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4.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2.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3.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4.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15.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16.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17.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5"/>
  </p:sldMasterIdLst>
  <p:notesMasterIdLst>
    <p:notesMasterId r:id="rId33"/>
  </p:notesMasterIdLst>
  <p:handoutMasterIdLst>
    <p:handoutMasterId r:id="rId34"/>
  </p:handoutMasterIdLst>
  <p:sldIdLst>
    <p:sldId id="606" r:id="rId6"/>
    <p:sldId id="634" r:id="rId7"/>
    <p:sldId id="669" r:id="rId8"/>
    <p:sldId id="674" r:id="rId9"/>
    <p:sldId id="666" r:id="rId10"/>
    <p:sldId id="673" r:id="rId11"/>
    <p:sldId id="664" r:id="rId12"/>
    <p:sldId id="665" r:id="rId13"/>
    <p:sldId id="667" r:id="rId14"/>
    <p:sldId id="661" r:id="rId15"/>
    <p:sldId id="668" r:id="rId16"/>
    <p:sldId id="655" r:id="rId17"/>
    <p:sldId id="656" r:id="rId18"/>
    <p:sldId id="657" r:id="rId19"/>
    <p:sldId id="658" r:id="rId20"/>
    <p:sldId id="675" r:id="rId21"/>
    <p:sldId id="660" r:id="rId22"/>
    <p:sldId id="635" r:id="rId23"/>
    <p:sldId id="624" r:id="rId24"/>
    <p:sldId id="659" r:id="rId25"/>
    <p:sldId id="639" r:id="rId26"/>
    <p:sldId id="653" r:id="rId27"/>
    <p:sldId id="654" r:id="rId28"/>
    <p:sldId id="640" r:id="rId29"/>
    <p:sldId id="637" r:id="rId30"/>
    <p:sldId id="638" r:id="rId31"/>
    <p:sldId id="672" r:id="rId32"/>
  </p:sldIdLst>
  <p:sldSz cx="12192000" cy="6858000"/>
  <p:notesSz cx="6799263" cy="9929813"/>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gus Stephenson" initials="AS" lastIdx="0" clrIdx="0">
    <p:extLst>
      <p:ext uri="{19B8F6BF-5375-455C-9EA6-DF929625EA0E}">
        <p15:presenceInfo xmlns:p15="http://schemas.microsoft.com/office/powerpoint/2012/main" userId="S::angus.stephenson@london.anglican.org::2230b2f6-bda6-4718-8131-075bb255e40b" providerId="AD"/>
      </p:ext>
    </p:extLst>
  </p:cmAuthor>
  <p:cmAuthor id="2" name="The Rt Revd Dr Joanne Grenfell" initials="TRRDJG" lastIdx="0" clrIdx="1">
    <p:extLst>
      <p:ext uri="{19B8F6BF-5375-455C-9EA6-DF929625EA0E}">
        <p15:presenceInfo xmlns:p15="http://schemas.microsoft.com/office/powerpoint/2012/main" userId="S::bishop.stepney@london.anglican.org::0e6c185f-d44a-4545-b558-15a49ce38c1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5A45A"/>
    <a:srgbClr val="2D6E9A"/>
    <a:srgbClr val="0B5272"/>
    <a:srgbClr val="1A4386"/>
    <a:srgbClr val="AF2368"/>
    <a:srgbClr val="29ACE3"/>
    <a:srgbClr val="E4B369"/>
    <a:srgbClr val="D7A42A"/>
    <a:srgbClr val="D7A329"/>
    <a:srgbClr val="EF54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83" autoAdjust="0"/>
    <p:restoredTop sz="63014" autoAdjust="0"/>
  </p:normalViewPr>
  <p:slideViewPr>
    <p:cSldViewPr snapToGrid="0">
      <p:cViewPr varScale="1">
        <p:scale>
          <a:sx n="67" d="100"/>
          <a:sy n="67" d="100"/>
        </p:scale>
        <p:origin x="780" y="42"/>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10" d="100"/>
        <a:sy n="110" d="100"/>
      </p:scale>
      <p:origin x="0" y="-1344"/>
    </p:cViewPr>
  </p:sorterViewPr>
  <p:notesViewPr>
    <p:cSldViewPr snapToGrid="0">
      <p:cViewPr varScale="1">
        <p:scale>
          <a:sx n="44" d="100"/>
          <a:sy n="44" d="100"/>
        </p:scale>
        <p:origin x="199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commentAuthors" Target="commen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gs" Target="tags/tag1.xml"/><Relationship Id="rId8" Type="http://schemas.openxmlformats.org/officeDocument/2006/relationships/slide" Target="slides/slide3.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rgbClr val="1A4386"/>
              </a:solidFill>
              <a:ln w="19050">
                <a:solidFill>
                  <a:schemeClr val="lt1"/>
                </a:solidFill>
              </a:ln>
              <a:effectLst/>
            </c:spPr>
            <c:extLst>
              <c:ext xmlns:c16="http://schemas.microsoft.com/office/drawing/2014/chart" uri="{C3380CC4-5D6E-409C-BE32-E72D297353CC}">
                <c16:uniqueId val="{00000001-8696-4436-B75E-ADCA46CACDC9}"/>
              </c:ext>
            </c:extLst>
          </c:dPt>
          <c:dPt>
            <c:idx val="1"/>
            <c:bubble3D val="0"/>
            <c:spPr>
              <a:solidFill>
                <a:srgbClr val="AF2368"/>
              </a:solidFill>
              <a:ln w="19050">
                <a:solidFill>
                  <a:schemeClr val="lt1"/>
                </a:solidFill>
              </a:ln>
              <a:effectLst/>
            </c:spPr>
            <c:extLst>
              <c:ext xmlns:c16="http://schemas.microsoft.com/office/drawing/2014/chart" uri="{C3380CC4-5D6E-409C-BE32-E72D297353CC}">
                <c16:uniqueId val="{00000003-8696-4436-B75E-ADCA46CACDC9}"/>
              </c:ext>
            </c:extLst>
          </c:dPt>
          <c:dPt>
            <c:idx val="2"/>
            <c:bubble3D val="0"/>
            <c:spPr>
              <a:noFill/>
              <a:ln w="19050">
                <a:noFill/>
              </a:ln>
              <a:effectLst/>
            </c:spPr>
            <c:extLst>
              <c:ext xmlns:c16="http://schemas.microsoft.com/office/drawing/2014/chart" uri="{C3380CC4-5D6E-409C-BE32-E72D297353CC}">
                <c16:uniqueId val="{00000005-8696-4436-B75E-ADCA46CACDC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696-4436-B75E-ADCA46CACDC9}"/>
              </c:ext>
            </c:extLst>
          </c:dPt>
          <c:cat>
            <c:strRef>
              <c:f>Sheet1!$A$2:$A$5</c:f>
              <c:strCache>
                <c:ptCount val="3"/>
                <c:pt idx="0">
                  <c:v>Parish Contributions</c:v>
                </c:pt>
                <c:pt idx="1">
                  <c:v>Other Diocesan Income</c:v>
                </c:pt>
                <c:pt idx="2">
                  <c:v>Gap met from diocesan reserves</c:v>
                </c:pt>
              </c:strCache>
            </c:strRef>
          </c:cat>
          <c:val>
            <c:numRef>
              <c:f>Sheet1!$B$2:$B$5</c:f>
              <c:numCache>
                <c:formatCode>General</c:formatCode>
                <c:ptCount val="4"/>
                <c:pt idx="0">
                  <c:v>25</c:v>
                </c:pt>
                <c:pt idx="1">
                  <c:v>9.5</c:v>
                </c:pt>
                <c:pt idx="2">
                  <c:v>5.2</c:v>
                </c:pt>
              </c:numCache>
            </c:numRef>
          </c:val>
          <c:extLst>
            <c:ext xmlns:c16="http://schemas.microsoft.com/office/drawing/2014/chart" uri="{C3380CC4-5D6E-409C-BE32-E72D297353CC}">
              <c16:uniqueId val="{00000008-8696-4436-B75E-ADCA46CACDC9}"/>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solidFill>
                <a:srgbClr val="0B5272"/>
              </a:solidFill>
              <a:ln w="19050">
                <a:solidFill>
                  <a:schemeClr val="lt1"/>
                </a:solidFill>
              </a:ln>
              <a:effectLst/>
            </c:spPr>
            <c:extLst>
              <c:ext xmlns:c16="http://schemas.microsoft.com/office/drawing/2014/chart" uri="{C3380CC4-5D6E-409C-BE32-E72D297353CC}">
                <c16:uniqueId val="{00000001-C85E-4E5E-BCC1-113B22B560A6}"/>
              </c:ext>
            </c:extLst>
          </c:dPt>
          <c:dPt>
            <c:idx val="1"/>
            <c:bubble3D val="0"/>
            <c:spPr>
              <a:solidFill>
                <a:srgbClr val="EF5423"/>
              </a:solidFill>
              <a:ln w="19050">
                <a:solidFill>
                  <a:schemeClr val="lt1"/>
                </a:solidFill>
              </a:ln>
              <a:effectLst/>
            </c:spPr>
            <c:extLst>
              <c:ext xmlns:c16="http://schemas.microsoft.com/office/drawing/2014/chart" uri="{C3380CC4-5D6E-409C-BE32-E72D297353CC}">
                <c16:uniqueId val="{00000002-C85E-4E5E-BCC1-113B22B560A6}"/>
              </c:ext>
            </c:extLst>
          </c:dPt>
          <c:dPt>
            <c:idx val="2"/>
            <c:bubble3D val="0"/>
            <c:spPr>
              <a:solidFill>
                <a:srgbClr val="29ACE3"/>
              </a:solidFill>
              <a:ln w="19050">
                <a:solidFill>
                  <a:schemeClr val="lt1"/>
                </a:solidFill>
              </a:ln>
              <a:effectLst/>
            </c:spPr>
            <c:extLst>
              <c:ext xmlns:c16="http://schemas.microsoft.com/office/drawing/2014/chart" uri="{C3380CC4-5D6E-409C-BE32-E72D297353CC}">
                <c16:uniqueId val="{00000003-C85E-4E5E-BCC1-113B22B560A6}"/>
              </c:ext>
            </c:extLst>
          </c:dPt>
          <c:dPt>
            <c:idx val="3"/>
            <c:bubble3D val="0"/>
            <c:spPr>
              <a:solidFill>
                <a:srgbClr val="D7A42A"/>
              </a:solidFill>
              <a:ln w="19050">
                <a:solidFill>
                  <a:schemeClr val="lt1"/>
                </a:solid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48</c:v>
                </c:pt>
                <c:pt idx="1">
                  <c:v>23.99</c:v>
                </c:pt>
                <c:pt idx="2">
                  <c:v>13.38</c:v>
                </c:pt>
                <c:pt idx="3">
                  <c:v>19.72</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solidFill>
                <a:srgbClr val="0B5272"/>
              </a:solidFill>
              <a:ln w="19050">
                <a:solidFill>
                  <a:schemeClr val="lt1"/>
                </a:solidFill>
              </a:ln>
              <a:effectLst/>
            </c:spPr>
            <c:extLst>
              <c:ext xmlns:c16="http://schemas.microsoft.com/office/drawing/2014/chart" uri="{C3380CC4-5D6E-409C-BE32-E72D297353CC}">
                <c16:uniqueId val="{00000001-C85E-4E5E-BCC1-113B22B560A6}"/>
              </c:ext>
            </c:extLst>
          </c:dPt>
          <c:dPt>
            <c:idx val="1"/>
            <c:bubble3D val="0"/>
            <c:spPr>
              <a:solidFill>
                <a:srgbClr val="2D6E9A"/>
              </a:solidFill>
              <a:ln w="19050">
                <a:solidFill>
                  <a:srgbClr val="2D6E9A"/>
                </a:solidFill>
              </a:ln>
              <a:effectLst/>
            </c:spPr>
            <c:extLst>
              <c:ext xmlns:c16="http://schemas.microsoft.com/office/drawing/2014/chart" uri="{C3380CC4-5D6E-409C-BE32-E72D297353CC}">
                <c16:uniqueId val="{00000002-C85E-4E5E-BCC1-113B22B560A6}"/>
              </c:ext>
            </c:extLst>
          </c:dPt>
          <c:dPt>
            <c:idx val="2"/>
            <c:bubble3D val="0"/>
            <c:spPr>
              <a:solidFill>
                <a:srgbClr val="2D6E9A"/>
              </a:solidFill>
              <a:ln w="19050">
                <a:solidFill>
                  <a:srgbClr val="2D6E9A"/>
                </a:solidFill>
              </a:ln>
              <a:effectLst/>
            </c:spPr>
            <c:extLst>
              <c:ext xmlns:c16="http://schemas.microsoft.com/office/drawing/2014/chart" uri="{C3380CC4-5D6E-409C-BE32-E72D297353CC}">
                <c16:uniqueId val="{00000003-C85E-4E5E-BCC1-113B22B560A6}"/>
              </c:ext>
            </c:extLst>
          </c:dPt>
          <c:dPt>
            <c:idx val="3"/>
            <c:bubble3D val="0"/>
            <c:spPr>
              <a:solidFill>
                <a:srgbClr val="2D6E9A"/>
              </a:solidFill>
              <a:ln w="19050">
                <a:solidFill>
                  <a:srgbClr val="2D6E9A"/>
                </a:solid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46.32</c:v>
                </c:pt>
                <c:pt idx="1">
                  <c:v>22.98</c:v>
                </c:pt>
                <c:pt idx="2">
                  <c:v>11.18</c:v>
                </c:pt>
                <c:pt idx="3">
                  <c:v>19.399999999999999</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noFill/>
              <a:ln w="19050">
                <a:noFill/>
              </a:ln>
              <a:effectLst/>
            </c:spPr>
            <c:extLst>
              <c:ext xmlns:c16="http://schemas.microsoft.com/office/drawing/2014/chart" uri="{C3380CC4-5D6E-409C-BE32-E72D297353CC}">
                <c16:uniqueId val="{00000001-C85E-4E5E-BCC1-113B22B560A6}"/>
              </c:ext>
            </c:extLst>
          </c:dPt>
          <c:dPt>
            <c:idx val="1"/>
            <c:bubble3D val="0"/>
            <c:spPr>
              <a:solidFill>
                <a:srgbClr val="EF5423"/>
              </a:solidFill>
              <a:ln w="19050">
                <a:solidFill>
                  <a:schemeClr val="lt1"/>
                </a:solidFill>
              </a:ln>
              <a:effectLst/>
            </c:spPr>
            <c:extLst>
              <c:ext xmlns:c16="http://schemas.microsoft.com/office/drawing/2014/chart" uri="{C3380CC4-5D6E-409C-BE32-E72D297353CC}">
                <c16:uniqueId val="{00000002-C85E-4E5E-BCC1-113B22B560A6}"/>
              </c:ext>
            </c:extLst>
          </c:dPt>
          <c:dPt>
            <c:idx val="2"/>
            <c:bubble3D val="0"/>
            <c:spPr>
              <a:solidFill>
                <a:srgbClr val="2D6E9A">
                  <a:alpha val="0"/>
                </a:srgbClr>
              </a:solidFill>
              <a:ln w="19050">
                <a:noFill/>
              </a:ln>
              <a:effectLst/>
            </c:spPr>
            <c:extLst>
              <c:ext xmlns:c16="http://schemas.microsoft.com/office/drawing/2014/chart" uri="{C3380CC4-5D6E-409C-BE32-E72D297353CC}">
                <c16:uniqueId val="{00000003-C85E-4E5E-BCC1-113B22B560A6}"/>
              </c:ext>
            </c:extLst>
          </c:dPt>
          <c:dPt>
            <c:idx val="3"/>
            <c:bubble3D val="0"/>
            <c:spPr>
              <a:noFill/>
              <a:ln w="19050">
                <a:no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48</c:v>
                </c:pt>
                <c:pt idx="1">
                  <c:v>23.99</c:v>
                </c:pt>
                <c:pt idx="2">
                  <c:v>13.38</c:v>
                </c:pt>
                <c:pt idx="3">
                  <c:v>19.72</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noFill/>
              <a:ln w="19050">
                <a:noFill/>
              </a:ln>
              <a:effectLst/>
            </c:spPr>
            <c:extLst>
              <c:ext xmlns:c16="http://schemas.microsoft.com/office/drawing/2014/chart" uri="{C3380CC4-5D6E-409C-BE32-E72D297353CC}">
                <c16:uniqueId val="{00000001-C85E-4E5E-BCC1-113B22B560A6}"/>
              </c:ext>
            </c:extLst>
          </c:dPt>
          <c:dPt>
            <c:idx val="1"/>
            <c:bubble3D val="0"/>
            <c:spPr>
              <a:noFill/>
              <a:ln w="19050">
                <a:noFill/>
              </a:ln>
              <a:effectLst/>
            </c:spPr>
            <c:extLst>
              <c:ext xmlns:c16="http://schemas.microsoft.com/office/drawing/2014/chart" uri="{C3380CC4-5D6E-409C-BE32-E72D297353CC}">
                <c16:uniqueId val="{00000002-C85E-4E5E-BCC1-113B22B560A6}"/>
              </c:ext>
            </c:extLst>
          </c:dPt>
          <c:dPt>
            <c:idx val="2"/>
            <c:bubble3D val="0"/>
            <c:spPr>
              <a:solidFill>
                <a:srgbClr val="29ACE3"/>
              </a:solidFill>
              <a:ln w="19050">
                <a:solidFill>
                  <a:schemeClr val="lt1"/>
                </a:solidFill>
              </a:ln>
              <a:effectLst/>
            </c:spPr>
            <c:extLst>
              <c:ext xmlns:c16="http://schemas.microsoft.com/office/drawing/2014/chart" uri="{C3380CC4-5D6E-409C-BE32-E72D297353CC}">
                <c16:uniqueId val="{00000003-C85E-4E5E-BCC1-113B22B560A6}"/>
              </c:ext>
            </c:extLst>
          </c:dPt>
          <c:dPt>
            <c:idx val="3"/>
            <c:bubble3D val="0"/>
            <c:spPr>
              <a:noFill/>
              <a:ln w="19050">
                <a:no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48</c:v>
                </c:pt>
                <c:pt idx="1">
                  <c:v>23.99</c:v>
                </c:pt>
                <c:pt idx="2">
                  <c:v>13.38</c:v>
                </c:pt>
                <c:pt idx="3">
                  <c:v>19.72</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noFill/>
              <a:ln w="19050">
                <a:noFill/>
              </a:ln>
              <a:effectLst/>
            </c:spPr>
            <c:extLst>
              <c:ext xmlns:c16="http://schemas.microsoft.com/office/drawing/2014/chart" uri="{C3380CC4-5D6E-409C-BE32-E72D297353CC}">
                <c16:uniqueId val="{00000001-C85E-4E5E-BCC1-113B22B560A6}"/>
              </c:ext>
            </c:extLst>
          </c:dPt>
          <c:dPt>
            <c:idx val="1"/>
            <c:bubble3D val="0"/>
            <c:spPr>
              <a:noFill/>
              <a:ln w="19050">
                <a:noFill/>
              </a:ln>
              <a:effectLst/>
            </c:spPr>
            <c:extLst>
              <c:ext xmlns:c16="http://schemas.microsoft.com/office/drawing/2014/chart" uri="{C3380CC4-5D6E-409C-BE32-E72D297353CC}">
                <c16:uniqueId val="{00000002-C85E-4E5E-BCC1-113B22B560A6}"/>
              </c:ext>
            </c:extLst>
          </c:dPt>
          <c:dPt>
            <c:idx val="2"/>
            <c:bubble3D val="0"/>
            <c:spPr>
              <a:noFill/>
              <a:ln w="19050">
                <a:noFill/>
              </a:ln>
              <a:effectLst/>
            </c:spPr>
            <c:extLst>
              <c:ext xmlns:c16="http://schemas.microsoft.com/office/drawing/2014/chart" uri="{C3380CC4-5D6E-409C-BE32-E72D297353CC}">
                <c16:uniqueId val="{00000003-C85E-4E5E-BCC1-113B22B560A6}"/>
              </c:ext>
            </c:extLst>
          </c:dPt>
          <c:dPt>
            <c:idx val="3"/>
            <c:bubble3D val="0"/>
            <c:spPr>
              <a:solidFill>
                <a:srgbClr val="D7A42A"/>
              </a:solidFill>
              <a:ln w="19050">
                <a:solidFill>
                  <a:schemeClr val="lt1"/>
                </a:solid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48</c:v>
                </c:pt>
                <c:pt idx="1">
                  <c:v>23.99</c:v>
                </c:pt>
                <c:pt idx="2">
                  <c:v>13.38</c:v>
                </c:pt>
                <c:pt idx="3">
                  <c:v>19.72</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solidFill>
                <a:srgbClr val="0B5272"/>
              </a:solidFill>
              <a:ln w="19050">
                <a:solidFill>
                  <a:schemeClr val="lt1"/>
                </a:solidFill>
              </a:ln>
              <a:effectLst/>
            </c:spPr>
            <c:extLst>
              <c:ext xmlns:c16="http://schemas.microsoft.com/office/drawing/2014/chart" uri="{C3380CC4-5D6E-409C-BE32-E72D297353CC}">
                <c16:uniqueId val="{00000001-C85E-4E5E-BCC1-113B22B560A6}"/>
              </c:ext>
            </c:extLst>
          </c:dPt>
          <c:dPt>
            <c:idx val="1"/>
            <c:bubble3D val="0"/>
            <c:spPr>
              <a:solidFill>
                <a:srgbClr val="EF5423"/>
              </a:solidFill>
              <a:ln w="19050">
                <a:solidFill>
                  <a:schemeClr val="lt1"/>
                </a:solidFill>
              </a:ln>
              <a:effectLst/>
            </c:spPr>
            <c:extLst>
              <c:ext xmlns:c16="http://schemas.microsoft.com/office/drawing/2014/chart" uri="{C3380CC4-5D6E-409C-BE32-E72D297353CC}">
                <c16:uniqueId val="{00000002-C85E-4E5E-BCC1-113B22B560A6}"/>
              </c:ext>
            </c:extLst>
          </c:dPt>
          <c:dPt>
            <c:idx val="2"/>
            <c:bubble3D val="0"/>
            <c:spPr>
              <a:solidFill>
                <a:srgbClr val="29ACE3"/>
              </a:solidFill>
              <a:ln w="19050">
                <a:solidFill>
                  <a:schemeClr val="lt1"/>
                </a:solidFill>
              </a:ln>
              <a:effectLst/>
            </c:spPr>
            <c:extLst>
              <c:ext xmlns:c16="http://schemas.microsoft.com/office/drawing/2014/chart" uri="{C3380CC4-5D6E-409C-BE32-E72D297353CC}">
                <c16:uniqueId val="{00000003-C85E-4E5E-BCC1-113B22B560A6}"/>
              </c:ext>
            </c:extLst>
          </c:dPt>
          <c:dPt>
            <c:idx val="3"/>
            <c:bubble3D val="0"/>
            <c:spPr>
              <a:solidFill>
                <a:srgbClr val="D7A42A"/>
              </a:solidFill>
              <a:ln w="19050">
                <a:solidFill>
                  <a:schemeClr val="lt1"/>
                </a:solid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48</c:v>
                </c:pt>
                <c:pt idx="1">
                  <c:v>23.99</c:v>
                </c:pt>
                <c:pt idx="2">
                  <c:v>13.38</c:v>
                </c:pt>
                <c:pt idx="3">
                  <c:v>19.72</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Expenditure</c:v>
                </c:pt>
              </c:strCache>
            </c:strRef>
          </c:tx>
          <c:dPt>
            <c:idx val="0"/>
            <c:bubble3D val="0"/>
            <c:spPr>
              <a:solidFill>
                <a:srgbClr val="0B5272"/>
              </a:solidFill>
              <a:ln w="19050">
                <a:solidFill>
                  <a:schemeClr val="lt1"/>
                </a:solidFill>
              </a:ln>
              <a:effectLst/>
            </c:spPr>
            <c:extLst>
              <c:ext xmlns:c16="http://schemas.microsoft.com/office/drawing/2014/chart" uri="{C3380CC4-5D6E-409C-BE32-E72D297353CC}">
                <c16:uniqueId val="{00000001-C85E-4E5E-BCC1-113B22B560A6}"/>
              </c:ext>
            </c:extLst>
          </c:dPt>
          <c:dPt>
            <c:idx val="1"/>
            <c:bubble3D val="0"/>
            <c:spPr>
              <a:solidFill>
                <a:srgbClr val="EF5423"/>
              </a:solidFill>
              <a:ln w="19050">
                <a:solidFill>
                  <a:schemeClr val="lt1"/>
                </a:solidFill>
              </a:ln>
              <a:effectLst/>
            </c:spPr>
            <c:extLst>
              <c:ext xmlns:c16="http://schemas.microsoft.com/office/drawing/2014/chart" uri="{C3380CC4-5D6E-409C-BE32-E72D297353CC}">
                <c16:uniqueId val="{00000002-C85E-4E5E-BCC1-113B22B560A6}"/>
              </c:ext>
            </c:extLst>
          </c:dPt>
          <c:dPt>
            <c:idx val="2"/>
            <c:bubble3D val="0"/>
            <c:spPr>
              <a:solidFill>
                <a:srgbClr val="29ACE3"/>
              </a:solidFill>
              <a:ln w="19050">
                <a:solidFill>
                  <a:schemeClr val="lt1"/>
                </a:solidFill>
              </a:ln>
              <a:effectLst/>
            </c:spPr>
            <c:extLst>
              <c:ext xmlns:c16="http://schemas.microsoft.com/office/drawing/2014/chart" uri="{C3380CC4-5D6E-409C-BE32-E72D297353CC}">
                <c16:uniqueId val="{00000003-C85E-4E5E-BCC1-113B22B560A6}"/>
              </c:ext>
            </c:extLst>
          </c:dPt>
          <c:dPt>
            <c:idx val="3"/>
            <c:bubble3D val="0"/>
            <c:spPr>
              <a:solidFill>
                <a:srgbClr val="2D6E9A"/>
              </a:solidFill>
              <a:ln w="19050">
                <a:solidFill>
                  <a:srgbClr val="2D6E9A"/>
                </a:solidFill>
              </a:ln>
              <a:effectLst/>
            </c:spPr>
            <c:extLst>
              <c:ext xmlns:c16="http://schemas.microsoft.com/office/drawing/2014/chart" uri="{C3380CC4-5D6E-409C-BE32-E72D297353CC}">
                <c16:uniqueId val="{00000007-48C7-42C3-BA42-2F646215B6CC}"/>
              </c:ext>
            </c:extLst>
          </c:dPt>
          <c:cat>
            <c:strRef>
              <c:f>Sheet1!$A$2:$A$5</c:f>
              <c:strCache>
                <c:ptCount val="4"/>
                <c:pt idx="0">
                  <c:v>Clergy</c:v>
                </c:pt>
                <c:pt idx="1">
                  <c:v>Housing</c:v>
                </c:pt>
                <c:pt idx="2">
                  <c:v>Training</c:v>
                </c:pt>
                <c:pt idx="3">
                  <c:v>Support</c:v>
                </c:pt>
              </c:strCache>
            </c:strRef>
          </c:cat>
          <c:val>
            <c:numRef>
              <c:f>Sheet1!$B$2:$B$5</c:f>
              <c:numCache>
                <c:formatCode>General</c:formatCode>
                <c:ptCount val="4"/>
                <c:pt idx="0">
                  <c:v>48</c:v>
                </c:pt>
                <c:pt idx="1">
                  <c:v>23.99</c:v>
                </c:pt>
                <c:pt idx="2">
                  <c:v>13.38</c:v>
                </c:pt>
                <c:pt idx="3">
                  <c:v>19.72</c:v>
                </c:pt>
              </c:numCache>
            </c:numRef>
          </c:val>
          <c:extLst>
            <c:ext xmlns:c16="http://schemas.microsoft.com/office/drawing/2014/chart" uri="{C3380CC4-5D6E-409C-BE32-E72D297353CC}">
              <c16:uniqueId val="{00000000-C85E-4E5E-BCC1-113B22B560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D414D1-348C-CAAF-6292-664C5BAFD301}"/>
              </a:ext>
            </a:extLst>
          </p:cNvPr>
          <p:cNvSpPr>
            <a:spLocks noGrp="1"/>
          </p:cNvSpPr>
          <p:nvPr>
            <p:ph type="hdr" sz="quarter"/>
          </p:nvPr>
        </p:nvSpPr>
        <p:spPr>
          <a:xfrm>
            <a:off x="1" y="0"/>
            <a:ext cx="2946347" cy="498215"/>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691249B-9A5F-105E-7095-F6F44F2EF1D7}"/>
              </a:ext>
            </a:extLst>
          </p:cNvPr>
          <p:cNvSpPr>
            <a:spLocks noGrp="1"/>
          </p:cNvSpPr>
          <p:nvPr>
            <p:ph type="dt" sz="quarter" idx="1"/>
          </p:nvPr>
        </p:nvSpPr>
        <p:spPr>
          <a:xfrm>
            <a:off x="3851343" y="0"/>
            <a:ext cx="2946347" cy="498215"/>
          </a:xfrm>
          <a:prstGeom prst="rect">
            <a:avLst/>
          </a:prstGeom>
        </p:spPr>
        <p:txBody>
          <a:bodyPr vert="horz" lIns="91440" tIns="45720" rIns="91440" bIns="45720" rtlCol="0"/>
          <a:lstStyle>
            <a:lvl1pPr algn="r">
              <a:defRPr sz="1200"/>
            </a:lvl1pPr>
          </a:lstStyle>
          <a:p>
            <a:fld id="{1AA83159-DDB0-4FF4-BBCB-75217372C775}" type="datetimeFigureOut">
              <a:rPr lang="en-GB" smtClean="0"/>
              <a:t>15/05/2026</a:t>
            </a:fld>
            <a:endParaRPr lang="en-GB"/>
          </a:p>
        </p:txBody>
      </p:sp>
      <p:sp>
        <p:nvSpPr>
          <p:cNvPr id="4" name="Footer Placeholder 3">
            <a:extLst>
              <a:ext uri="{FF2B5EF4-FFF2-40B4-BE49-F238E27FC236}">
                <a16:creationId xmlns:a16="http://schemas.microsoft.com/office/drawing/2014/main" id="{53B4DE24-C837-E12B-2B97-1B65E4D2705C}"/>
              </a:ext>
            </a:extLst>
          </p:cNvPr>
          <p:cNvSpPr>
            <a:spLocks noGrp="1"/>
          </p:cNvSpPr>
          <p:nvPr>
            <p:ph type="ftr" sz="quarter" idx="2"/>
          </p:nvPr>
        </p:nvSpPr>
        <p:spPr>
          <a:xfrm>
            <a:off x="1" y="9431600"/>
            <a:ext cx="2946347" cy="49821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090CC5B-BCF2-8A01-723D-12EF953BFA14}"/>
              </a:ext>
            </a:extLst>
          </p:cNvPr>
          <p:cNvSpPr>
            <a:spLocks noGrp="1"/>
          </p:cNvSpPr>
          <p:nvPr>
            <p:ph type="sldNum" sz="quarter" idx="3"/>
          </p:nvPr>
        </p:nvSpPr>
        <p:spPr>
          <a:xfrm>
            <a:off x="3851343" y="9431600"/>
            <a:ext cx="2946347" cy="498214"/>
          </a:xfrm>
          <a:prstGeom prst="rect">
            <a:avLst/>
          </a:prstGeom>
        </p:spPr>
        <p:txBody>
          <a:bodyPr vert="horz" lIns="91440" tIns="45720" rIns="91440" bIns="45720" rtlCol="0" anchor="b"/>
          <a:lstStyle>
            <a:lvl1pPr algn="r">
              <a:defRPr sz="1200"/>
            </a:lvl1pPr>
          </a:lstStyle>
          <a:p>
            <a:fld id="{13657BF3-5773-40FC-A8D9-82C6C297FDB2}" type="slidenum">
              <a:rPr lang="en-GB" smtClean="0"/>
              <a:t>‹#›</a:t>
            </a:fld>
            <a:endParaRPr lang="en-GB"/>
          </a:p>
        </p:txBody>
      </p:sp>
    </p:spTree>
    <p:extLst>
      <p:ext uri="{BB962C8B-B14F-4D97-AF65-F5344CB8AC3E}">
        <p14:creationId xmlns:p14="http://schemas.microsoft.com/office/powerpoint/2010/main" val="4311869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Notes Placeholder 4"/>
          <p:cNvSpPr>
            <a:spLocks noGrp="1"/>
          </p:cNvSpPr>
          <p:nvPr>
            <p:ph type="body" sz="quarter" idx="3"/>
          </p:nvPr>
        </p:nvSpPr>
        <p:spPr>
          <a:xfrm>
            <a:off x="679927" y="4778722"/>
            <a:ext cx="5439410" cy="390986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p:cNvSpPr>
            <a:spLocks noGrp="1"/>
          </p:cNvSpPr>
          <p:nvPr>
            <p:ph type="sldNum" sz="quarter" idx="5"/>
          </p:nvPr>
        </p:nvSpPr>
        <p:spPr>
          <a:xfrm>
            <a:off x="3851343" y="9431600"/>
            <a:ext cx="2946347" cy="498214"/>
          </a:xfrm>
          <a:prstGeom prst="rect">
            <a:avLst/>
          </a:prstGeom>
        </p:spPr>
        <p:txBody>
          <a:bodyPr vert="horz" lIns="91440" tIns="45720" rIns="91440" bIns="45720" rtlCol="0" anchor="b"/>
          <a:lstStyle>
            <a:lvl1pPr algn="r">
              <a:defRPr sz="1200"/>
            </a:lvl1pPr>
          </a:lstStyle>
          <a:p>
            <a:fld id="{FEB30092-2076-4AF0-85DF-596926E92BB7}" type="slidenum">
              <a:rPr lang="en-GB" smtClean="0"/>
              <a:t>‹#›</a:t>
            </a:fld>
            <a:endParaRPr lang="en-GB"/>
          </a:p>
        </p:txBody>
      </p:sp>
      <p:sp>
        <p:nvSpPr>
          <p:cNvPr id="8" name="Footer Placeholder 7">
            <a:extLst>
              <a:ext uri="{FF2B5EF4-FFF2-40B4-BE49-F238E27FC236}">
                <a16:creationId xmlns:a16="http://schemas.microsoft.com/office/drawing/2014/main" id="{C53A9C05-FA5C-827B-FCC1-8F9DE5C305F5}"/>
              </a:ext>
            </a:extLst>
          </p:cNvPr>
          <p:cNvSpPr>
            <a:spLocks noGrp="1"/>
          </p:cNvSpPr>
          <p:nvPr>
            <p:ph type="ftr" sz="quarter" idx="4"/>
          </p:nvPr>
        </p:nvSpPr>
        <p:spPr>
          <a:xfrm>
            <a:off x="0" y="9431352"/>
            <a:ext cx="2946891" cy="498462"/>
          </a:xfrm>
          <a:prstGeom prst="rect">
            <a:avLst/>
          </a:prstGeom>
        </p:spPr>
        <p:txBody>
          <a:bodyPr vert="horz" lIns="91440" tIns="45720" rIns="91440" bIns="45720" rtlCol="0" anchor="b"/>
          <a:lstStyle>
            <a:lvl1pPr algn="l">
              <a:defRPr sz="1200"/>
            </a:lvl1pPr>
          </a:lstStyle>
          <a:p>
            <a:endParaRPr lang="en-GB"/>
          </a:p>
        </p:txBody>
      </p:sp>
      <p:sp>
        <p:nvSpPr>
          <p:cNvPr id="9" name="Slide Image Placeholder 8">
            <a:extLst>
              <a:ext uri="{FF2B5EF4-FFF2-40B4-BE49-F238E27FC236}">
                <a16:creationId xmlns:a16="http://schemas.microsoft.com/office/drawing/2014/main" id="{C92D0D2C-AC9B-82DA-D2F7-84AF5BAFD816}"/>
              </a:ext>
            </a:extLst>
          </p:cNvPr>
          <p:cNvSpPr>
            <a:spLocks noGrp="1" noRot="1" noChangeAspect="1"/>
          </p:cNvSpPr>
          <p:nvPr>
            <p:ph type="sldImg" idx="2"/>
          </p:nvPr>
        </p:nvSpPr>
        <p:spPr>
          <a:xfrm>
            <a:off x="422275" y="1241425"/>
            <a:ext cx="5954713" cy="3351213"/>
          </a:xfrm>
          <a:prstGeom prst="rect">
            <a:avLst/>
          </a:prstGeom>
          <a:noFill/>
          <a:ln w="12700">
            <a:solidFill>
              <a:prstClr val="black"/>
            </a:solidFill>
          </a:ln>
        </p:spPr>
        <p:txBody>
          <a:bodyPr vert="horz" lIns="91440" tIns="45720" rIns="91440" bIns="45720" rtlCol="0" anchor="ctr"/>
          <a:lstStyle/>
          <a:p>
            <a:endParaRPr lang="en-GB"/>
          </a:p>
        </p:txBody>
      </p:sp>
    </p:spTree>
    <p:extLst>
      <p:ext uri="{BB962C8B-B14F-4D97-AF65-F5344CB8AC3E}">
        <p14:creationId xmlns:p14="http://schemas.microsoft.com/office/powerpoint/2010/main" val="4191550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r>
              <a:rPr lang="en-GB" b="1" u="sng" dirty="0"/>
              <a:t>AD</a:t>
            </a:r>
          </a:p>
          <a:p>
            <a:r>
              <a:rPr lang="en-GB" dirty="0"/>
              <a:t>Welcome – thanks, introductions, aims</a:t>
            </a:r>
          </a:p>
        </p:txBody>
      </p:sp>
      <p:sp>
        <p:nvSpPr>
          <p:cNvPr id="4" name="Slide Number Placeholder 3"/>
          <p:cNvSpPr>
            <a:spLocks noGrp="1"/>
          </p:cNvSpPr>
          <p:nvPr>
            <p:ph type="sldNum" sz="quarter" idx="5"/>
          </p:nvPr>
        </p:nvSpPr>
        <p:spPr/>
        <p:txBody>
          <a:bodyPr/>
          <a:lstStyle/>
          <a:p>
            <a:fld id="{FEB30092-2076-4AF0-85DF-596926E92BB7}" type="slidenum">
              <a:rPr lang="en-GB" smtClean="0"/>
              <a:t>1</a:t>
            </a:fld>
            <a:endParaRPr lang="en-GB"/>
          </a:p>
        </p:txBody>
      </p:sp>
    </p:spTree>
    <p:extLst>
      <p:ext uri="{BB962C8B-B14F-4D97-AF65-F5344CB8AC3E}">
        <p14:creationId xmlns:p14="http://schemas.microsoft.com/office/powerpoint/2010/main" val="1400012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r>
              <a:rPr lang="en-GB" b="0" u="none" dirty="0"/>
              <a:t>Our vision is, of course, for every Londoner to encounter the love of God in Christ.</a:t>
            </a:r>
          </a:p>
          <a:p>
            <a:endParaRPr lang="en-GB" b="0" u="none" dirty="0"/>
          </a:p>
          <a:p>
            <a:r>
              <a:rPr lang="en-GB" b="0" u="none" dirty="0"/>
              <a:t>And all of us here today know that there are aspects of that life of mission and ministry that carry a financial cost.</a:t>
            </a:r>
          </a:p>
        </p:txBody>
      </p:sp>
      <p:sp>
        <p:nvSpPr>
          <p:cNvPr id="4" name="Slide Number Placeholder 3"/>
          <p:cNvSpPr>
            <a:spLocks noGrp="1"/>
          </p:cNvSpPr>
          <p:nvPr>
            <p:ph type="sldNum" sz="quarter" idx="5"/>
          </p:nvPr>
        </p:nvSpPr>
        <p:spPr/>
        <p:txBody>
          <a:bodyPr/>
          <a:lstStyle/>
          <a:p>
            <a:fld id="{FEB30092-2076-4AF0-85DF-596926E92BB7}" type="slidenum">
              <a:rPr lang="en-GB" smtClean="0"/>
              <a:t>2</a:t>
            </a:fld>
            <a:endParaRPr lang="en-GB"/>
          </a:p>
        </p:txBody>
      </p:sp>
    </p:spTree>
    <p:extLst>
      <p:ext uri="{BB962C8B-B14F-4D97-AF65-F5344CB8AC3E}">
        <p14:creationId xmlns:p14="http://schemas.microsoft.com/office/powerpoint/2010/main" val="1408251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8C2B6-4B29-E702-2D81-FFC222A42E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B09D2-09CF-DB2B-821E-7C56CCE1797E}"/>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AD5ADFEB-95D5-B518-1DDF-6702ECC06F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You all have experience of the considerable and sometimes unpredictable financial responsibility that local churches face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complex and elderly buildings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heating and insurance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music and sometimes staff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…provided where you can through congregational giving and sometimes rental income and grants</a:t>
            </a:r>
          </a:p>
          <a:p>
            <a:endParaRPr lang="en-GB" dirty="0"/>
          </a:p>
        </p:txBody>
      </p:sp>
      <p:sp>
        <p:nvSpPr>
          <p:cNvPr id="4" name="Slide Number Placeholder 3">
            <a:extLst>
              <a:ext uri="{FF2B5EF4-FFF2-40B4-BE49-F238E27FC236}">
                <a16:creationId xmlns:a16="http://schemas.microsoft.com/office/drawing/2014/main" id="{C61ADA80-7DFA-B197-C80B-250C5BE9F046}"/>
              </a:ext>
            </a:extLst>
          </p:cNvPr>
          <p:cNvSpPr>
            <a:spLocks noGrp="1"/>
          </p:cNvSpPr>
          <p:nvPr>
            <p:ph type="sldNum" sz="quarter" idx="5"/>
          </p:nvPr>
        </p:nvSpPr>
        <p:spPr/>
        <p:txBody>
          <a:bodyPr/>
          <a:lstStyle/>
          <a:p>
            <a:fld id="{FEB30092-2076-4AF0-85DF-596926E92BB7}" type="slidenum">
              <a:rPr lang="en-GB" smtClean="0"/>
              <a:t>3</a:t>
            </a:fld>
            <a:endParaRPr lang="en-GB"/>
          </a:p>
        </p:txBody>
      </p:sp>
    </p:spTree>
    <p:extLst>
      <p:ext uri="{BB962C8B-B14F-4D97-AF65-F5344CB8AC3E}">
        <p14:creationId xmlns:p14="http://schemas.microsoft.com/office/powerpoint/2010/main" val="799272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4F2AA-453B-B89E-57BD-BFB920C039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FAD66B-4B35-A29C-8217-95D576C2EC84}"/>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A9D6DCD0-CF45-8E47-6E53-B306D5071A78}"/>
              </a:ext>
            </a:extLst>
          </p:cNvPr>
          <p:cNvSpPr>
            <a:spLocks noGrp="1"/>
          </p:cNvSpPr>
          <p:nvPr>
            <p:ph type="body" idx="1"/>
          </p:nvPr>
        </p:nvSpPr>
        <p:spPr/>
        <p:txBody>
          <a:bodyPr/>
          <a:lstStyle/>
          <a:p>
            <a:r>
              <a:rPr lang="en-GB" dirty="0"/>
              <a:t>But there are significant and vital costs that we have long agreed to share and to provide for from the Common Fund</a:t>
            </a:r>
          </a:p>
          <a:p>
            <a:r>
              <a:rPr lang="en-GB" dirty="0"/>
              <a:t>The diocesan charity, the London Diocesan Fund, guarantees a significant financial commitment for the year ahead</a:t>
            </a:r>
          </a:p>
          <a:p>
            <a:r>
              <a:rPr lang="en-GB" sz="1200" dirty="0">
                <a:solidFill>
                  <a:schemeClr val="bg1"/>
                </a:solidFill>
              </a:rPr>
              <a:t>…focused on the provision of</a:t>
            </a:r>
          </a:p>
          <a:p>
            <a:r>
              <a:rPr lang="en-GB" sz="1200" dirty="0">
                <a:solidFill>
                  <a:schemeClr val="bg1"/>
                </a:solidFill>
              </a:rPr>
              <a:t>	parish </a:t>
            </a:r>
            <a:r>
              <a:rPr lang="en-GB" sz="1200" b="1" dirty="0">
                <a:solidFill>
                  <a:schemeClr val="bg1"/>
                </a:solidFill>
              </a:rPr>
              <a:t>priests</a:t>
            </a:r>
          </a:p>
          <a:p>
            <a:r>
              <a:rPr lang="en-GB" sz="1200" b="1" dirty="0">
                <a:solidFill>
                  <a:schemeClr val="bg1"/>
                </a:solidFill>
              </a:rPr>
              <a:t>	their housing</a:t>
            </a:r>
          </a:p>
          <a:p>
            <a:r>
              <a:rPr lang="en-GB" sz="1200" b="1" dirty="0">
                <a:solidFill>
                  <a:schemeClr val="bg1"/>
                </a:solidFill>
              </a:rPr>
              <a:t>	professional </a:t>
            </a:r>
            <a:r>
              <a:rPr lang="en-GB" sz="1200" dirty="0">
                <a:solidFill>
                  <a:schemeClr val="bg1"/>
                </a:solidFill>
              </a:rPr>
              <a:t>teams to support PCCs and clergy in local church life</a:t>
            </a:r>
          </a:p>
          <a:p>
            <a:r>
              <a:rPr lang="en-GB" sz="1200" dirty="0">
                <a:solidFill>
                  <a:schemeClr val="bg1"/>
                </a:solidFill>
              </a:rPr>
              <a:t>	and the provision of </a:t>
            </a:r>
            <a:r>
              <a:rPr lang="en-GB" sz="1200" b="1" dirty="0">
                <a:solidFill>
                  <a:schemeClr val="bg1"/>
                </a:solidFill>
              </a:rPr>
              <a:t>training</a:t>
            </a:r>
            <a:r>
              <a:rPr lang="en-GB" sz="1200" dirty="0">
                <a:solidFill>
                  <a:schemeClr val="bg1"/>
                </a:solidFill>
              </a:rPr>
              <a:t> the next generation of clergy</a:t>
            </a:r>
          </a:p>
          <a:p>
            <a:r>
              <a:rPr lang="en-GB" sz="1200" dirty="0">
                <a:solidFill>
                  <a:schemeClr val="bg1"/>
                </a:solidFill>
              </a:rPr>
              <a:t>The budget for 2026 of that commitment is around £39m and that’s the total of what Common Fund seeks to resource</a:t>
            </a:r>
          </a:p>
          <a:p>
            <a:endParaRPr lang="en-GB" sz="1200" dirty="0">
              <a:solidFill>
                <a:schemeClr val="bg1"/>
              </a:solidFill>
            </a:endParaRPr>
          </a:p>
          <a:p>
            <a:r>
              <a:rPr lang="en-GB" b="0" u="none" dirty="0"/>
              <a:t>Funding parish priests, PCC support, and future training this way</a:t>
            </a:r>
          </a:p>
          <a:p>
            <a:r>
              <a:rPr lang="en-GB" b="0" u="none" dirty="0"/>
              <a:t>means that we don’t operate on the basis of local churches being left to </a:t>
            </a:r>
          </a:p>
          <a:p>
            <a:pPr lvl="1"/>
            <a:r>
              <a:rPr lang="en-GB" dirty="0"/>
              <a:t>…sink or swim on their own by having to pay these costs directly</a:t>
            </a:r>
          </a:p>
          <a:p>
            <a:pPr lvl="1"/>
            <a:r>
              <a:rPr lang="en-GB" dirty="0"/>
              <a:t>…nor by trying to meet a bill/invoice from the diocese for those costs</a:t>
            </a:r>
          </a:p>
        </p:txBody>
      </p:sp>
      <p:sp>
        <p:nvSpPr>
          <p:cNvPr id="4" name="Slide Number Placeholder 3">
            <a:extLst>
              <a:ext uri="{FF2B5EF4-FFF2-40B4-BE49-F238E27FC236}">
                <a16:creationId xmlns:a16="http://schemas.microsoft.com/office/drawing/2014/main" id="{AB2DE793-A4ED-4B08-0A59-BB20C50F6716}"/>
              </a:ext>
            </a:extLst>
          </p:cNvPr>
          <p:cNvSpPr>
            <a:spLocks noGrp="1"/>
          </p:cNvSpPr>
          <p:nvPr>
            <p:ph type="sldNum" sz="quarter" idx="5"/>
          </p:nvPr>
        </p:nvSpPr>
        <p:spPr/>
        <p:txBody>
          <a:bodyPr/>
          <a:lstStyle/>
          <a:p>
            <a:fld id="{FEB30092-2076-4AF0-85DF-596926E92BB7}" type="slidenum">
              <a:rPr lang="en-GB" smtClean="0"/>
              <a:t>4</a:t>
            </a:fld>
            <a:endParaRPr lang="en-GB"/>
          </a:p>
        </p:txBody>
      </p:sp>
    </p:spTree>
    <p:extLst>
      <p:ext uri="{BB962C8B-B14F-4D97-AF65-F5344CB8AC3E}">
        <p14:creationId xmlns:p14="http://schemas.microsoft.com/office/powerpoint/2010/main" val="40315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0B601-F1A3-B896-9D3B-9CD693A8B5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388BA4-7BA0-9601-61D9-3DE82C6E106F}"/>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576ABD58-0A49-5C05-9242-9C75CD690B8A}"/>
              </a:ext>
            </a:extLst>
          </p:cNvPr>
          <p:cNvSpPr>
            <a:spLocks noGrp="1"/>
          </p:cNvSpPr>
          <p:nvPr>
            <p:ph type="body" idx="1"/>
          </p:nvPr>
        </p:nvSpPr>
        <p:spPr/>
        <p:txBody>
          <a:bodyPr/>
          <a:lstStyle/>
          <a:p>
            <a:pPr lvl="0"/>
            <a:r>
              <a:rPr lang="en-GB" dirty="0"/>
              <a:t>Instead it’s about mutuality – churches </a:t>
            </a:r>
            <a:r>
              <a:rPr lang="en-GB" b="1" dirty="0"/>
              <a:t>receiving </a:t>
            </a:r>
            <a:r>
              <a:rPr lang="en-GB" dirty="0"/>
              <a:t>according to their need and </a:t>
            </a:r>
            <a:r>
              <a:rPr lang="en-GB" b="1" dirty="0"/>
              <a:t>contributing </a:t>
            </a:r>
            <a:r>
              <a:rPr lang="en-GB" dirty="0"/>
              <a:t>according to their means</a:t>
            </a:r>
          </a:p>
          <a:p>
            <a:pPr lvl="0"/>
            <a:r>
              <a:rPr lang="en-GB" dirty="0"/>
              <a:t>And this means</a:t>
            </a:r>
          </a:p>
          <a:p>
            <a:pPr lvl="1"/>
            <a:r>
              <a:rPr lang="en-GB" dirty="0"/>
              <a:t>We don’t retreat from the poorest areas</a:t>
            </a:r>
          </a:p>
          <a:p>
            <a:pPr lvl="1"/>
            <a:r>
              <a:rPr lang="en-GB" dirty="0"/>
              <a:t>We support churches in financial crisis – including when almost everyone… in Covid</a:t>
            </a:r>
          </a:p>
          <a:p>
            <a:pPr lvl="1"/>
            <a:r>
              <a:rPr lang="en-GB" dirty="0"/>
              <a:t>And we can start new things, knowing there’s time to build</a:t>
            </a:r>
          </a:p>
        </p:txBody>
      </p:sp>
      <p:sp>
        <p:nvSpPr>
          <p:cNvPr id="4" name="Slide Number Placeholder 3">
            <a:extLst>
              <a:ext uri="{FF2B5EF4-FFF2-40B4-BE49-F238E27FC236}">
                <a16:creationId xmlns:a16="http://schemas.microsoft.com/office/drawing/2014/main" id="{D49857AB-4E92-1F58-FB07-840C0969664F}"/>
              </a:ext>
            </a:extLst>
          </p:cNvPr>
          <p:cNvSpPr>
            <a:spLocks noGrp="1"/>
          </p:cNvSpPr>
          <p:nvPr>
            <p:ph type="sldNum" sz="quarter" idx="5"/>
          </p:nvPr>
        </p:nvSpPr>
        <p:spPr/>
        <p:txBody>
          <a:bodyPr/>
          <a:lstStyle/>
          <a:p>
            <a:fld id="{FEB30092-2076-4AF0-85DF-596926E92BB7}" type="slidenum">
              <a:rPr lang="en-GB" smtClean="0"/>
              <a:t>5</a:t>
            </a:fld>
            <a:endParaRPr lang="en-GB"/>
          </a:p>
        </p:txBody>
      </p:sp>
    </p:spTree>
    <p:extLst>
      <p:ext uri="{BB962C8B-B14F-4D97-AF65-F5344CB8AC3E}">
        <p14:creationId xmlns:p14="http://schemas.microsoft.com/office/powerpoint/2010/main" val="858934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C5BE4-0994-A0FB-1542-79B68BD820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63EB2F-3E37-36FA-E53D-45D94F271ACB}"/>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68CACA82-8A69-B93E-CE6A-F233DD7EA2CA}"/>
              </a:ext>
            </a:extLst>
          </p:cNvPr>
          <p:cNvSpPr>
            <a:spLocks noGrp="1"/>
          </p:cNvSpPr>
          <p:nvPr>
            <p:ph type="body" idx="1"/>
          </p:nvPr>
        </p:nvSpPr>
        <p:spPr/>
        <p:txBody>
          <a:bodyPr/>
          <a:lstStyle/>
          <a:p>
            <a:r>
              <a:rPr lang="en-GB" dirty="0"/>
              <a:t>However, there is an increasing and urgent challenge with this model of support and provision.</a:t>
            </a:r>
          </a:p>
          <a:p>
            <a:r>
              <a:rPr lang="en-GB" dirty="0"/>
              <a:t>The Common Fund is resourced from a mixture of diocesan income and parish contributions</a:t>
            </a:r>
          </a:p>
          <a:p>
            <a:endParaRPr lang="en-GB" dirty="0"/>
          </a:p>
          <a:p>
            <a:r>
              <a:rPr lang="en-GB" dirty="0"/>
              <a:t>This shows where the income comes from to meet the promised expenditure of the diocesan fund</a:t>
            </a:r>
          </a:p>
          <a:p>
            <a:r>
              <a:rPr lang="en-GB" dirty="0"/>
              <a:t>…using figures predicted for this year:</a:t>
            </a:r>
          </a:p>
          <a:p>
            <a:pPr lvl="1"/>
            <a:r>
              <a:rPr lang="en-GB" dirty="0"/>
              <a:t>Parish contributions</a:t>
            </a:r>
            <a:r>
              <a:rPr lang="en-GB"/>
              <a:t>… 64% </a:t>
            </a:r>
            <a:r>
              <a:rPr lang="en-GB" dirty="0"/>
              <a:t>of the whole</a:t>
            </a:r>
          </a:p>
          <a:p>
            <a:pPr lvl="1"/>
            <a:r>
              <a:rPr lang="en-GB" dirty="0"/>
              <a:t>Other diocesan income (from glebe income, investments, and general grants)… 24%</a:t>
            </a:r>
          </a:p>
          <a:p>
            <a:pPr lvl="0"/>
            <a:r>
              <a:rPr lang="en-GB" dirty="0"/>
              <a:t>This gap has been present for many years, but during Covid, it grew significantly as the LDF sought to support local parishes going through financial difficulty and has never closed.</a:t>
            </a:r>
          </a:p>
          <a:p>
            <a:pPr lvl="0"/>
            <a:endParaRPr lang="en-GB" dirty="0"/>
          </a:p>
          <a:p>
            <a:pPr lvl="0"/>
            <a:r>
              <a:rPr lang="en-GB" dirty="0"/>
              <a:t>The gap is being met by using capital and selling assets</a:t>
            </a:r>
          </a:p>
          <a:p>
            <a:pPr lvl="0"/>
            <a:r>
              <a:rPr lang="en-GB" dirty="0"/>
              <a:t>	…and the LDF does that because we exist for the life of the local church…</a:t>
            </a:r>
          </a:p>
          <a:p>
            <a:pPr lvl="0"/>
            <a:r>
              <a:rPr lang="en-GB" dirty="0"/>
              <a:t>But we also recognise that funding this size of deficit can’t last forever…</a:t>
            </a:r>
          </a:p>
          <a:p>
            <a:pPr lvl="1"/>
            <a:r>
              <a:rPr lang="en-GB" dirty="0"/>
              <a:t>Using capital lowers future income</a:t>
            </a:r>
          </a:p>
          <a:p>
            <a:pPr lvl="1"/>
            <a:r>
              <a:rPr lang="en-GB" dirty="0"/>
              <a:t>And once capital is spent, it’s gone – and that well will eventually run dry</a:t>
            </a:r>
          </a:p>
        </p:txBody>
      </p:sp>
      <p:sp>
        <p:nvSpPr>
          <p:cNvPr id="4" name="Slide Number Placeholder 3">
            <a:extLst>
              <a:ext uri="{FF2B5EF4-FFF2-40B4-BE49-F238E27FC236}">
                <a16:creationId xmlns:a16="http://schemas.microsoft.com/office/drawing/2014/main" id="{6AE4A474-087B-D1FA-78A7-0FC56E6360E1}"/>
              </a:ext>
            </a:extLst>
          </p:cNvPr>
          <p:cNvSpPr>
            <a:spLocks noGrp="1"/>
          </p:cNvSpPr>
          <p:nvPr>
            <p:ph type="sldNum" sz="quarter" idx="5"/>
          </p:nvPr>
        </p:nvSpPr>
        <p:spPr/>
        <p:txBody>
          <a:bodyPr/>
          <a:lstStyle/>
          <a:p>
            <a:fld id="{FEB30092-2076-4AF0-85DF-596926E92BB7}" type="slidenum">
              <a:rPr lang="en-GB" smtClean="0"/>
              <a:t>6</a:t>
            </a:fld>
            <a:endParaRPr lang="en-GB"/>
          </a:p>
        </p:txBody>
      </p:sp>
    </p:spTree>
    <p:extLst>
      <p:ext uri="{BB962C8B-B14F-4D97-AF65-F5344CB8AC3E}">
        <p14:creationId xmlns:p14="http://schemas.microsoft.com/office/powerpoint/2010/main" val="902910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953C5-64F3-3CD3-2934-163C71B6C2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94DB05-DF1B-0C46-E66F-D3AC2DA601FD}"/>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6519D3DE-C0DD-FB12-0E72-0DC8DFDAA4AE}"/>
              </a:ext>
            </a:extLst>
          </p:cNvPr>
          <p:cNvSpPr>
            <a:spLocks noGrp="1"/>
          </p:cNvSpPr>
          <p:nvPr>
            <p:ph type="body" idx="1"/>
          </p:nvPr>
        </p:nvSpPr>
        <p:spPr/>
        <p:txBody>
          <a:bodyPr/>
          <a:lstStyle/>
          <a:p>
            <a:r>
              <a:rPr lang="en-GB" dirty="0"/>
              <a:t>So that’s the context and challenge of Common Fund</a:t>
            </a:r>
          </a:p>
          <a:p>
            <a:endParaRPr lang="en-GB" dirty="0"/>
          </a:p>
          <a:p>
            <a:r>
              <a:rPr lang="en-GB" dirty="0"/>
              <a:t>Common Fund is, at its heart, a financial collaboration between the local church and the diocesan fund</a:t>
            </a:r>
          </a:p>
          <a:p>
            <a:r>
              <a:rPr lang="en-GB" dirty="0"/>
              <a:t>…born out of conviction that individual congregations might, not have enough on our own, but together we have enough to do what God is calling us to</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rPr>
              <a:t>Parish contributions</a:t>
            </a:r>
            <a:r>
              <a:rPr lang="en-GB" sz="1200" dirty="0">
                <a:solidFill>
                  <a:schemeClr val="bg1"/>
                </a:solidFill>
              </a:rPr>
              <a:t>, alongside substantial funding from the </a:t>
            </a:r>
            <a:r>
              <a:rPr lang="en-GB" sz="1200" b="1" dirty="0">
                <a:solidFill>
                  <a:schemeClr val="bg1"/>
                </a:solidFill>
              </a:rPr>
              <a:t>London Diocesan Fund</a:t>
            </a:r>
            <a:r>
              <a:rPr lang="en-GB" sz="1200" dirty="0">
                <a:solidFill>
                  <a:schemeClr val="bg1"/>
                </a:solidFill>
              </a:rPr>
              <a:t>… </a:t>
            </a:r>
            <a:r>
              <a:rPr lang="en-GB" sz="1200" i="1" dirty="0">
                <a:solidFill>
                  <a:schemeClr val="bg1"/>
                </a:solidFill>
              </a:rPr>
              <a:t>(continue quotation on next slide)</a:t>
            </a:r>
            <a:endParaRPr lang="en-GB" sz="2400" i="1" dirty="0">
              <a:solidFill>
                <a:schemeClr val="bg1"/>
              </a:solidFill>
            </a:endParaRPr>
          </a:p>
        </p:txBody>
      </p:sp>
      <p:sp>
        <p:nvSpPr>
          <p:cNvPr id="4" name="Slide Number Placeholder 3">
            <a:extLst>
              <a:ext uri="{FF2B5EF4-FFF2-40B4-BE49-F238E27FC236}">
                <a16:creationId xmlns:a16="http://schemas.microsoft.com/office/drawing/2014/main" id="{6F7B5915-E665-1618-1A29-A4FBE082FF09}"/>
              </a:ext>
            </a:extLst>
          </p:cNvPr>
          <p:cNvSpPr>
            <a:spLocks noGrp="1"/>
          </p:cNvSpPr>
          <p:nvPr>
            <p:ph type="sldNum" sz="quarter" idx="5"/>
          </p:nvPr>
        </p:nvSpPr>
        <p:spPr/>
        <p:txBody>
          <a:bodyPr/>
          <a:lstStyle/>
          <a:p>
            <a:fld id="{FEB30092-2076-4AF0-85DF-596926E92BB7}" type="slidenum">
              <a:rPr lang="en-GB" smtClean="0"/>
              <a:t>7</a:t>
            </a:fld>
            <a:endParaRPr lang="en-GB"/>
          </a:p>
        </p:txBody>
      </p:sp>
    </p:spTree>
    <p:extLst>
      <p:ext uri="{BB962C8B-B14F-4D97-AF65-F5344CB8AC3E}">
        <p14:creationId xmlns:p14="http://schemas.microsoft.com/office/powerpoint/2010/main" val="2819375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5B475-A005-7649-AAAE-5FC256672C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328272-22B4-1C5D-E998-0F7FFC031912}"/>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FE9CD744-FAC5-03C9-4822-26E16F381C6E}"/>
              </a:ext>
            </a:extLst>
          </p:cNvPr>
          <p:cNvSpPr>
            <a:spLocks noGrp="1"/>
          </p:cNvSpPr>
          <p:nvPr>
            <p:ph type="body" idx="1"/>
          </p:nvPr>
        </p:nvSpPr>
        <p:spPr/>
        <p:txBody>
          <a:bodyPr/>
          <a:lstStyle/>
          <a:p>
            <a:pPr lvl="1"/>
            <a:r>
              <a:rPr lang="en-GB" sz="1200" dirty="0">
                <a:solidFill>
                  <a:schemeClr val="bg1"/>
                </a:solidFill>
              </a:rPr>
              <a:t>…make possible the provision of parish </a:t>
            </a:r>
            <a:r>
              <a:rPr lang="en-GB" sz="1200" b="1" dirty="0">
                <a:solidFill>
                  <a:schemeClr val="bg1"/>
                </a:solidFill>
              </a:rPr>
              <a:t>priests</a:t>
            </a:r>
            <a:r>
              <a:rPr lang="en-GB" sz="1200" dirty="0">
                <a:solidFill>
                  <a:schemeClr val="bg1"/>
                </a:solidFill>
              </a:rPr>
              <a:t>, </a:t>
            </a:r>
            <a:r>
              <a:rPr lang="en-GB" sz="1200" b="1" dirty="0">
                <a:solidFill>
                  <a:schemeClr val="bg1"/>
                </a:solidFill>
              </a:rPr>
              <a:t>vicarages</a:t>
            </a:r>
            <a:r>
              <a:rPr lang="en-GB" sz="1200" dirty="0">
                <a:solidFill>
                  <a:schemeClr val="bg1"/>
                </a:solidFill>
              </a:rPr>
              <a:t>, parish </a:t>
            </a:r>
            <a:r>
              <a:rPr lang="en-GB" sz="1200" b="1" dirty="0">
                <a:solidFill>
                  <a:schemeClr val="bg1"/>
                </a:solidFill>
              </a:rPr>
              <a:t>support</a:t>
            </a:r>
            <a:r>
              <a:rPr lang="en-GB" sz="1200" dirty="0">
                <a:solidFill>
                  <a:schemeClr val="bg1"/>
                </a:solidFill>
              </a:rPr>
              <a:t> teams, and </a:t>
            </a:r>
            <a:r>
              <a:rPr lang="en-GB" sz="1200" b="1" dirty="0">
                <a:solidFill>
                  <a:schemeClr val="bg1"/>
                </a:solidFill>
              </a:rPr>
              <a:t>training</a:t>
            </a:r>
            <a:r>
              <a:rPr lang="en-GB" sz="1200" dirty="0">
                <a:solidFill>
                  <a:schemeClr val="bg1"/>
                </a:solidFill>
              </a:rPr>
              <a:t> the next generation of clergy.</a:t>
            </a:r>
          </a:p>
          <a:p>
            <a:pPr lvl="0"/>
            <a:endParaRPr lang="en-GB" sz="1200" dirty="0">
              <a:solidFill>
                <a:schemeClr val="bg1"/>
              </a:solidFill>
            </a:endParaRPr>
          </a:p>
          <a:p>
            <a:pPr lvl="0"/>
            <a:r>
              <a:rPr lang="en-GB" sz="1200" dirty="0">
                <a:solidFill>
                  <a:schemeClr val="bg1"/>
                </a:solidFill>
              </a:rPr>
              <a:t>The focus of Common Fund resourced spending is almost entirely local</a:t>
            </a:r>
          </a:p>
          <a:p>
            <a:pPr lvl="0"/>
            <a:r>
              <a:rPr lang="en-GB" sz="1200" dirty="0">
                <a:solidFill>
                  <a:schemeClr val="bg1"/>
                </a:solidFill>
              </a:rPr>
              <a:t>That’s because we believe that the single biggest thing we can do to ensure the health and vitality of our local churches, when it comes to what we spend</a:t>
            </a:r>
          </a:p>
          <a:p>
            <a:pPr lvl="0"/>
            <a:r>
              <a:rPr lang="en-GB" sz="1200" dirty="0">
                <a:solidFill>
                  <a:schemeClr val="bg1"/>
                </a:solidFill>
              </a:rPr>
              <a:t>	is to finance parish priests, their housing and to train their successors…</a:t>
            </a:r>
          </a:p>
          <a:p>
            <a:pPr lvl="0"/>
            <a:r>
              <a:rPr lang="en-GB" sz="1200" dirty="0">
                <a:solidFill>
                  <a:schemeClr val="bg1"/>
                </a:solidFill>
              </a:rPr>
              <a:t>	whilst providing the professional support PCCs need in this age of regulation and governance</a:t>
            </a:r>
          </a:p>
        </p:txBody>
      </p:sp>
      <p:sp>
        <p:nvSpPr>
          <p:cNvPr id="4" name="Slide Number Placeholder 3">
            <a:extLst>
              <a:ext uri="{FF2B5EF4-FFF2-40B4-BE49-F238E27FC236}">
                <a16:creationId xmlns:a16="http://schemas.microsoft.com/office/drawing/2014/main" id="{BEE27DE4-26D8-CCF4-CDF3-4F52F4D8D273}"/>
              </a:ext>
            </a:extLst>
          </p:cNvPr>
          <p:cNvSpPr>
            <a:spLocks noGrp="1"/>
          </p:cNvSpPr>
          <p:nvPr>
            <p:ph type="sldNum" sz="quarter" idx="5"/>
          </p:nvPr>
        </p:nvSpPr>
        <p:spPr/>
        <p:txBody>
          <a:bodyPr/>
          <a:lstStyle/>
          <a:p>
            <a:fld id="{FEB30092-2076-4AF0-85DF-596926E92BB7}" type="slidenum">
              <a:rPr lang="en-GB" smtClean="0"/>
              <a:t>8</a:t>
            </a:fld>
            <a:endParaRPr lang="en-GB"/>
          </a:p>
        </p:txBody>
      </p:sp>
    </p:spTree>
    <p:extLst>
      <p:ext uri="{BB962C8B-B14F-4D97-AF65-F5344CB8AC3E}">
        <p14:creationId xmlns:p14="http://schemas.microsoft.com/office/powerpoint/2010/main" val="1837711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00DB6-2B3F-ADA3-5A55-5206AA168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8FDC74-FF5C-48C7-358B-D77AB4C60C49}"/>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BE773627-C075-D820-4AEB-89FB5A863BFA}"/>
              </a:ext>
            </a:extLst>
          </p:cNvPr>
          <p:cNvSpPr>
            <a:spLocks noGrp="1"/>
          </p:cNvSpPr>
          <p:nvPr>
            <p:ph type="body" idx="1"/>
          </p:nvPr>
        </p:nvSpPr>
        <p:spPr/>
        <p:txBody>
          <a:bodyPr/>
          <a:lstStyle/>
          <a:p>
            <a:r>
              <a:rPr lang="en-GB" dirty="0"/>
              <a:t>So if there isn’t an invoice to pay, how does a PCC decide what’s appropriate to contribute in any given year.</a:t>
            </a:r>
          </a:p>
          <a:p>
            <a:r>
              <a:rPr lang="en-GB" dirty="0"/>
              <a:t>I want to suggest there are four things you might consider.</a:t>
            </a:r>
          </a:p>
          <a:p>
            <a:r>
              <a:rPr lang="en-GB" dirty="0"/>
              <a:t>1. The first is the </a:t>
            </a:r>
            <a:r>
              <a:rPr lang="en-GB" b="1" dirty="0"/>
              <a:t>Challenge</a:t>
            </a:r>
            <a:r>
              <a:rPr lang="en-GB" dirty="0"/>
              <a:t> we are facing together of the gap between income and promised expenditure</a:t>
            </a:r>
          </a:p>
          <a:p>
            <a:r>
              <a:rPr lang="en-GB" dirty="0"/>
              <a:t>2. The second is, of course, your local </a:t>
            </a:r>
            <a:r>
              <a:rPr lang="en-GB" b="1" dirty="0"/>
              <a:t>context</a:t>
            </a:r>
          </a:p>
          <a:p>
            <a:r>
              <a:rPr lang="en-GB" b="1" dirty="0"/>
              <a:t>	</a:t>
            </a:r>
            <a:r>
              <a:rPr lang="en-GB" dirty="0"/>
              <a:t>consider your resources</a:t>
            </a:r>
          </a:p>
          <a:p>
            <a:r>
              <a:rPr lang="en-GB" dirty="0"/>
              <a:t>	your commitments</a:t>
            </a:r>
          </a:p>
          <a:p>
            <a:r>
              <a:rPr lang="en-GB" dirty="0"/>
              <a:t>	your potential giving and income</a:t>
            </a:r>
          </a:p>
          <a:p>
            <a:r>
              <a:rPr lang="en-GB" dirty="0"/>
              <a:t>	as well as your financial needs.</a:t>
            </a:r>
          </a:p>
          <a:p>
            <a:r>
              <a:rPr lang="en-GB" dirty="0"/>
              <a:t>3. The third is a </a:t>
            </a:r>
            <a:r>
              <a:rPr lang="en-GB" b="1" dirty="0"/>
              <a:t>suggestion</a:t>
            </a:r>
          </a:p>
          <a:p>
            <a:r>
              <a:rPr lang="en-GB" b="1" dirty="0"/>
              <a:t>	We started this across the diocese fairly recently – </a:t>
            </a:r>
            <a:endParaRPr lang="en-GB" dirty="0"/>
          </a:p>
          <a:p>
            <a:r>
              <a:rPr lang="en-GB" dirty="0"/>
              <a:t>	We will be writing a letter… based on what we think we know, suggesting what we think would be an appropriate contribution</a:t>
            </a:r>
          </a:p>
          <a:p>
            <a:r>
              <a:rPr lang="en-GB" dirty="0"/>
              <a:t>	… it’s absolutely not a demand or an invoice, but I hope a helpful challenge</a:t>
            </a:r>
          </a:p>
          <a:p>
            <a:r>
              <a:rPr lang="en-GB" dirty="0"/>
              <a:t>4. And finally, there’s a </a:t>
            </a:r>
            <a:r>
              <a:rPr lang="en-GB" b="1" dirty="0"/>
              <a:t>benchmark</a:t>
            </a:r>
          </a:p>
          <a:p>
            <a:r>
              <a:rPr lang="en-GB" b="1" dirty="0"/>
              <a:t>	This is </a:t>
            </a:r>
            <a:r>
              <a:rPr lang="en-GB" dirty="0"/>
              <a:t>the so-called “London Ministry Cost” – it’s a way of putting a real number on what it costs… [next page]</a:t>
            </a:r>
          </a:p>
        </p:txBody>
      </p:sp>
      <p:sp>
        <p:nvSpPr>
          <p:cNvPr id="4" name="Slide Number Placeholder 3">
            <a:extLst>
              <a:ext uri="{FF2B5EF4-FFF2-40B4-BE49-F238E27FC236}">
                <a16:creationId xmlns:a16="http://schemas.microsoft.com/office/drawing/2014/main" id="{D5CD94BE-9CD1-A847-9E83-96A6B01794F9}"/>
              </a:ext>
            </a:extLst>
          </p:cNvPr>
          <p:cNvSpPr>
            <a:spLocks noGrp="1"/>
          </p:cNvSpPr>
          <p:nvPr>
            <p:ph type="sldNum" sz="quarter" idx="5"/>
          </p:nvPr>
        </p:nvSpPr>
        <p:spPr/>
        <p:txBody>
          <a:bodyPr/>
          <a:lstStyle/>
          <a:p>
            <a:fld id="{FEB30092-2076-4AF0-85DF-596926E92BB7}" type="slidenum">
              <a:rPr lang="en-GB" smtClean="0"/>
              <a:t>9</a:t>
            </a:fld>
            <a:endParaRPr lang="en-GB"/>
          </a:p>
        </p:txBody>
      </p:sp>
    </p:spTree>
    <p:extLst>
      <p:ext uri="{BB962C8B-B14F-4D97-AF65-F5344CB8AC3E}">
        <p14:creationId xmlns:p14="http://schemas.microsoft.com/office/powerpoint/2010/main" val="3967154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7BA9FD-E2F7-38AF-62B1-910651FB63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95744-5AEF-A5C4-9A7E-69C715B4C897}"/>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2374F17D-21D1-8341-6B59-B9C6F84BE38F}"/>
              </a:ext>
            </a:extLst>
          </p:cNvPr>
          <p:cNvSpPr>
            <a:spLocks noGrp="1"/>
          </p:cNvSpPr>
          <p:nvPr>
            <p:ph type="body" idx="1"/>
          </p:nvPr>
        </p:nvSpPr>
        <p:spPr/>
        <p:txBody>
          <a:bodyPr/>
          <a:lstStyle/>
          <a:p>
            <a:r>
              <a:rPr lang="en-GB" b="1" u="sng" dirty="0"/>
              <a:t>AD</a:t>
            </a:r>
          </a:p>
          <a:p>
            <a:r>
              <a:rPr lang="en-GB" dirty="0"/>
              <a:t>…to provide stipendiary clergy, their housing, professional support for PCCs and to train the next generation of parish priest</a:t>
            </a:r>
          </a:p>
          <a:p>
            <a:r>
              <a:rPr lang="en-GB" dirty="0"/>
              <a:t>We’re calling it the London Ministry Cost benchmark – and it’s based around the draft budget for next year</a:t>
            </a:r>
          </a:p>
          <a:p>
            <a:r>
              <a:rPr lang="en-GB" dirty="0"/>
              <a:t>	so it’s not an invoice or bill</a:t>
            </a:r>
          </a:p>
          <a:p>
            <a:r>
              <a:rPr lang="en-GB" dirty="0"/>
              <a:t>	nor a guilt trip device</a:t>
            </a:r>
          </a:p>
          <a:p>
            <a:r>
              <a:rPr lang="en-GB" dirty="0"/>
              <a:t>	and certainly not a figure artificially inflated to get everyone to pay more</a:t>
            </a:r>
          </a:p>
          <a:p>
            <a:r>
              <a:rPr lang="en-GB" dirty="0"/>
              <a:t>It’s a benchmark cost to help PCCs decide what to contribute to the CF</a:t>
            </a:r>
          </a:p>
        </p:txBody>
      </p:sp>
      <p:sp>
        <p:nvSpPr>
          <p:cNvPr id="4" name="Slide Number Placeholder 3">
            <a:extLst>
              <a:ext uri="{FF2B5EF4-FFF2-40B4-BE49-F238E27FC236}">
                <a16:creationId xmlns:a16="http://schemas.microsoft.com/office/drawing/2014/main" id="{F2B9DEE0-4354-27B0-76B8-9D99D4698987}"/>
              </a:ext>
            </a:extLst>
          </p:cNvPr>
          <p:cNvSpPr>
            <a:spLocks noGrp="1"/>
          </p:cNvSpPr>
          <p:nvPr>
            <p:ph type="sldNum" sz="quarter" idx="5"/>
          </p:nvPr>
        </p:nvSpPr>
        <p:spPr/>
        <p:txBody>
          <a:bodyPr/>
          <a:lstStyle/>
          <a:p>
            <a:fld id="{FEB30092-2076-4AF0-85DF-596926E92BB7}" type="slidenum">
              <a:rPr lang="en-GB" smtClean="0"/>
              <a:t>10</a:t>
            </a:fld>
            <a:endParaRPr lang="en-GB"/>
          </a:p>
        </p:txBody>
      </p:sp>
    </p:spTree>
    <p:extLst>
      <p:ext uri="{BB962C8B-B14F-4D97-AF65-F5344CB8AC3E}">
        <p14:creationId xmlns:p14="http://schemas.microsoft.com/office/powerpoint/2010/main" val="2277711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00495-9CD8-D3AD-C9F8-EA4D35EA7E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AC668A-A2CB-838D-695A-C3C96AB195E4}"/>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4E9B228D-6F51-2F7C-4924-5CE694BDEBD9}"/>
              </a:ext>
            </a:extLst>
          </p:cNvPr>
          <p:cNvSpPr>
            <a:spLocks noGrp="1"/>
          </p:cNvSpPr>
          <p:nvPr>
            <p:ph type="body" idx="1"/>
          </p:nvPr>
        </p:nvSpPr>
        <p:spPr/>
        <p:txBody>
          <a:bodyPr/>
          <a:lstStyle/>
          <a:p>
            <a:r>
              <a:rPr lang="en-GB" dirty="0"/>
              <a:t>And this year’s cost benchmark is £105,090</a:t>
            </a:r>
          </a:p>
          <a:p>
            <a:r>
              <a:rPr lang="en-GB" dirty="0"/>
              <a:t>…the benchmark for your parish might be lower or higher than that, for example if you don’t have a stipendiary priest, or you have more than one house, but that’s the headline figure</a:t>
            </a:r>
          </a:p>
          <a:p>
            <a:r>
              <a:rPr lang="en-GB" dirty="0"/>
              <a:t>…you might remember that last year the benchmark was a tiny bit lower than the previous figure, but this year it’s risen by 5.2%</a:t>
            </a:r>
          </a:p>
          <a:p>
            <a:r>
              <a:rPr lang="en-GB" dirty="0"/>
              <a:t>	This is despite keeping our diocesan staffing costs down to an increase of just 1.6%</a:t>
            </a:r>
          </a:p>
          <a:p>
            <a:r>
              <a:rPr lang="en-GB" dirty="0"/>
              <a:t>	…and reflects general inflationary pressures to building maintenance </a:t>
            </a:r>
            <a:r>
              <a:rPr lang="en-GB" dirty="0" err="1"/>
              <a:t>csts</a:t>
            </a:r>
            <a:endParaRPr lang="en-GB" dirty="0"/>
          </a:p>
          <a:p>
            <a:r>
              <a:rPr lang="en-GB" dirty="0"/>
              <a:t>	A very welcome, and significant, increase in clergy stipends</a:t>
            </a:r>
          </a:p>
          <a:p>
            <a:r>
              <a:rPr lang="en-GB" dirty="0"/>
              <a:t>	and a step change in financial provision, nationally, for those training for ordination – a group who have been historically very poorly provided for</a:t>
            </a:r>
          </a:p>
          <a:p>
            <a:endParaRPr lang="en-GB" dirty="0"/>
          </a:p>
          <a:p>
            <a:r>
              <a:rPr lang="en-GB" dirty="0"/>
              <a:t>Now </a:t>
            </a:r>
            <a:r>
              <a:rPr lang="en-GB" b="1" u="sng" dirty="0"/>
              <a:t>AGFA</a:t>
            </a:r>
            <a:r>
              <a:rPr lang="en-GB" dirty="0"/>
              <a:t> is going to walk us through each of those four cost areas in the benchmark figure</a:t>
            </a:r>
          </a:p>
          <a:p>
            <a:endParaRPr lang="en-GB" dirty="0"/>
          </a:p>
          <a:p>
            <a:r>
              <a:rPr lang="en-GB" b="1" u="sng" dirty="0"/>
              <a:t>AGFA</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the AD has said, the London Ministry Cost benchmark figure is made up of four cost figures representing:</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costs associated with a fulltime stipendiary priest</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costs of providing a parsonage for that priest</a:t>
            </a:r>
          </a:p>
          <a:p>
            <a:pPr marL="342900" lvl="0" indent="-342900">
              <a:lnSpc>
                <a:spcPct val="115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Training future clergy costs</a:t>
            </a:r>
          </a:p>
          <a:p>
            <a:pPr marL="342900" lvl="0" indent="-342900">
              <a:lnSpc>
                <a:spcPct val="115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parish support costs which every parish shares</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If your parish has a different combination – for example, two CF priests, or if you provide the housing directly, then those costs are calculated accordingly.</a:t>
            </a:r>
          </a:p>
          <a:p>
            <a:pPr>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cost figure appropriate for every PCC will be sent out in the letter being sent to each parish in the next few days.</a:t>
            </a:r>
          </a:p>
          <a:p>
            <a:pPr>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It’s worth emphasising what [AD] has already reminded us of. This figure is not a demand for money, nor a blanket expectation on every PCC, and certainly not a tax we impose – it is information about the costs which the LDF underwrites in each parish and what we hope you will bear in mind when considering how much you can contribute to your own costs of mission and ministry.</a:t>
            </a:r>
          </a:p>
          <a:p>
            <a:pPr>
              <a:lnSpc>
                <a:spcPct val="115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handout available for all PCC members with a detailed breakdown of everything these costs cover, but in the meantime, this short presentation will give an overview.</a:t>
            </a:r>
          </a:p>
        </p:txBody>
      </p:sp>
      <p:sp>
        <p:nvSpPr>
          <p:cNvPr id="4" name="Slide Number Placeholder 3">
            <a:extLst>
              <a:ext uri="{FF2B5EF4-FFF2-40B4-BE49-F238E27FC236}">
                <a16:creationId xmlns:a16="http://schemas.microsoft.com/office/drawing/2014/main" id="{6E6BDA4D-5C01-D8AD-462D-2655A30F1141}"/>
              </a:ext>
            </a:extLst>
          </p:cNvPr>
          <p:cNvSpPr>
            <a:spLocks noGrp="1"/>
          </p:cNvSpPr>
          <p:nvPr>
            <p:ph type="sldNum" sz="quarter" idx="5"/>
          </p:nvPr>
        </p:nvSpPr>
        <p:spPr/>
        <p:txBody>
          <a:bodyPr/>
          <a:lstStyle/>
          <a:p>
            <a:fld id="{FEB30092-2076-4AF0-85DF-596926E92BB7}" type="slidenum">
              <a:rPr lang="en-GB" smtClean="0"/>
              <a:t>11</a:t>
            </a:fld>
            <a:endParaRPr lang="en-GB"/>
          </a:p>
        </p:txBody>
      </p:sp>
    </p:spTree>
    <p:extLst>
      <p:ext uri="{BB962C8B-B14F-4D97-AF65-F5344CB8AC3E}">
        <p14:creationId xmlns:p14="http://schemas.microsoft.com/office/powerpoint/2010/main" val="3083067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24FC57-2722-7641-F0A2-A6487EC08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4AD86C-8405-FF18-F91B-8413A039CADD}"/>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0BA6F609-EB57-63BF-CA16-6C3A28E32FF3}"/>
              </a:ext>
            </a:extLst>
          </p:cNvPr>
          <p:cNvSpPr>
            <a:spLocks noGrp="1"/>
          </p:cNvSpPr>
          <p:nvPr>
            <p:ph type="body" idx="1"/>
          </p:nvPr>
        </p:nvSpPr>
        <p:spPr/>
        <p:txBody>
          <a:bodyPr/>
          <a:lstStyle/>
          <a:p>
            <a:r>
              <a:rPr lang="en-GB" b="1" u="sng" dirty="0"/>
              <a:t>AGFA</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first part of the benchmark, of just over £48k, or around 46% of the whole, relates to the direct costs of providing a full time stipendiary parish priest. This includes:</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Paying their stipend and contributions, taking into account the significant increase in stipends this year and inflationary increase next year</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 also include a figure to represent average Council Tax bill, since the diocese pays that for a stipendiary priest even if we do not own the parsonage, plus figures that average the resettlement grants for when clergy move on</a:t>
            </a:r>
          </a:p>
          <a:p>
            <a:pPr marL="342900" lvl="0" indent="-342900">
              <a:lnSpc>
                <a:spcPct val="115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cost figure is then reduced by taking into account the average number of vacancies across the diocese. That means that the cost benchmark figure doesn’t reduce when a parish priest moves on, since every parish benefits from this every year and Common Fund contributions continue as usual during a vacancy.</a:t>
            </a:r>
          </a:p>
        </p:txBody>
      </p:sp>
      <p:sp>
        <p:nvSpPr>
          <p:cNvPr id="4" name="Slide Number Placeholder 3">
            <a:extLst>
              <a:ext uri="{FF2B5EF4-FFF2-40B4-BE49-F238E27FC236}">
                <a16:creationId xmlns:a16="http://schemas.microsoft.com/office/drawing/2014/main" id="{5E2894D6-E561-77DA-3790-C52CB20F1049}"/>
              </a:ext>
            </a:extLst>
          </p:cNvPr>
          <p:cNvSpPr>
            <a:spLocks noGrp="1"/>
          </p:cNvSpPr>
          <p:nvPr>
            <p:ph type="sldNum" sz="quarter" idx="5"/>
          </p:nvPr>
        </p:nvSpPr>
        <p:spPr/>
        <p:txBody>
          <a:bodyPr/>
          <a:lstStyle/>
          <a:p>
            <a:fld id="{FEB30092-2076-4AF0-85DF-596926E92BB7}" type="slidenum">
              <a:rPr lang="en-GB" smtClean="0"/>
              <a:t>12</a:t>
            </a:fld>
            <a:endParaRPr lang="en-GB"/>
          </a:p>
        </p:txBody>
      </p:sp>
    </p:spTree>
    <p:extLst>
      <p:ext uri="{BB962C8B-B14F-4D97-AF65-F5344CB8AC3E}">
        <p14:creationId xmlns:p14="http://schemas.microsoft.com/office/powerpoint/2010/main" val="3746966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A8DF4-0E6F-550B-D008-EAF18AB653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74FF12-E4BB-F849-9B03-D864783F7745}"/>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D3DB6DBA-43AB-6058-17FC-0FD5CB92DC20}"/>
              </a:ext>
            </a:extLst>
          </p:cNvPr>
          <p:cNvSpPr>
            <a:spLocks noGrp="1"/>
          </p:cNvSpPr>
          <p:nvPr>
            <p:ph type="body" idx="1"/>
          </p:nvPr>
        </p:nvSpPr>
        <p:spPr/>
        <p:txBody>
          <a:bodyPr/>
          <a:lstStyle/>
          <a:p>
            <a:r>
              <a:rPr lang="en-GB" b="1" u="sng" dirty="0"/>
              <a:t>AGFA</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part of the cost, which works out at around £2000 per month, is the average cost of providing and maintaining a vicarage, or parsonage, for the parish priest.</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Clergy housing come in all shapes and sizes and need widely differing maintenance costs across their lifetime, so we average out the cost of making sure our clergy have places suitable for life and ministry across the parishes rather than weigh a particular parish down with times when significant spending is required.</a:t>
            </a:r>
          </a:p>
          <a:p>
            <a:pPr>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Housing costs include matters such as: </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Maintenance</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Our duties as landlords, such as gas safety, asbestos, electrical checks</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Improve the energy efficiency of clergy homes to reduce the cost of heating for clergy through insulation, double or secondary glazing etc. – which also helps us towards our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netZero</a:t>
            </a:r>
            <a:r>
              <a:rPr lang="en-GB" sz="1800" dirty="0">
                <a:effectLst/>
                <a:latin typeface="Calibri" panose="020F0502020204030204" pitchFamily="34" charset="0"/>
                <a:ea typeface="Calibri" panose="020F0502020204030204" pitchFamily="34" charset="0"/>
                <a:cs typeface="Times New Roman" panose="02020603050405020304" pitchFamily="18" charset="0"/>
              </a:rPr>
              <a:t> goals</a:t>
            </a:r>
          </a:p>
          <a:p>
            <a:pPr marL="342900" lvl="0" indent="-342900">
              <a:lnSpc>
                <a:spcPct val="115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also pays for upgrading vicarages, usually when a new vicar is arriving</a:t>
            </a:r>
          </a:p>
          <a:p>
            <a:pPr>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None/>
            </a:pPr>
            <a:r>
              <a:rPr lang="en-GB" sz="1800" b="0" i="0" u="none" strike="noStrike" baseline="0" dirty="0">
                <a:solidFill>
                  <a:srgbClr val="000000"/>
                </a:solidFill>
                <a:latin typeface="Calibri" panose="020F0502020204030204" pitchFamily="34" charset="0"/>
              </a:rPr>
              <a:t>This represents exceptional value for money in London for providing a “working home”. The average rental cost of a minimum vicarage size house in the Diocese is roughly double this.</a:t>
            </a:r>
            <a:endParaRPr lang="en-GB" dirty="0"/>
          </a:p>
        </p:txBody>
      </p:sp>
      <p:sp>
        <p:nvSpPr>
          <p:cNvPr id="4" name="Slide Number Placeholder 3">
            <a:extLst>
              <a:ext uri="{FF2B5EF4-FFF2-40B4-BE49-F238E27FC236}">
                <a16:creationId xmlns:a16="http://schemas.microsoft.com/office/drawing/2014/main" id="{A335891A-7C87-9DE7-B2BA-E4ACE1A77A5F}"/>
              </a:ext>
            </a:extLst>
          </p:cNvPr>
          <p:cNvSpPr>
            <a:spLocks noGrp="1"/>
          </p:cNvSpPr>
          <p:nvPr>
            <p:ph type="sldNum" sz="quarter" idx="5"/>
          </p:nvPr>
        </p:nvSpPr>
        <p:spPr/>
        <p:txBody>
          <a:bodyPr/>
          <a:lstStyle/>
          <a:p>
            <a:fld id="{FEB30092-2076-4AF0-85DF-596926E92BB7}" type="slidenum">
              <a:rPr lang="en-GB" smtClean="0"/>
              <a:t>13</a:t>
            </a:fld>
            <a:endParaRPr lang="en-GB"/>
          </a:p>
        </p:txBody>
      </p:sp>
    </p:spTree>
    <p:extLst>
      <p:ext uri="{BB962C8B-B14F-4D97-AF65-F5344CB8AC3E}">
        <p14:creationId xmlns:p14="http://schemas.microsoft.com/office/powerpoint/2010/main" val="30936483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1C4F36-4E4F-1481-CED2-DE9F134B1A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BFF473-0CCD-8507-7BAF-DA4902F68C29}"/>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3396D369-D218-910D-1F32-C17C76DFBA46}"/>
              </a:ext>
            </a:extLst>
          </p:cNvPr>
          <p:cNvSpPr>
            <a:spLocks noGrp="1"/>
          </p:cNvSpPr>
          <p:nvPr>
            <p:ph type="body" idx="1"/>
          </p:nvPr>
        </p:nvSpPr>
        <p:spPr/>
        <p:txBody>
          <a:bodyPr/>
          <a:lstStyle/>
          <a:p>
            <a:r>
              <a:rPr lang="en-GB" b="1" u="sng" dirty="0"/>
              <a:t>AGFA</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13% of the benchmark cost figure, or just over £13k, relates to the training of a new generation of parish priests.</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contribute as a diocese together to</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the support of ordinands in training,</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and the provision of curacy training posts.</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recognise that most parishes won’t be in a position to receive a curate themselves, but these costs are about training someone who may be your next vicar, ensuring that generations to come have the ministry and leadership of a trained and experienced parish priest.</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year’s figure is the result of a new agreement nationally that has made a step-change in the financial support for ordinands, and which works out a diocesan contribution not on the basis of how many ordinands we sponsor, or receive, but proportionate to our size and financial resources as a diocese.</a:t>
            </a:r>
          </a:p>
        </p:txBody>
      </p:sp>
      <p:sp>
        <p:nvSpPr>
          <p:cNvPr id="4" name="Slide Number Placeholder 3">
            <a:extLst>
              <a:ext uri="{FF2B5EF4-FFF2-40B4-BE49-F238E27FC236}">
                <a16:creationId xmlns:a16="http://schemas.microsoft.com/office/drawing/2014/main" id="{6AD9C0FB-20DE-1AE0-5068-35D4AEF72DDC}"/>
              </a:ext>
            </a:extLst>
          </p:cNvPr>
          <p:cNvSpPr>
            <a:spLocks noGrp="1"/>
          </p:cNvSpPr>
          <p:nvPr>
            <p:ph type="sldNum" sz="quarter" idx="5"/>
          </p:nvPr>
        </p:nvSpPr>
        <p:spPr/>
        <p:txBody>
          <a:bodyPr/>
          <a:lstStyle/>
          <a:p>
            <a:fld id="{FEB30092-2076-4AF0-85DF-596926E92BB7}" type="slidenum">
              <a:rPr lang="en-GB" smtClean="0"/>
              <a:t>14</a:t>
            </a:fld>
            <a:endParaRPr lang="en-GB"/>
          </a:p>
        </p:txBody>
      </p:sp>
    </p:spTree>
    <p:extLst>
      <p:ext uri="{BB962C8B-B14F-4D97-AF65-F5344CB8AC3E}">
        <p14:creationId xmlns:p14="http://schemas.microsoft.com/office/powerpoint/2010/main" val="2909066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375DF5-05A7-F669-671B-B05A507EE2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904875-A908-9A03-67C4-E8057E235E18}"/>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A6702239-3600-7CC3-B704-0417D3030770}"/>
              </a:ext>
            </a:extLst>
          </p:cNvPr>
          <p:cNvSpPr>
            <a:spLocks noGrp="1"/>
          </p:cNvSpPr>
          <p:nvPr>
            <p:ph type="body" idx="1"/>
          </p:nvPr>
        </p:nvSpPr>
        <p:spPr/>
        <p:txBody>
          <a:bodyPr/>
          <a:lstStyle/>
          <a:p>
            <a:r>
              <a:rPr lang="en-GB" b="1" u="sng" dirty="0"/>
              <a:t>AGFA</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final part of the London Ministry Cost benchmark relates to support costs for local parishes and clergy, plus a small amount to run the charity which is the London Diocesan Fund</a:t>
            </a: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ways in which the Diocesan support teams provide professional advice, encouragement and help directly to the local church. This includes:</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Our safeguarding advisors</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Parish property support and fundraising</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Area Finance Advisers and Archdeacons</a:t>
            </a:r>
          </a:p>
          <a:p>
            <a:pPr marL="342900" lvl="0" indent="-342900">
              <a:lnSpc>
                <a:spcPct val="115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professional advisers and trainers covering youth work, HR, governance and legal support</a:t>
            </a:r>
          </a:p>
          <a:p>
            <a:pPr>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Common Fund means that every aspect of this diocesan support is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free at the point of 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meaning that a parish with a major safeguarding issue one year, for example, isn’t suddenly having to find extra funds to pay for professional advice.</a:t>
            </a:r>
          </a:p>
          <a:p>
            <a:pPr>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Bef>
                <a:spcPts val="1000"/>
              </a:spcBef>
              <a:spcAft>
                <a:spcPts val="600"/>
              </a:spcAft>
              <a:buNone/>
            </a:pPr>
            <a:r>
              <a:rPr lang="en-GB" sz="1800" b="0" i="0" dirty="0">
                <a:solidFill>
                  <a:srgbClr val="005272"/>
                </a:solidFill>
                <a:effectLst/>
                <a:latin typeface="Calibri Light" panose="020F0302020204030204" pitchFamily="34" charset="0"/>
                <a:ea typeface="Times New Roman" panose="02020603050405020304" pitchFamily="18" charset="0"/>
                <a:cs typeface="Times New Roman" panose="02020603050405020304" pitchFamily="18" charset="0"/>
              </a:rPr>
              <a:t>We also show a part of that figure, around 7% of expenditure, is spent on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administration of the diocese as a charity. This figure compares very favourably indeed with other similar charities, where the benchmark figure is often 20% or more. We aim to be as lean and efficient as possible, so that as much of what we raise can go directly into the life of the local parish.</a:t>
            </a:r>
            <a:endParaRPr lang="en-GB" dirty="0"/>
          </a:p>
        </p:txBody>
      </p:sp>
      <p:sp>
        <p:nvSpPr>
          <p:cNvPr id="4" name="Slide Number Placeholder 3">
            <a:extLst>
              <a:ext uri="{FF2B5EF4-FFF2-40B4-BE49-F238E27FC236}">
                <a16:creationId xmlns:a16="http://schemas.microsoft.com/office/drawing/2014/main" id="{40F98A54-5119-2A89-9E52-3A2DD63B32C6}"/>
              </a:ext>
            </a:extLst>
          </p:cNvPr>
          <p:cNvSpPr>
            <a:spLocks noGrp="1"/>
          </p:cNvSpPr>
          <p:nvPr>
            <p:ph type="sldNum" sz="quarter" idx="5"/>
          </p:nvPr>
        </p:nvSpPr>
        <p:spPr/>
        <p:txBody>
          <a:bodyPr/>
          <a:lstStyle/>
          <a:p>
            <a:fld id="{FEB30092-2076-4AF0-85DF-596926E92BB7}" type="slidenum">
              <a:rPr lang="en-GB" smtClean="0"/>
              <a:t>15</a:t>
            </a:fld>
            <a:endParaRPr lang="en-GB"/>
          </a:p>
        </p:txBody>
      </p:sp>
    </p:spTree>
    <p:extLst>
      <p:ext uri="{BB962C8B-B14F-4D97-AF65-F5344CB8AC3E}">
        <p14:creationId xmlns:p14="http://schemas.microsoft.com/office/powerpoint/2010/main" val="25906022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1E2A6-0C5C-BACE-1594-2F35945433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55C759-7D62-1584-9BF1-63069073532B}"/>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36BDEC1A-6BFD-A34E-2A2E-64F42A2E7ED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So, the London Ministry Cost is £105,090.  </a:t>
            </a:r>
            <a:r>
              <a:rPr lang="en-GB" sz="1800">
                <a:effectLst/>
                <a:latin typeface="Calibri" panose="020F0502020204030204" pitchFamily="34" charset="0"/>
                <a:ea typeface="Calibri" panose="020F0502020204030204" pitchFamily="34" charset="0"/>
                <a:cs typeface="Times New Roman" panose="02020603050405020304" pitchFamily="18" charset="0"/>
              </a:rPr>
              <a:t>This gives </a:t>
            </a:r>
            <a:r>
              <a:rPr lang="en-GB" sz="1800" dirty="0">
                <a:effectLst/>
                <a:latin typeface="Calibri" panose="020F0502020204030204" pitchFamily="34" charset="0"/>
                <a:ea typeface="Calibri" panose="020F0502020204030204" pitchFamily="34" charset="0"/>
                <a:cs typeface="Times New Roman" panose="02020603050405020304" pitchFamily="18" charset="0"/>
              </a:rPr>
              <a:t>an average of what the London Diocesan Fund is committing to spend in order to support the mission and ministry of a local church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one parish priest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vicarage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 range of important support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sharing a contribution to training priests of the future</a:t>
            </a:r>
            <a:endParaRPr lang="en-GB" sz="1800" dirty="0"/>
          </a:p>
        </p:txBody>
      </p:sp>
      <p:sp>
        <p:nvSpPr>
          <p:cNvPr id="4" name="Slide Number Placeholder 3">
            <a:extLst>
              <a:ext uri="{FF2B5EF4-FFF2-40B4-BE49-F238E27FC236}">
                <a16:creationId xmlns:a16="http://schemas.microsoft.com/office/drawing/2014/main" id="{B933B58E-1114-4780-B0C9-B7E1ACBF2524}"/>
              </a:ext>
            </a:extLst>
          </p:cNvPr>
          <p:cNvSpPr>
            <a:spLocks noGrp="1"/>
          </p:cNvSpPr>
          <p:nvPr>
            <p:ph type="sldNum" sz="quarter" idx="5"/>
          </p:nvPr>
        </p:nvSpPr>
        <p:spPr/>
        <p:txBody>
          <a:bodyPr/>
          <a:lstStyle/>
          <a:p>
            <a:fld id="{FEB30092-2076-4AF0-85DF-596926E92BB7}" type="slidenum">
              <a:rPr lang="en-GB" smtClean="0"/>
              <a:t>16</a:t>
            </a:fld>
            <a:endParaRPr lang="en-GB"/>
          </a:p>
        </p:txBody>
      </p:sp>
    </p:spTree>
    <p:extLst>
      <p:ext uri="{BB962C8B-B14F-4D97-AF65-F5344CB8AC3E}">
        <p14:creationId xmlns:p14="http://schemas.microsoft.com/office/powerpoint/2010/main" val="22591167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54878-8163-CB9F-75B8-001DA597A8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DF541A-3761-7A58-33A8-C52D34A810A3}"/>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26069538-CC8C-E7DB-F2C3-7BC121899D48}"/>
              </a:ext>
            </a:extLst>
          </p:cNvPr>
          <p:cNvSpPr>
            <a:spLocks noGrp="1"/>
          </p:cNvSpPr>
          <p:nvPr>
            <p:ph type="body" idx="1"/>
          </p:nvPr>
        </p:nvSpPr>
        <p:spPr/>
        <p:txBody>
          <a:bodyPr/>
          <a:lstStyle/>
          <a:p>
            <a:r>
              <a:rPr lang="en-GB" b="1" u="sng" dirty="0"/>
              <a:t>AGFA</a:t>
            </a:r>
          </a:p>
          <a:p>
            <a:r>
              <a:rPr lang="en-GB" dirty="0"/>
              <a:t>…and perhaps it’s worth noting, favourably I hope, that some 80% of that cost relates to our commitment to clergy ministry – both making possible full time stipendiary ministry, and providing homes for parish clergy, as well as training parish priests for years to come.</a:t>
            </a:r>
          </a:p>
          <a:p>
            <a:endParaRPr lang="en-GB" dirty="0"/>
          </a:p>
          <a:p>
            <a:r>
              <a:rPr lang="en-GB" dirty="0"/>
              <a:t>As I said at the beginning, there is a detailed document available for PCC members on the diocesan website going to into much more detail on each of those four cost areas – and both AD and I are happy to respond to questions by email in the coming weeks.</a:t>
            </a:r>
          </a:p>
        </p:txBody>
      </p:sp>
      <p:sp>
        <p:nvSpPr>
          <p:cNvPr id="4" name="Slide Number Placeholder 3">
            <a:extLst>
              <a:ext uri="{FF2B5EF4-FFF2-40B4-BE49-F238E27FC236}">
                <a16:creationId xmlns:a16="http://schemas.microsoft.com/office/drawing/2014/main" id="{88A1FEF2-06F5-53F0-867E-88F7D1AD1A85}"/>
              </a:ext>
            </a:extLst>
          </p:cNvPr>
          <p:cNvSpPr>
            <a:spLocks noGrp="1"/>
          </p:cNvSpPr>
          <p:nvPr>
            <p:ph type="sldNum" sz="quarter" idx="5"/>
          </p:nvPr>
        </p:nvSpPr>
        <p:spPr/>
        <p:txBody>
          <a:bodyPr/>
          <a:lstStyle/>
          <a:p>
            <a:fld id="{FEB30092-2076-4AF0-85DF-596926E92BB7}" type="slidenum">
              <a:rPr lang="en-GB" smtClean="0"/>
              <a:t>17</a:t>
            </a:fld>
            <a:endParaRPr lang="en-GB"/>
          </a:p>
        </p:txBody>
      </p:sp>
    </p:spTree>
    <p:extLst>
      <p:ext uri="{BB962C8B-B14F-4D97-AF65-F5344CB8AC3E}">
        <p14:creationId xmlns:p14="http://schemas.microsoft.com/office/powerpoint/2010/main" val="38012407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r>
              <a:rPr lang="en-GB" b="1" u="sng" dirty="0"/>
              <a:t>AD</a:t>
            </a:r>
          </a:p>
          <a:p>
            <a:r>
              <a:rPr lang="en-GB" dirty="0"/>
              <a:t>So – summarise what we’ve said so far…</a:t>
            </a:r>
          </a:p>
          <a:p>
            <a:pPr lvl="1"/>
            <a:r>
              <a:rPr lang="en-GB" dirty="0"/>
              <a:t>CF makes it possible for us, together, to fund… across… receiving according to need, contributing according to resources</a:t>
            </a:r>
          </a:p>
          <a:p>
            <a:pPr lvl="0"/>
            <a:r>
              <a:rPr lang="en-GB" dirty="0"/>
              <a:t>We’re asking, as every year, PCCs to contribute as fully as possible to your own share of the costs… and if that is within your reach, then to consider supporting other parishes too.</a:t>
            </a:r>
          </a:p>
          <a:p>
            <a:pPr lvl="0"/>
            <a:endParaRPr lang="en-GB" dirty="0"/>
          </a:p>
          <a:p>
            <a:pPr lvl="0"/>
            <a:r>
              <a:rPr lang="en-GB" dirty="0"/>
              <a:t>The increasingly acute challenge of the gap between income and expenditure that the diocese is needing to fund from capital needs to be placed, I know, alongside the particular challenges that many local parishes face with their buildings, income from nurseries who might be struggling, and the increasing pressures of governance and charity law – but together we believe that God will provide us with what we need to do what he’s calling us to do.</a:t>
            </a:r>
          </a:p>
        </p:txBody>
      </p:sp>
      <p:sp>
        <p:nvSpPr>
          <p:cNvPr id="4" name="Slide Number Placeholder 3"/>
          <p:cNvSpPr>
            <a:spLocks noGrp="1"/>
          </p:cNvSpPr>
          <p:nvPr>
            <p:ph type="sldNum" sz="quarter" idx="5"/>
          </p:nvPr>
        </p:nvSpPr>
        <p:spPr/>
        <p:txBody>
          <a:bodyPr/>
          <a:lstStyle/>
          <a:p>
            <a:fld id="{FEB30092-2076-4AF0-85DF-596926E92BB7}" type="slidenum">
              <a:rPr lang="en-GB" smtClean="0"/>
              <a:t>18</a:t>
            </a:fld>
            <a:endParaRPr lang="en-GB"/>
          </a:p>
        </p:txBody>
      </p:sp>
    </p:spTree>
    <p:extLst>
      <p:ext uri="{BB962C8B-B14F-4D97-AF65-F5344CB8AC3E}">
        <p14:creationId xmlns:p14="http://schemas.microsoft.com/office/powerpoint/2010/main" val="2485535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pPr>
              <a:lnSpc>
                <a:spcPct val="115000"/>
              </a:lnSpc>
              <a:spcAft>
                <a:spcPts val="1000"/>
              </a:spcAft>
            </a:pPr>
            <a:r>
              <a:rPr lang="en-GB" b="1" u="sng" dirty="0"/>
              <a:t>AD</a:t>
            </a:r>
          </a:p>
          <a:p>
            <a:pPr>
              <a:lnSpc>
                <a:spcPct val="115000"/>
              </a:lnSpc>
              <a:spcAft>
                <a:spcPts val="1000"/>
              </a:spcAft>
            </a:pPr>
            <a:r>
              <a:rPr lang="en-GB" dirty="0"/>
              <a:t>So, I said at the beginning of this presentation that this is the beginning of the conversation – not simply the announcement of a number</a:t>
            </a:r>
          </a:p>
          <a:p>
            <a:pPr>
              <a:lnSpc>
                <a:spcPct val="115000"/>
              </a:lnSpc>
              <a:spcAft>
                <a:spcPts val="1000"/>
              </a:spcAft>
            </a:pPr>
            <a:r>
              <a:rPr lang="en-GB" dirty="0"/>
              <a:t>So what happens next…</a:t>
            </a:r>
          </a:p>
        </p:txBody>
      </p:sp>
      <p:sp>
        <p:nvSpPr>
          <p:cNvPr id="4" name="Slide Number Placeholder 3"/>
          <p:cNvSpPr>
            <a:spLocks noGrp="1"/>
          </p:cNvSpPr>
          <p:nvPr>
            <p:ph type="sldNum" sz="quarter" idx="5"/>
          </p:nvPr>
        </p:nvSpPr>
        <p:spPr/>
        <p:txBody>
          <a:bodyPr/>
          <a:lstStyle/>
          <a:p>
            <a:fld id="{FEB30092-2076-4AF0-85DF-596926E92BB7}" type="slidenum">
              <a:rPr lang="en-GB" smtClean="0"/>
              <a:t>19</a:t>
            </a:fld>
            <a:endParaRPr lang="en-GB"/>
          </a:p>
        </p:txBody>
      </p:sp>
    </p:spTree>
    <p:extLst>
      <p:ext uri="{BB962C8B-B14F-4D97-AF65-F5344CB8AC3E}">
        <p14:creationId xmlns:p14="http://schemas.microsoft.com/office/powerpoint/2010/main" val="3075931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0D5C9-D9B0-6F8A-0C11-B09E7FBCC1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52DCE9-16D1-34E7-2184-72C39C117CB4}"/>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19B90573-4AB3-B2F0-DC5E-B4F243C3E511}"/>
              </a:ext>
            </a:extLst>
          </p:cNvPr>
          <p:cNvSpPr>
            <a:spLocks noGrp="1"/>
          </p:cNvSpPr>
          <p:nvPr>
            <p:ph type="body" idx="1"/>
          </p:nvPr>
        </p:nvSpPr>
        <p:spPr/>
        <p:txBody>
          <a:bodyPr/>
          <a:lstStyle/>
          <a:p>
            <a:pPr>
              <a:lnSpc>
                <a:spcPct val="115000"/>
              </a:lnSpc>
              <a:spcAft>
                <a:spcPts val="1000"/>
              </a:spcAft>
            </a:pPr>
            <a:r>
              <a:rPr lang="en-GB" b="1" u="sng" dirty="0"/>
              <a:t>AD</a:t>
            </a:r>
          </a:p>
          <a:p>
            <a:pPr>
              <a:lnSpc>
                <a:spcPct val="115000"/>
              </a:lnSpc>
              <a:spcAft>
                <a:spcPts val="1000"/>
              </a:spcAft>
            </a:pPr>
            <a:r>
              <a:rPr lang="en-GB" dirty="0"/>
              <a:t>Talk about letter – by end of May</a:t>
            </a:r>
          </a:p>
          <a:p>
            <a:pPr>
              <a:lnSpc>
                <a:spcPct val="115000"/>
              </a:lnSpc>
              <a:spcAft>
                <a:spcPts val="1000"/>
              </a:spcAft>
            </a:pPr>
            <a:r>
              <a:rPr lang="en-GB" dirty="0"/>
              <a:t>If we’ve got it wrong, say…</a:t>
            </a:r>
          </a:p>
        </p:txBody>
      </p:sp>
      <p:sp>
        <p:nvSpPr>
          <p:cNvPr id="4" name="Slide Number Placeholder 3">
            <a:extLst>
              <a:ext uri="{FF2B5EF4-FFF2-40B4-BE49-F238E27FC236}">
                <a16:creationId xmlns:a16="http://schemas.microsoft.com/office/drawing/2014/main" id="{1FA848F4-42D8-8B17-8793-51B44E39DB15}"/>
              </a:ext>
            </a:extLst>
          </p:cNvPr>
          <p:cNvSpPr>
            <a:spLocks noGrp="1"/>
          </p:cNvSpPr>
          <p:nvPr>
            <p:ph type="sldNum" sz="quarter" idx="5"/>
          </p:nvPr>
        </p:nvSpPr>
        <p:spPr/>
        <p:txBody>
          <a:bodyPr/>
          <a:lstStyle/>
          <a:p>
            <a:fld id="{FEB30092-2076-4AF0-85DF-596926E92BB7}" type="slidenum">
              <a:rPr lang="en-GB" smtClean="0"/>
              <a:t>20</a:t>
            </a:fld>
            <a:endParaRPr lang="en-GB"/>
          </a:p>
        </p:txBody>
      </p:sp>
    </p:spTree>
    <p:extLst>
      <p:ext uri="{BB962C8B-B14F-4D97-AF65-F5344CB8AC3E}">
        <p14:creationId xmlns:p14="http://schemas.microsoft.com/office/powerpoint/2010/main" val="19776686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pPr marL="0" lvl="0" indent="0">
              <a:lnSpc>
                <a:spcPct val="115000"/>
              </a:lnSpc>
              <a:buFont typeface="Symbol" panose="05050102010706020507" pitchFamily="18" charset="2"/>
              <a:buNone/>
            </a:pPr>
            <a:r>
              <a:rPr lang="en-GB" b="1" u="sng" dirty="0"/>
              <a:t>AD</a:t>
            </a:r>
          </a:p>
          <a:p>
            <a:pPr marL="0" lvl="0" indent="0">
              <a:lnSpc>
                <a:spcPct val="115000"/>
              </a:lnSpc>
              <a:buFont typeface="Symbol" panose="05050102010706020507" pitchFamily="18" charset="2"/>
              <a:buNone/>
            </a:pPr>
            <a:r>
              <a:rPr lang="en-GB" dirty="0"/>
              <a:t>Alongside this letter, which is not just for the vicar/treasurer, but for every PCC member</a:t>
            </a:r>
          </a:p>
          <a:p>
            <a:pPr marL="0" lvl="0" indent="0">
              <a:lnSpc>
                <a:spcPct val="115000"/>
              </a:lnSpc>
              <a:buFont typeface="Symbol" panose="05050102010706020507" pitchFamily="18" charset="2"/>
              <a:buNone/>
            </a:pPr>
            <a:r>
              <a:rPr lang="en-GB" dirty="0"/>
              <a:t>We’ve got a completely rewritten and designed guide for PCCs – this is essential reading – you can find it already on the website</a:t>
            </a:r>
          </a:p>
        </p:txBody>
      </p:sp>
      <p:sp>
        <p:nvSpPr>
          <p:cNvPr id="4" name="Slide Number Placeholder 3"/>
          <p:cNvSpPr>
            <a:spLocks noGrp="1"/>
          </p:cNvSpPr>
          <p:nvPr>
            <p:ph type="sldNum" sz="quarter" idx="5"/>
          </p:nvPr>
        </p:nvSpPr>
        <p:spPr/>
        <p:txBody>
          <a:bodyPr/>
          <a:lstStyle/>
          <a:p>
            <a:fld id="{FEB30092-2076-4AF0-85DF-596926E92BB7}" type="slidenum">
              <a:rPr lang="en-GB" smtClean="0"/>
              <a:t>21</a:t>
            </a:fld>
            <a:endParaRPr lang="en-GB"/>
          </a:p>
        </p:txBody>
      </p:sp>
    </p:spTree>
    <p:extLst>
      <p:ext uri="{BB962C8B-B14F-4D97-AF65-F5344CB8AC3E}">
        <p14:creationId xmlns:p14="http://schemas.microsoft.com/office/powerpoint/2010/main" val="449821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30F10-C3B3-781A-6026-C69B3BD101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27DEFA-3CB3-2C2E-43B7-BE11F569D69F}"/>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F10E6CBA-1A48-2EA4-FCD6-DCA694BF3A7E}"/>
              </a:ext>
            </a:extLst>
          </p:cNvPr>
          <p:cNvSpPr>
            <a:spLocks noGrp="1"/>
          </p:cNvSpPr>
          <p:nvPr>
            <p:ph type="body" idx="1"/>
          </p:nvPr>
        </p:nvSpPr>
        <p:spPr/>
        <p:txBody>
          <a:bodyPr/>
          <a:lstStyle/>
          <a:p>
            <a:pPr marL="0" lvl="0" indent="0">
              <a:lnSpc>
                <a:spcPct val="115000"/>
              </a:lnSpc>
              <a:buFont typeface="Symbol" panose="05050102010706020507" pitchFamily="18" charset="2"/>
              <a:buNone/>
            </a:pPr>
            <a:r>
              <a:rPr lang="en-GB" dirty="0"/>
              <a:t>Then, for those on your PCC who would like the detail of the origins of the cost figure, there’s a detailed guide</a:t>
            </a:r>
          </a:p>
        </p:txBody>
      </p:sp>
      <p:sp>
        <p:nvSpPr>
          <p:cNvPr id="4" name="Slide Number Placeholder 3">
            <a:extLst>
              <a:ext uri="{FF2B5EF4-FFF2-40B4-BE49-F238E27FC236}">
                <a16:creationId xmlns:a16="http://schemas.microsoft.com/office/drawing/2014/main" id="{A0352EAF-4DE6-25D8-9E88-B94ADE7D69FD}"/>
              </a:ext>
            </a:extLst>
          </p:cNvPr>
          <p:cNvSpPr>
            <a:spLocks noGrp="1"/>
          </p:cNvSpPr>
          <p:nvPr>
            <p:ph type="sldNum" sz="quarter" idx="5"/>
          </p:nvPr>
        </p:nvSpPr>
        <p:spPr/>
        <p:txBody>
          <a:bodyPr/>
          <a:lstStyle/>
          <a:p>
            <a:fld id="{FEB30092-2076-4AF0-85DF-596926E92BB7}" type="slidenum">
              <a:rPr lang="en-GB" smtClean="0"/>
              <a:t>22</a:t>
            </a:fld>
            <a:endParaRPr lang="en-GB"/>
          </a:p>
        </p:txBody>
      </p:sp>
    </p:spTree>
    <p:extLst>
      <p:ext uri="{BB962C8B-B14F-4D97-AF65-F5344CB8AC3E}">
        <p14:creationId xmlns:p14="http://schemas.microsoft.com/office/powerpoint/2010/main" val="32481899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D7E66-FC1A-FF6E-F850-E2F2D81C8C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D3CCAD-6D04-0315-9BC7-468B480ECE34}"/>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7BDBDA78-EEB1-20B4-2028-1699F920BA81}"/>
              </a:ext>
            </a:extLst>
          </p:cNvPr>
          <p:cNvSpPr>
            <a:spLocks noGrp="1"/>
          </p:cNvSpPr>
          <p:nvPr>
            <p:ph type="body" idx="1"/>
          </p:nvPr>
        </p:nvSpPr>
        <p:spPr/>
        <p:txBody>
          <a:bodyPr/>
          <a:lstStyle/>
          <a:p>
            <a:pPr marL="0" lvl="0" indent="0">
              <a:lnSpc>
                <a:spcPct val="115000"/>
              </a:lnSpc>
              <a:buFont typeface="Symbol" panose="05050102010706020507" pitchFamily="18" charset="2"/>
              <a:buNone/>
            </a:pPr>
            <a:r>
              <a:rPr lang="en-GB" dirty="0"/>
              <a:t>…and a web page devoted to the CF – with downloads (leaflets, this presentation, </a:t>
            </a:r>
            <a:r>
              <a:rPr lang="en-GB" dirty="0" err="1"/>
              <a:t>powerpoint</a:t>
            </a:r>
            <a:r>
              <a:rPr lang="en-GB" dirty="0"/>
              <a:t> etc) and FAQs</a:t>
            </a:r>
          </a:p>
        </p:txBody>
      </p:sp>
      <p:sp>
        <p:nvSpPr>
          <p:cNvPr id="4" name="Slide Number Placeholder 3">
            <a:extLst>
              <a:ext uri="{FF2B5EF4-FFF2-40B4-BE49-F238E27FC236}">
                <a16:creationId xmlns:a16="http://schemas.microsoft.com/office/drawing/2014/main" id="{F2C65050-6BFD-68A9-289C-E4C4C5BDDC97}"/>
              </a:ext>
            </a:extLst>
          </p:cNvPr>
          <p:cNvSpPr>
            <a:spLocks noGrp="1"/>
          </p:cNvSpPr>
          <p:nvPr>
            <p:ph type="sldNum" sz="quarter" idx="5"/>
          </p:nvPr>
        </p:nvSpPr>
        <p:spPr/>
        <p:txBody>
          <a:bodyPr/>
          <a:lstStyle/>
          <a:p>
            <a:fld id="{FEB30092-2076-4AF0-85DF-596926E92BB7}" type="slidenum">
              <a:rPr lang="en-GB" smtClean="0"/>
              <a:t>23</a:t>
            </a:fld>
            <a:endParaRPr lang="en-GB"/>
          </a:p>
        </p:txBody>
      </p:sp>
    </p:spTree>
    <p:extLst>
      <p:ext uri="{BB962C8B-B14F-4D97-AF65-F5344CB8AC3E}">
        <p14:creationId xmlns:p14="http://schemas.microsoft.com/office/powerpoint/2010/main" val="21488259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r>
              <a:rPr lang="en-GB" i="1" dirty="0"/>
              <a:t>[take questions]</a:t>
            </a:r>
          </a:p>
        </p:txBody>
      </p:sp>
      <p:sp>
        <p:nvSpPr>
          <p:cNvPr id="4" name="Slide Number Placeholder 3"/>
          <p:cNvSpPr>
            <a:spLocks noGrp="1"/>
          </p:cNvSpPr>
          <p:nvPr>
            <p:ph type="sldNum" sz="quarter" idx="5"/>
          </p:nvPr>
        </p:nvSpPr>
        <p:spPr/>
        <p:txBody>
          <a:bodyPr/>
          <a:lstStyle/>
          <a:p>
            <a:fld id="{FEB30092-2076-4AF0-85DF-596926E92BB7}" type="slidenum">
              <a:rPr lang="en-GB" smtClean="0"/>
              <a:t>24</a:t>
            </a:fld>
            <a:endParaRPr lang="en-GB"/>
          </a:p>
        </p:txBody>
      </p:sp>
    </p:spTree>
    <p:extLst>
      <p:ext uri="{BB962C8B-B14F-4D97-AF65-F5344CB8AC3E}">
        <p14:creationId xmlns:p14="http://schemas.microsoft.com/office/powerpoint/2010/main" val="23715752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r>
              <a:rPr lang="en-GB" b="1" u="sng" dirty="0"/>
              <a:t>AGFA</a:t>
            </a:r>
          </a:p>
          <a:p>
            <a:r>
              <a:rPr lang="en-GB" dirty="0"/>
              <a:t>This is a good moment to mention the ways in which we offer to support, resource, and advise parishes in increasing their income</a:t>
            </a:r>
          </a:p>
          <a:p>
            <a:r>
              <a:rPr lang="en-GB" dirty="0"/>
              <a:t> - very brief (very brief) run through of each of the bullets and invitation to ask afterwards or by email</a:t>
            </a:r>
          </a:p>
        </p:txBody>
      </p:sp>
      <p:sp>
        <p:nvSpPr>
          <p:cNvPr id="4" name="Slide Number Placeholder 3"/>
          <p:cNvSpPr>
            <a:spLocks noGrp="1"/>
          </p:cNvSpPr>
          <p:nvPr>
            <p:ph type="sldNum" sz="quarter" idx="5"/>
          </p:nvPr>
        </p:nvSpPr>
        <p:spPr/>
        <p:txBody>
          <a:bodyPr/>
          <a:lstStyle/>
          <a:p>
            <a:fld id="{FEB30092-2076-4AF0-85DF-596926E92BB7}" type="slidenum">
              <a:rPr lang="en-GB" smtClean="0"/>
              <a:t>25</a:t>
            </a:fld>
            <a:endParaRPr lang="en-GB"/>
          </a:p>
        </p:txBody>
      </p:sp>
    </p:spTree>
    <p:extLst>
      <p:ext uri="{BB962C8B-B14F-4D97-AF65-F5344CB8AC3E}">
        <p14:creationId xmlns:p14="http://schemas.microsoft.com/office/powerpoint/2010/main" val="30996513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39838"/>
            <a:ext cx="5957887" cy="3352800"/>
          </a:xfrm>
          <a:prstGeom prst="rect">
            <a:avLst/>
          </a:prstGeom>
        </p:spPr>
      </p:sp>
      <p:sp>
        <p:nvSpPr>
          <p:cNvPr id="3" name="Notes Placeholder 2"/>
          <p:cNvSpPr>
            <a:spLocks noGrp="1"/>
          </p:cNvSpPr>
          <p:nvPr>
            <p:ph type="body" idx="1"/>
          </p:nvPr>
        </p:nvSpPr>
        <p:spPr/>
        <p:txBody>
          <a:bodyPr/>
          <a:lstStyle/>
          <a:p>
            <a:r>
              <a:rPr lang="en-GB" b="1" u="sng" dirty="0"/>
              <a:t>AD</a:t>
            </a:r>
          </a:p>
          <a:p>
            <a:r>
              <a:rPr lang="en-GB" dirty="0"/>
              <a:t>Summary and reminder of what CF is and is for…</a:t>
            </a:r>
          </a:p>
        </p:txBody>
      </p:sp>
      <p:sp>
        <p:nvSpPr>
          <p:cNvPr id="4" name="Slide Number Placeholder 3"/>
          <p:cNvSpPr>
            <a:spLocks noGrp="1"/>
          </p:cNvSpPr>
          <p:nvPr>
            <p:ph type="sldNum" sz="quarter" idx="5"/>
          </p:nvPr>
        </p:nvSpPr>
        <p:spPr/>
        <p:txBody>
          <a:bodyPr/>
          <a:lstStyle/>
          <a:p>
            <a:fld id="{FEB30092-2076-4AF0-85DF-596926E92BB7}" type="slidenum">
              <a:rPr lang="en-GB" smtClean="0"/>
              <a:t>26</a:t>
            </a:fld>
            <a:endParaRPr lang="en-GB"/>
          </a:p>
        </p:txBody>
      </p:sp>
    </p:spTree>
    <p:extLst>
      <p:ext uri="{BB962C8B-B14F-4D97-AF65-F5344CB8AC3E}">
        <p14:creationId xmlns:p14="http://schemas.microsoft.com/office/powerpoint/2010/main" val="14550140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E2E058-7397-C76B-4570-5A10E7E2D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FA74E9-F475-115F-384A-795AD4DD138B}"/>
              </a:ext>
            </a:extLst>
          </p:cNvPr>
          <p:cNvSpPr>
            <a:spLocks noGrp="1" noRot="1" noChangeAspect="1"/>
          </p:cNvSpPr>
          <p:nvPr>
            <p:ph type="sldImg"/>
          </p:nvPr>
        </p:nvSpPr>
        <p:spPr>
          <a:xfrm>
            <a:off x="420688" y="1239838"/>
            <a:ext cx="5957887" cy="3352800"/>
          </a:xfrm>
          <a:prstGeom prst="rect">
            <a:avLst/>
          </a:prstGeom>
        </p:spPr>
      </p:sp>
      <p:sp>
        <p:nvSpPr>
          <p:cNvPr id="3" name="Notes Placeholder 2">
            <a:extLst>
              <a:ext uri="{FF2B5EF4-FFF2-40B4-BE49-F238E27FC236}">
                <a16:creationId xmlns:a16="http://schemas.microsoft.com/office/drawing/2014/main" id="{AC25EEC9-72FE-7806-AE53-C3C63038D2AC}"/>
              </a:ext>
            </a:extLst>
          </p:cNvPr>
          <p:cNvSpPr>
            <a:spLocks noGrp="1"/>
          </p:cNvSpPr>
          <p:nvPr>
            <p:ph type="body" idx="1"/>
          </p:nvPr>
        </p:nvSpPr>
        <p:spPr/>
        <p:txBody>
          <a:bodyPr/>
          <a:lstStyle/>
          <a:p>
            <a:r>
              <a:rPr lang="en-GB" b="1" u="sng" dirty="0"/>
              <a:t>AD</a:t>
            </a:r>
          </a:p>
          <a:p>
            <a:r>
              <a:rPr lang="en-GB" dirty="0"/>
              <a:t>Welcome – thanks, introductions, aims</a:t>
            </a:r>
          </a:p>
        </p:txBody>
      </p:sp>
      <p:sp>
        <p:nvSpPr>
          <p:cNvPr id="4" name="Slide Number Placeholder 3">
            <a:extLst>
              <a:ext uri="{FF2B5EF4-FFF2-40B4-BE49-F238E27FC236}">
                <a16:creationId xmlns:a16="http://schemas.microsoft.com/office/drawing/2014/main" id="{AAA068CA-C571-1B99-3731-1BBB645074B5}"/>
              </a:ext>
            </a:extLst>
          </p:cNvPr>
          <p:cNvSpPr>
            <a:spLocks noGrp="1"/>
          </p:cNvSpPr>
          <p:nvPr>
            <p:ph type="sldNum" sz="quarter" idx="5"/>
          </p:nvPr>
        </p:nvSpPr>
        <p:spPr/>
        <p:txBody>
          <a:bodyPr/>
          <a:lstStyle/>
          <a:p>
            <a:fld id="{FEB30092-2076-4AF0-85DF-596926E92BB7}" type="slidenum">
              <a:rPr lang="en-GB" smtClean="0"/>
              <a:t>27</a:t>
            </a:fld>
            <a:endParaRPr lang="en-GB"/>
          </a:p>
        </p:txBody>
      </p:sp>
    </p:spTree>
    <p:extLst>
      <p:ext uri="{BB962C8B-B14F-4D97-AF65-F5344CB8AC3E}">
        <p14:creationId xmlns:p14="http://schemas.microsoft.com/office/powerpoint/2010/main" val="625752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F6F5E-0179-4B9D-8CB6-35C7DDE090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4B4377-8A5C-4259-A048-689A162019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6FD3AF-31AC-4621-86D4-31E79C8BE2AB}"/>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5" name="Footer Placeholder 4">
            <a:extLst>
              <a:ext uri="{FF2B5EF4-FFF2-40B4-BE49-F238E27FC236}">
                <a16:creationId xmlns:a16="http://schemas.microsoft.com/office/drawing/2014/main" id="{8C22EDCE-257F-4CCE-B440-78A8FBB44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CABC7-67AD-4B41-9DEE-08C74448EC8F}"/>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401529938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73434-9DA2-43A2-918A-364178B3BE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3E3F9-EF14-436F-9235-9BE85BF886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4045F-19E6-451A-A0FD-7DDEF41E0F59}"/>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5" name="Footer Placeholder 4">
            <a:extLst>
              <a:ext uri="{FF2B5EF4-FFF2-40B4-BE49-F238E27FC236}">
                <a16:creationId xmlns:a16="http://schemas.microsoft.com/office/drawing/2014/main" id="{C230D7C2-6D23-458F-B82A-745D929FE9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45542-8DB8-449F-9101-EDDF20D7A003}"/>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332787941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AB2E3-2874-4AB1-BF44-EC200CFF01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34BC20-94F4-4684-90A5-E4AB6389B3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2E0D61-B075-4122-B0C4-29D8FD4E5ADC}"/>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5" name="Footer Placeholder 4">
            <a:extLst>
              <a:ext uri="{FF2B5EF4-FFF2-40B4-BE49-F238E27FC236}">
                <a16:creationId xmlns:a16="http://schemas.microsoft.com/office/drawing/2014/main" id="{AAB98CE0-A192-474F-9B64-478D034987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B3DDE-282A-426B-8446-3212C6E4EE4E}"/>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360810134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9B40E-D2CC-4894-9790-27389B105C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48532D-B8E9-4BCE-8A7F-1277F3C6B2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6E683E-538C-443F-8B11-7A10F43EA3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00E36C-44F1-4373-ADE7-C4863AE30BA8}"/>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6" name="Footer Placeholder 5">
            <a:extLst>
              <a:ext uri="{FF2B5EF4-FFF2-40B4-BE49-F238E27FC236}">
                <a16:creationId xmlns:a16="http://schemas.microsoft.com/office/drawing/2014/main" id="{451753EB-869F-4F10-A3F5-2DCC15F08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1DECC1-A4CE-4BA3-BD76-7313F30C5602}"/>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283041713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E05E1-627D-43E3-915E-1DC5D44860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3F61E3-275B-45A9-A3E3-24FAA1C50A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0F9D56-AFB9-46E8-B870-68A3D1EB32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E12DB3-0CF5-4F37-B6BE-5A201BCA1A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C13E79-6555-4600-8F96-23457AE0F6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2B112F-D568-4065-96F5-E76F50DA59F7}"/>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8" name="Footer Placeholder 7">
            <a:extLst>
              <a:ext uri="{FF2B5EF4-FFF2-40B4-BE49-F238E27FC236}">
                <a16:creationId xmlns:a16="http://schemas.microsoft.com/office/drawing/2014/main" id="{1141C14A-8D15-4535-8FC7-1C3263EE09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833551-1AF1-45F9-A176-BBB7D015500D}"/>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265819454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F8E46-C083-4A28-AE6C-BD2F7C6B9F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9D4982-68B8-4323-A383-DEE30A96A2F1}"/>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4" name="Footer Placeholder 3">
            <a:extLst>
              <a:ext uri="{FF2B5EF4-FFF2-40B4-BE49-F238E27FC236}">
                <a16:creationId xmlns:a16="http://schemas.microsoft.com/office/drawing/2014/main" id="{3806604F-58EA-49AC-B064-776F223B2F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45880E-AEAB-4DFC-BD4E-92EC634E4B10}"/>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324217751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720B66-0107-4BAA-B549-61B7F7E07623}"/>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3" name="Footer Placeholder 2">
            <a:extLst>
              <a:ext uri="{FF2B5EF4-FFF2-40B4-BE49-F238E27FC236}">
                <a16:creationId xmlns:a16="http://schemas.microsoft.com/office/drawing/2014/main" id="{FBC9FA75-7C82-461F-949C-1EFEC26F99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2C83A3-D843-4D48-ADF8-E3E43FC4CCB7}"/>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331029529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E978F-2339-457C-89BC-0B66684E48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698746-2510-480B-9CDC-C918DD0A48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F166FD-7ED1-4908-B839-64A797234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E69BB-ABAF-4E02-8489-E96C2D3D5778}"/>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6" name="Footer Placeholder 5">
            <a:extLst>
              <a:ext uri="{FF2B5EF4-FFF2-40B4-BE49-F238E27FC236}">
                <a16:creationId xmlns:a16="http://schemas.microsoft.com/office/drawing/2014/main" id="{CABED1C9-D0BA-4AF3-80B4-B101A44477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A51AF2-59D8-4259-AB00-23B4EF5A10D5}"/>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336701536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FD3AB-6749-42FF-8309-310B74214F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B7EF06-9AAF-47F8-8D35-D9A838C42B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7B7938-83D4-43F6-A860-0213086122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7BAA44-1CEC-4205-AE90-A481FDE592B0}"/>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6" name="Footer Placeholder 5">
            <a:extLst>
              <a:ext uri="{FF2B5EF4-FFF2-40B4-BE49-F238E27FC236}">
                <a16:creationId xmlns:a16="http://schemas.microsoft.com/office/drawing/2014/main" id="{4029C346-CEA4-4C6F-B1EE-FD390E6F37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8C1C3E-CB19-4BB7-98F4-847646C6F699}"/>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200802006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AF8D3-C94B-4257-A32D-6CAAA9660A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F88FF8-7FB7-4599-A4A8-2A5698A315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18A96C-0302-452A-A743-AAC7B5C56BF0}"/>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5" name="Footer Placeholder 4">
            <a:extLst>
              <a:ext uri="{FF2B5EF4-FFF2-40B4-BE49-F238E27FC236}">
                <a16:creationId xmlns:a16="http://schemas.microsoft.com/office/drawing/2014/main" id="{E0EB8265-2667-4508-B821-56A2B9D06B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E32F5-F5AD-4118-AFA2-CD263AEAC08B}"/>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123289664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A9609B-E44E-4F5A-83AE-9D7544EA6D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EF3847-4999-4C62-A040-AE4B1F3010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72B3EA-E757-4F11-B17F-B23F55558115}"/>
              </a:ext>
            </a:extLst>
          </p:cNvPr>
          <p:cNvSpPr>
            <a:spLocks noGrp="1"/>
          </p:cNvSpPr>
          <p:nvPr>
            <p:ph type="dt" sz="half" idx="10"/>
          </p:nvPr>
        </p:nvSpPr>
        <p:spPr/>
        <p:txBody>
          <a:bodyPr/>
          <a:lstStyle/>
          <a:p>
            <a:fld id="{855D7723-B710-4384-AB10-1A3EAF0562FA}" type="datetimeFigureOut">
              <a:rPr lang="en-GB" smtClean="0"/>
              <a:t>15/05/2026</a:t>
            </a:fld>
            <a:endParaRPr lang="en-GB"/>
          </a:p>
        </p:txBody>
      </p:sp>
      <p:sp>
        <p:nvSpPr>
          <p:cNvPr id="5" name="Footer Placeholder 4">
            <a:extLst>
              <a:ext uri="{FF2B5EF4-FFF2-40B4-BE49-F238E27FC236}">
                <a16:creationId xmlns:a16="http://schemas.microsoft.com/office/drawing/2014/main" id="{6482AADA-ED38-4E7C-8527-61582C968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DCDD5-CC49-46F8-AEC9-84F88EA87DA2}"/>
              </a:ext>
            </a:extLst>
          </p:cNvPr>
          <p:cNvSpPr>
            <a:spLocks noGrp="1"/>
          </p:cNvSpPr>
          <p:nvPr>
            <p:ph type="sldNum" sz="quarter" idx="12"/>
          </p:nvPr>
        </p:nvSpPr>
        <p:spPr/>
        <p:txBody>
          <a:bodyPr/>
          <a:lstStyle/>
          <a:p>
            <a:fld id="{A8752FF0-9730-44BC-B143-75CA414FACD1}" type="slidenum">
              <a:rPr lang="en-GB" smtClean="0"/>
              <a:t>‹#›</a:t>
            </a:fld>
            <a:endParaRPr lang="en-GB"/>
          </a:p>
        </p:txBody>
      </p:sp>
    </p:spTree>
    <p:extLst>
      <p:ext uri="{BB962C8B-B14F-4D97-AF65-F5344CB8AC3E}">
        <p14:creationId xmlns:p14="http://schemas.microsoft.com/office/powerpoint/2010/main" val="279133389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CF793F-1350-4AB2-B06C-B75DEA290E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5ABED6-2AA3-4A29-ACF5-1E17C9E85B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1BEA50-D35C-4DD2-810A-FCE9343B66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D7723-B710-4384-AB10-1A3EAF0562FA}" type="datetimeFigureOut">
              <a:rPr lang="en-GB" smtClean="0"/>
              <a:t>15/05/2026</a:t>
            </a:fld>
            <a:endParaRPr lang="en-GB"/>
          </a:p>
        </p:txBody>
      </p:sp>
      <p:sp>
        <p:nvSpPr>
          <p:cNvPr id="5" name="Footer Placeholder 4">
            <a:extLst>
              <a:ext uri="{FF2B5EF4-FFF2-40B4-BE49-F238E27FC236}">
                <a16:creationId xmlns:a16="http://schemas.microsoft.com/office/drawing/2014/main" id="{2EFCF34A-09A1-496A-A6B7-644A50D286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43003A-B024-481E-9FC4-4875B33FB1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752FF0-9730-44BC-B143-75CA414FACD1}" type="slidenum">
              <a:rPr lang="en-GB" smtClean="0"/>
              <a:t>‹#›</a:t>
            </a:fld>
            <a:endParaRPr lang="en-GB"/>
          </a:p>
        </p:txBody>
      </p:sp>
    </p:spTree>
    <p:extLst>
      <p:ext uri="{BB962C8B-B14F-4D97-AF65-F5344CB8AC3E}">
        <p14:creationId xmlns:p14="http://schemas.microsoft.com/office/powerpoint/2010/main" val="770190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7" Type="http://schemas.openxmlformats.org/officeDocument/2006/relationships/image" Target="../media/image9.png"/><Relationship Id="rId2" Type="http://schemas.microsoft.com/office/2007/relationships/media" Target="../media/media4.mp4"/><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video" Target="../media/media6.mp4"/><Relationship Id="rId7" Type="http://schemas.openxmlformats.org/officeDocument/2006/relationships/image" Target="../media/image11.png"/><Relationship Id="rId2" Type="http://schemas.microsoft.com/office/2007/relationships/media" Target="../media/media6.mp4"/><Relationship Id="rId1" Type="http://schemas.openxmlformats.org/officeDocument/2006/relationships/tags" Target="../tags/tag3.xml"/><Relationship Id="rId6" Type="http://schemas.openxmlformats.org/officeDocument/2006/relationships/chart" Target="../charts/chart1.xml"/><Relationship Id="rId5" Type="http://schemas.openxmlformats.org/officeDocument/2006/relationships/notesSlide" Target="../notesSlides/notesSlide6.xml"/><Relationship Id="rId10" Type="http://schemas.openxmlformats.org/officeDocument/2006/relationships/image" Target="../media/image12.png"/><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png"/><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4.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video" Target="../media/media9.mp4"/><Relationship Id="rId7" Type="http://schemas.openxmlformats.org/officeDocument/2006/relationships/image" Target="../media/image11.png"/><Relationship Id="rId2" Type="http://schemas.microsoft.com/office/2007/relationships/media" Target="../media/media9.mp4"/><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6.png"/><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png"/><Relationship Id="rId5" Type="http://schemas.openxmlformats.org/officeDocument/2006/relationships/chart" Target="../charts/chart2.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chart" Target="../charts/chart3.xml"/><Relationship Id="rId5" Type="http://schemas.openxmlformats.org/officeDocument/2006/relationships/image" Target="../media/image18.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chart" Target="../charts/chart4.xml"/><Relationship Id="rId5" Type="http://schemas.openxmlformats.org/officeDocument/2006/relationships/image" Target="../media/image2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chart" Target="../charts/chart5.xml"/><Relationship Id="rId5" Type="http://schemas.openxmlformats.org/officeDocument/2006/relationships/image" Target="../media/image2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chart" Target="../charts/chart6.xml"/><Relationship Id="rId5" Type="http://schemas.openxmlformats.org/officeDocument/2006/relationships/image" Target="../media/image24.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2.png"/><Relationship Id="rId5" Type="http://schemas.openxmlformats.org/officeDocument/2006/relationships/chart" Target="../charts/chart7.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2.png"/><Relationship Id="rId5" Type="http://schemas.openxmlformats.org/officeDocument/2006/relationships/chart" Target="../charts/chart8.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28.png"/><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29.png"/><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image" Target="../media/image30.png"/><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3.png"/><Relationship Id="rId2" Type="http://schemas.openxmlformats.org/officeDocument/2006/relationships/video" Target="../media/media21.mp4"/><Relationship Id="rId1" Type="http://schemas.microsoft.com/office/2007/relationships/media" Target="../media/media21.mp4"/><Relationship Id="rId6" Type="http://schemas.openxmlformats.org/officeDocument/2006/relationships/image" Target="../media/image2.png"/><Relationship Id="rId5" Type="http://schemas.openxmlformats.org/officeDocument/2006/relationships/image" Target="../media/image3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image" Target="../media/image2.png"/><Relationship Id="rId5" Type="http://schemas.openxmlformats.org/officeDocument/2006/relationships/image" Target="../media/image3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7.png"/><Relationship Id="rId2" Type="http://schemas.openxmlformats.org/officeDocument/2006/relationships/video" Target="../media/media23.mp4"/><Relationship Id="rId1" Type="http://schemas.microsoft.com/office/2007/relationships/media" Target="../media/media23.mp4"/><Relationship Id="rId6" Type="http://schemas.openxmlformats.org/officeDocument/2006/relationships/image" Target="../media/image2.png"/><Relationship Id="rId5" Type="http://schemas.openxmlformats.org/officeDocument/2006/relationships/image" Target="../media/image36.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9.png"/><Relationship Id="rId2" Type="http://schemas.openxmlformats.org/officeDocument/2006/relationships/video" Target="../media/media24.mp4"/><Relationship Id="rId1" Type="http://schemas.microsoft.com/office/2007/relationships/media" Target="../media/media24.mp4"/><Relationship Id="rId6" Type="http://schemas.openxmlformats.org/officeDocument/2006/relationships/image" Target="../media/image2.png"/><Relationship Id="rId5" Type="http://schemas.openxmlformats.org/officeDocument/2006/relationships/image" Target="../media/image38.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video" Target="../media/media25.mp4"/><Relationship Id="rId1" Type="http://schemas.microsoft.com/office/2007/relationships/media" Target="../media/media25.mp4"/><Relationship Id="rId6" Type="http://schemas.openxmlformats.org/officeDocument/2006/relationships/image" Target="../media/image2.png"/><Relationship Id="rId5" Type="http://schemas.openxmlformats.org/officeDocument/2006/relationships/hyperlink" Target="https://www.sharesy.com/" TargetMode="External"/><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1.png"/><Relationship Id="rId2" Type="http://schemas.openxmlformats.org/officeDocument/2006/relationships/video" Target="../media/media26.mp4"/><Relationship Id="rId1" Type="http://schemas.microsoft.com/office/2007/relationships/media" Target="../media/media26.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2.png"/><Relationship Id="rId2" Type="http://schemas.openxmlformats.org/officeDocument/2006/relationships/video" Target="../media/media27.mp4"/><Relationship Id="rId1" Type="http://schemas.microsoft.com/office/2007/relationships/media" Target="../media/media27.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A9420-1AA0-4CC3-A2A3-D95FB5658C00}"/>
              </a:ext>
            </a:extLst>
          </p:cNvPr>
          <p:cNvSpPr>
            <a:spLocks noGrp="1"/>
          </p:cNvSpPr>
          <p:nvPr>
            <p:ph type="ctrTitle"/>
          </p:nvPr>
        </p:nvSpPr>
        <p:spPr>
          <a:xfrm>
            <a:off x="378277" y="723610"/>
            <a:ext cx="5231877" cy="1538454"/>
          </a:xfrm>
        </p:spPr>
        <p:txBody>
          <a:bodyPr anchor="b">
            <a:normAutofit fontScale="90000"/>
          </a:bodyPr>
          <a:lstStyle/>
          <a:p>
            <a:pPr algn="l"/>
            <a:r>
              <a:rPr lang="en-GB" sz="7300" dirty="0">
                <a:solidFill>
                  <a:schemeClr val="bg1"/>
                </a:solidFill>
                <a:latin typeface="+mn-lt"/>
              </a:rPr>
              <a:t>Common Fund</a:t>
            </a:r>
            <a:br>
              <a:rPr lang="en-GB" sz="5400" dirty="0">
                <a:solidFill>
                  <a:schemeClr val="bg1"/>
                </a:solidFill>
                <a:latin typeface="+mn-lt"/>
              </a:rPr>
            </a:br>
            <a:r>
              <a:rPr lang="en-GB" sz="6700" dirty="0">
                <a:solidFill>
                  <a:schemeClr val="bg1"/>
                </a:solidFill>
                <a:latin typeface="+mn-lt"/>
              </a:rPr>
              <a:t>2027</a:t>
            </a:r>
            <a:endParaRPr lang="en-GB" sz="5400" dirty="0">
              <a:solidFill>
                <a:schemeClr val="bg1"/>
              </a:solidFill>
              <a:latin typeface="+mn-lt"/>
            </a:endParaRPr>
          </a:p>
        </p:txBody>
      </p:sp>
      <p:pic>
        <p:nvPicPr>
          <p:cNvPr id="4" name="Picture 3">
            <a:extLst>
              <a:ext uri="{FF2B5EF4-FFF2-40B4-BE49-F238E27FC236}">
                <a16:creationId xmlns:a16="http://schemas.microsoft.com/office/drawing/2014/main" id="{29A40C8D-CE0C-47AE-9E73-5D84572BD284}"/>
              </a:ext>
            </a:extLst>
          </p:cNvPr>
          <p:cNvPicPr>
            <a:picLocks noChangeAspect="1"/>
          </p:cNvPicPr>
          <p:nvPr/>
        </p:nvPicPr>
        <p:blipFill>
          <a:blip r:embed="rId5">
            <a:extLst>
              <a:ext uri="{28A0092B-C50C-407E-A947-70E740481C1C}">
                <a14:useLocalDpi xmlns:a14="http://schemas.microsoft.com/office/drawing/2010/main"/>
              </a:ext>
            </a:extLst>
          </a:blip>
          <a:srcRect r="9227" b="1"/>
          <a:stretch>
            <a:fillRect/>
          </a:stretch>
        </p:blipFill>
        <p:spPr>
          <a:xfrm>
            <a:off x="5311692" y="0"/>
            <a:ext cx="687878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3" name="Picture 2" descr="A picture containing drawing&#10;&#10;Description automatically generated">
            <a:extLst>
              <a:ext uri="{FF2B5EF4-FFF2-40B4-BE49-F238E27FC236}">
                <a16:creationId xmlns:a16="http://schemas.microsoft.com/office/drawing/2014/main" id="{ECA77CC9-1892-F342-71D4-E94FB081E307}"/>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63341" y="5684115"/>
            <a:ext cx="1780132" cy="818114"/>
          </a:xfrm>
          <a:prstGeom prst="rect">
            <a:avLst/>
          </a:prstGeom>
        </p:spPr>
      </p:pic>
      <p:pic>
        <p:nvPicPr>
          <p:cNvPr id="22" name="Video 21">
            <a:hlinkClick r:id="" action="ppaction://media"/>
            <a:extLst>
              <a:ext uri="{FF2B5EF4-FFF2-40B4-BE49-F238E27FC236}">
                <a16:creationId xmlns:a16="http://schemas.microsoft.com/office/drawing/2014/main" id="{29DAD183-8BF1-B995-0CAD-AA49269FE5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1188343"/>
      </p:ext>
    </p:extLst>
  </p:cSld>
  <p:clrMapOvr>
    <a:masterClrMapping/>
  </p:clrMapOvr>
  <mc:AlternateContent xmlns:mc="http://schemas.openxmlformats.org/markup-compatibility/2006" xmlns:p14="http://schemas.microsoft.com/office/powerpoint/2010/main">
    <mc:Choice Requires="p14">
      <p:transition p14:dur="250" advTm="10342">
        <p:fade/>
      </p:transition>
    </mc:Choice>
    <mc:Fallback xmlns="">
      <p:transition advTm="103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7A478B00-8421-6C62-882A-D09887C017E7}"/>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20" y="1282"/>
            <a:ext cx="12191980" cy="6856718"/>
          </a:xfrm>
          <a:prstGeom prst="rect">
            <a:avLst/>
          </a:prstGeom>
        </p:spPr>
      </p:pic>
      <p:pic>
        <p:nvPicPr>
          <p:cNvPr id="6" name="Picture 5">
            <a:extLst>
              <a:ext uri="{FF2B5EF4-FFF2-40B4-BE49-F238E27FC236}">
                <a16:creationId xmlns:a16="http://schemas.microsoft.com/office/drawing/2014/main" id="{89E03B6F-C6FC-4DC1-9A1A-4DEEFC51D1B4}"/>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132864" y="5546278"/>
            <a:ext cx="1610370" cy="740093"/>
          </a:xfrm>
          <a:prstGeom prst="rect">
            <a:avLst/>
          </a:prstGeom>
        </p:spPr>
      </p:pic>
      <p:pic>
        <p:nvPicPr>
          <p:cNvPr id="10" name="Video 9">
            <a:hlinkClick r:id="" action="ppaction://media"/>
            <a:extLst>
              <a:ext uri="{FF2B5EF4-FFF2-40B4-BE49-F238E27FC236}">
                <a16:creationId xmlns:a16="http://schemas.microsoft.com/office/drawing/2014/main" id="{B12ABE48-24BB-0F36-695B-CB393575F40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1438028"/>
      </p:ext>
    </p:extLst>
  </p:cSld>
  <p:clrMapOvr>
    <a:masterClrMapping/>
  </p:clrMapOvr>
  <mc:AlternateContent xmlns:mc="http://schemas.openxmlformats.org/markup-compatibility/2006" xmlns:p14="http://schemas.microsoft.com/office/powerpoint/2010/main">
    <mc:Choice Requires="p14">
      <p:transition p14:dur="250" advTm="20077">
        <p:fade/>
      </p:transition>
    </mc:Choice>
    <mc:Fallback xmlns="">
      <p:transition advTm="200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8EA91FAB-E5C4-3068-404C-7E3618A4D0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of a man in a church building">
            <a:extLst>
              <a:ext uri="{FF2B5EF4-FFF2-40B4-BE49-F238E27FC236}">
                <a16:creationId xmlns:a16="http://schemas.microsoft.com/office/drawing/2014/main" id="{F69E30C0-B73A-59DA-4C16-08954A1971F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228" r="19083" b="9091"/>
          <a:stretch>
            <a:fillRect/>
          </a:stretch>
        </p:blipFill>
        <p:spPr bwMode="auto">
          <a:xfrm>
            <a:off x="803563" y="0"/>
            <a:ext cx="7536873" cy="6857990"/>
          </a:xfrm>
          <a:prstGeom prst="ellipse">
            <a:avLst/>
          </a:prstGeom>
          <a:noFill/>
          <a:effectLst>
            <a:softEdge rad="190500"/>
          </a:effectLst>
          <a:extLst>
            <a:ext uri="{909E8E84-426E-40DD-AFC4-6F175D3DCCD1}">
              <a14:hiddenFill xmlns:a14="http://schemas.microsoft.com/office/drawing/2010/main">
                <a:solidFill>
                  <a:srgbClr val="FFFFFF"/>
                </a:solidFill>
              </a14:hiddenFill>
            </a:ext>
          </a:extLst>
        </p:spPr>
      </p:pic>
      <p:pic>
        <p:nvPicPr>
          <p:cNvPr id="29" name="Picture 28" descr="A picture containing drawing&#10;&#10;Description automatically generated">
            <a:extLst>
              <a:ext uri="{FF2B5EF4-FFF2-40B4-BE49-F238E27FC236}">
                <a16:creationId xmlns:a16="http://schemas.microsoft.com/office/drawing/2014/main" id="{33E25791-782C-C0FD-2FD7-D41F0517D0CF}"/>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10" name="Video 9">
            <a:hlinkClick r:id="" action="ppaction://media"/>
            <a:extLst>
              <a:ext uri="{FF2B5EF4-FFF2-40B4-BE49-F238E27FC236}">
                <a16:creationId xmlns:a16="http://schemas.microsoft.com/office/drawing/2014/main" id="{EA1F9816-E8FD-313A-BB31-D9B6880F77D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2391860"/>
      </p:ext>
    </p:extLst>
  </p:cSld>
  <p:clrMapOvr>
    <a:masterClrMapping/>
  </p:clrMapOvr>
  <mc:AlternateContent xmlns:mc="http://schemas.openxmlformats.org/markup-compatibility/2006" xmlns:p14="http://schemas.microsoft.com/office/powerpoint/2010/main">
    <mc:Choice Requires="p14">
      <p:transition p14:dur="250" advTm="30820">
        <p:fade/>
      </p:transition>
    </mc:Choice>
    <mc:Fallback xmlns="">
      <p:transition advTm="308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744CFD84-9A8D-B9F8-A8BF-94770CAFB3D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68471C0-832A-254A-DD48-F15D87B5E713}"/>
              </a:ext>
            </a:extLst>
          </p:cNvPr>
          <p:cNvSpPr txBox="1"/>
          <p:nvPr/>
        </p:nvSpPr>
        <p:spPr>
          <a:xfrm>
            <a:off x="5891753" y="362803"/>
            <a:ext cx="5692711" cy="2800767"/>
          </a:xfrm>
          <a:prstGeom prst="rect">
            <a:avLst/>
          </a:prstGeom>
          <a:noFill/>
        </p:spPr>
        <p:txBody>
          <a:bodyPr wrap="square" rtlCol="0">
            <a:spAutoFit/>
          </a:bodyPr>
          <a:lstStyle/>
          <a:p>
            <a:pPr algn="r"/>
            <a:r>
              <a:rPr lang="en-GB" sz="4400" dirty="0">
                <a:solidFill>
                  <a:schemeClr val="bg1"/>
                </a:solidFill>
              </a:rPr>
              <a:t>Parish priests</a:t>
            </a:r>
          </a:p>
          <a:p>
            <a:pPr algn="r"/>
            <a:r>
              <a:rPr lang="en-GB" sz="4400" dirty="0">
                <a:solidFill>
                  <a:schemeClr val="bg1"/>
                </a:solidFill>
              </a:rPr>
              <a:t>Parsonages</a:t>
            </a:r>
          </a:p>
          <a:p>
            <a:pPr algn="r"/>
            <a:r>
              <a:rPr lang="en-GB" sz="4400" dirty="0">
                <a:solidFill>
                  <a:schemeClr val="bg1"/>
                </a:solidFill>
              </a:rPr>
              <a:t>Parish support</a:t>
            </a:r>
          </a:p>
          <a:p>
            <a:pPr algn="r"/>
            <a:r>
              <a:rPr lang="en-GB" sz="4400" dirty="0">
                <a:solidFill>
                  <a:schemeClr val="bg1"/>
                </a:solidFill>
              </a:rPr>
              <a:t>Training</a:t>
            </a:r>
            <a:endParaRPr lang="en-GB" sz="4000" dirty="0">
              <a:solidFill>
                <a:schemeClr val="bg1"/>
              </a:solidFill>
            </a:endParaRPr>
          </a:p>
        </p:txBody>
      </p:sp>
      <p:pic>
        <p:nvPicPr>
          <p:cNvPr id="29" name="Picture 28" descr="A picture containing drawing&#10;&#10;Description automatically generated">
            <a:extLst>
              <a:ext uri="{FF2B5EF4-FFF2-40B4-BE49-F238E27FC236}">
                <a16:creationId xmlns:a16="http://schemas.microsoft.com/office/drawing/2014/main" id="{ADF9B404-7611-447B-18A5-FCDF52AC7710}"/>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sp>
        <p:nvSpPr>
          <p:cNvPr id="2" name="Oval 1">
            <a:extLst>
              <a:ext uri="{FF2B5EF4-FFF2-40B4-BE49-F238E27FC236}">
                <a16:creationId xmlns:a16="http://schemas.microsoft.com/office/drawing/2014/main" id="{69CC91FD-37E8-4FD2-56EC-365DAD5F6E7F}"/>
              </a:ext>
            </a:extLst>
          </p:cNvPr>
          <p:cNvSpPr/>
          <p:nvPr/>
        </p:nvSpPr>
        <p:spPr>
          <a:xfrm>
            <a:off x="2570179" y="1191330"/>
            <a:ext cx="5184742" cy="5190616"/>
          </a:xfrm>
          <a:prstGeom prst="ellipse">
            <a:avLst/>
          </a:prstGeom>
          <a:solidFill>
            <a:srgbClr val="1A438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E31C3A7-F839-CE14-5CC3-318A69C2FAAB}"/>
              </a:ext>
            </a:extLst>
          </p:cNvPr>
          <p:cNvSpPr txBox="1"/>
          <p:nvPr/>
        </p:nvSpPr>
        <p:spPr>
          <a:xfrm>
            <a:off x="4117353" y="3587927"/>
            <a:ext cx="2090393" cy="923330"/>
          </a:xfrm>
          <a:prstGeom prst="rect">
            <a:avLst/>
          </a:prstGeom>
          <a:noFill/>
        </p:spPr>
        <p:txBody>
          <a:bodyPr wrap="square">
            <a:spAutoFit/>
          </a:bodyPr>
          <a:lstStyle/>
          <a:p>
            <a:pPr algn="ctr"/>
            <a:r>
              <a:rPr lang="en-GB" sz="5400" dirty="0">
                <a:solidFill>
                  <a:schemeClr val="bg1"/>
                </a:solidFill>
              </a:rPr>
              <a:t>£39m</a:t>
            </a:r>
          </a:p>
        </p:txBody>
      </p:sp>
      <p:sp>
        <p:nvSpPr>
          <p:cNvPr id="8" name="Arc 7">
            <a:extLst>
              <a:ext uri="{FF2B5EF4-FFF2-40B4-BE49-F238E27FC236}">
                <a16:creationId xmlns:a16="http://schemas.microsoft.com/office/drawing/2014/main" id="{0475FCFE-4609-9C0E-0A6D-BA0D890793DF}"/>
              </a:ext>
            </a:extLst>
          </p:cNvPr>
          <p:cNvSpPr>
            <a:spLocks/>
          </p:cNvSpPr>
          <p:nvPr/>
        </p:nvSpPr>
        <p:spPr>
          <a:xfrm rot="1478165" flipV="1">
            <a:off x="3124674" y="1883"/>
            <a:ext cx="7665771" cy="4334319"/>
          </a:xfrm>
          <a:prstGeom prst="arc">
            <a:avLst>
              <a:gd name="adj1" fmla="val 16200000"/>
              <a:gd name="adj2" fmla="val 478417"/>
            </a:avLst>
          </a:prstGeom>
          <a:noFill/>
          <a:ln w="28575">
            <a:solidFill>
              <a:schemeClr val="bg1"/>
            </a:solidFill>
            <a:headEnd type="arrow" w="lg" len="lg"/>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6940A799-ED33-EB91-75EE-56C8740E5919}"/>
              </a:ext>
            </a:extLst>
          </p:cNvPr>
          <p:cNvSpPr txBox="1"/>
          <p:nvPr/>
        </p:nvSpPr>
        <p:spPr>
          <a:xfrm>
            <a:off x="3229968" y="2885294"/>
            <a:ext cx="3865161" cy="830997"/>
          </a:xfrm>
          <a:prstGeom prst="rect">
            <a:avLst/>
          </a:prstGeom>
          <a:noFill/>
        </p:spPr>
        <p:txBody>
          <a:bodyPr wrap="none" rtlCol="0">
            <a:spAutoFit/>
          </a:bodyPr>
          <a:lstStyle/>
          <a:p>
            <a:r>
              <a:rPr lang="en-GB" sz="4800" dirty="0">
                <a:solidFill>
                  <a:srgbClr val="75A45A"/>
                </a:solidFill>
              </a:rPr>
              <a:t>Common Fund</a:t>
            </a:r>
          </a:p>
        </p:txBody>
      </p:sp>
      <p:pic>
        <p:nvPicPr>
          <p:cNvPr id="10" name="Video 9">
            <a:hlinkClick r:id="" action="ppaction://media"/>
            <a:extLst>
              <a:ext uri="{FF2B5EF4-FFF2-40B4-BE49-F238E27FC236}">
                <a16:creationId xmlns:a16="http://schemas.microsoft.com/office/drawing/2014/main" id="{0E241F48-EDC6-D270-C4E7-DD611230438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03283185"/>
      </p:ext>
    </p:extLst>
  </p:cSld>
  <p:clrMapOvr>
    <a:masterClrMapping/>
  </p:clrMapOvr>
  <mc:AlternateContent xmlns:mc="http://schemas.openxmlformats.org/markup-compatibility/2006" xmlns:p14="http://schemas.microsoft.com/office/powerpoint/2010/main">
    <mc:Choice Requires="p14">
      <p:transition p14:dur="250" advTm="54792">
        <p:fade/>
      </p:transition>
    </mc:Choice>
    <mc:Fallback xmlns="">
      <p:transition advTm="54792">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par>
                          <p:cTn id="11" fill="hold">
                            <p:stCondLst>
                              <p:cond delay="1001"/>
                            </p:stCondLst>
                            <p:childTnLst>
                              <p:par>
                                <p:cTn id="12" presetID="10"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par>
                          <p:cTn id="15" fill="hold">
                            <p:stCondLst>
                              <p:cond delay="1501"/>
                            </p:stCondLst>
                            <p:childTnLst>
                              <p:par>
                                <p:cTn id="16" presetID="10" presetClass="entr" presetSubtype="0"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par>
                          <p:cTn id="19" fill="hold">
                            <p:stCondLst>
                              <p:cond delay="2001"/>
                            </p:stCondLst>
                            <p:childTnLst>
                              <p:par>
                                <p:cTn id="20" presetID="10" presetClass="entr" presetSubtype="0"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right)">
                                      <p:cBhvr>
                                        <p:cTn id="27" dur="500"/>
                                        <p:tgtEl>
                                          <p:spTgt spid="8"/>
                                        </p:tgtEl>
                                      </p:cBhvr>
                                    </p:animEffect>
                                  </p:childTnLst>
                                </p:cTn>
                              </p:par>
                            </p:childTnLst>
                          </p:cTn>
                        </p:par>
                        <p:par>
                          <p:cTn id="28" fill="hold">
                            <p:stCondLst>
                              <p:cond delay="500"/>
                            </p:stCondLst>
                            <p:childTnLst>
                              <p:par>
                                <p:cTn id="29" presetID="10" presetClass="entr" presetSubtype="0" fill="hold" grpId="0" nodeType="after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10"/>
                </p:tgtEl>
              </p:cMediaNode>
            </p:video>
            <p:seq concurrent="1" nextAc="seek">
              <p:cTn id="33" restart="whenNotActive" fill="hold" evtFilter="cancelBubble" nodeType="interactiveSeq">
                <p:stCondLst>
                  <p:cond evt="onClick" delay="0">
                    <p:tgtEl>
                      <p:spTgt spid="10"/>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10"/>
                                        </p:tgtEl>
                                      </p:cBhvr>
                                    </p:cmd>
                                  </p:childTnLst>
                                </p:cTn>
                              </p:par>
                            </p:childTnLst>
                          </p:cTn>
                        </p:par>
                      </p:childTnLst>
                    </p:cTn>
                  </p:par>
                </p:childTnLst>
              </p:cTn>
              <p:nextCondLst>
                <p:cond evt="onClick" delay="0">
                  <p:tgtEl>
                    <p:spTgt spid="10"/>
                  </p:tgtEl>
                </p:cond>
              </p:nextCondLst>
            </p:seq>
          </p:childTnLst>
        </p:cTn>
      </p:par>
    </p:tnLst>
    <p:bldLst>
      <p:bldP spid="3" grpId="0" uiExpand="1" build="p"/>
      <p:bldP spid="6" grpId="0"/>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CE290815-ADCC-E76B-DCF5-046C53F06C5D}"/>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0AB73D43-7A78-8A5F-2022-17FCC4323D01}"/>
              </a:ext>
            </a:extLst>
          </p:cNvPr>
          <p:cNvSpPr txBox="1"/>
          <p:nvPr/>
        </p:nvSpPr>
        <p:spPr>
          <a:xfrm>
            <a:off x="1228726" y="513414"/>
            <a:ext cx="10157064" cy="4832092"/>
          </a:xfrm>
          <a:prstGeom prst="rect">
            <a:avLst/>
          </a:prstGeom>
          <a:noFill/>
        </p:spPr>
        <p:txBody>
          <a:bodyPr wrap="square" rtlCol="0">
            <a:spAutoFit/>
          </a:bodyPr>
          <a:lstStyle/>
          <a:p>
            <a:pPr algn="r"/>
            <a:r>
              <a:rPr lang="en-GB" sz="4400" dirty="0">
                <a:solidFill>
                  <a:schemeClr val="bg1"/>
                </a:solidFill>
              </a:rPr>
              <a:t>The biblical principle of </a:t>
            </a:r>
            <a:r>
              <a:rPr lang="en-GB" sz="4400" b="1" dirty="0">
                <a:solidFill>
                  <a:schemeClr val="bg1"/>
                </a:solidFill>
              </a:rPr>
              <a:t>mutuality </a:t>
            </a:r>
            <a:r>
              <a:rPr lang="en-GB" sz="4400" dirty="0">
                <a:solidFill>
                  <a:schemeClr val="bg1"/>
                </a:solidFill>
              </a:rPr>
              <a:t>between churches supporting those…</a:t>
            </a:r>
          </a:p>
          <a:p>
            <a:pPr algn="r"/>
            <a:endParaRPr lang="en-GB" sz="1000" dirty="0">
              <a:solidFill>
                <a:schemeClr val="bg1"/>
              </a:solidFill>
            </a:endParaRPr>
          </a:p>
          <a:p>
            <a:pPr algn="r"/>
            <a:r>
              <a:rPr lang="en-GB" sz="4400" b="1" i="1" dirty="0">
                <a:solidFill>
                  <a:srgbClr val="75A45A"/>
                </a:solidFill>
              </a:rPr>
              <a:t>…in our poorest communities</a:t>
            </a:r>
          </a:p>
          <a:p>
            <a:pPr algn="r"/>
            <a:r>
              <a:rPr lang="en-GB" sz="4400" b="1" i="1" dirty="0">
                <a:solidFill>
                  <a:srgbClr val="75A45A"/>
                </a:solidFill>
              </a:rPr>
              <a:t>…going through difficult financial times</a:t>
            </a:r>
          </a:p>
          <a:p>
            <a:pPr algn="r"/>
            <a:r>
              <a:rPr lang="en-GB" sz="4400" b="1" i="1" dirty="0">
                <a:solidFill>
                  <a:srgbClr val="75A45A"/>
                </a:solidFill>
              </a:rPr>
              <a:t>…starting new mission initiatives</a:t>
            </a:r>
          </a:p>
          <a:p>
            <a:pPr algn="r"/>
            <a:endParaRPr lang="en-GB" sz="1000" dirty="0">
              <a:solidFill>
                <a:schemeClr val="bg1"/>
              </a:solidFill>
            </a:endParaRPr>
          </a:p>
          <a:p>
            <a:pPr algn="r"/>
            <a:r>
              <a:rPr lang="en-GB" sz="4400" dirty="0">
                <a:solidFill>
                  <a:schemeClr val="bg1"/>
                </a:solidFill>
              </a:rPr>
              <a:t>according to </a:t>
            </a:r>
            <a:r>
              <a:rPr lang="en-GB" sz="4400" b="1" dirty="0">
                <a:solidFill>
                  <a:schemeClr val="bg1"/>
                </a:solidFill>
              </a:rPr>
              <a:t>means</a:t>
            </a:r>
            <a:r>
              <a:rPr lang="en-GB" sz="4400" dirty="0">
                <a:solidFill>
                  <a:schemeClr val="bg1"/>
                </a:solidFill>
              </a:rPr>
              <a:t> and </a:t>
            </a:r>
            <a:r>
              <a:rPr lang="en-GB" sz="4400" b="1" dirty="0">
                <a:solidFill>
                  <a:schemeClr val="bg1"/>
                </a:solidFill>
              </a:rPr>
              <a:t>need</a:t>
            </a:r>
            <a:r>
              <a:rPr lang="en-GB" sz="4400" dirty="0">
                <a:solidFill>
                  <a:schemeClr val="bg1"/>
                </a:solidFill>
              </a:rPr>
              <a:t>.</a:t>
            </a:r>
          </a:p>
          <a:p>
            <a:pPr algn="r"/>
            <a:r>
              <a:rPr lang="en-GB" sz="2400" dirty="0">
                <a:solidFill>
                  <a:schemeClr val="bg1"/>
                </a:solidFill>
              </a:rPr>
              <a:t>(2 Cor 8 &amp; 9)</a:t>
            </a:r>
          </a:p>
        </p:txBody>
      </p:sp>
      <p:pic>
        <p:nvPicPr>
          <p:cNvPr id="16" name="Picture 15" descr="A picture containing drawing&#10;&#10;Description automatically generated">
            <a:extLst>
              <a:ext uri="{FF2B5EF4-FFF2-40B4-BE49-F238E27FC236}">
                <a16:creationId xmlns:a16="http://schemas.microsoft.com/office/drawing/2014/main" id="{A2E40261-CC0E-4F35-CE23-EB08CB82166C}"/>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5" name="Video 4">
            <a:hlinkClick r:id="" action="ppaction://media"/>
            <a:extLst>
              <a:ext uri="{FF2B5EF4-FFF2-40B4-BE49-F238E27FC236}">
                <a16:creationId xmlns:a16="http://schemas.microsoft.com/office/drawing/2014/main" id="{F2966111-5313-03D7-F561-E9AA5537AA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4619818"/>
      </p:ext>
    </p:extLst>
  </p:cSld>
  <p:clrMapOvr>
    <a:masterClrMapping/>
  </p:clrMapOvr>
  <mc:AlternateContent xmlns:mc="http://schemas.openxmlformats.org/markup-compatibility/2006" xmlns:p14="http://schemas.microsoft.com/office/powerpoint/2010/main">
    <mc:Choice Requires="p14">
      <p:transition p14:dur="250" advTm="27291">
        <p:fade/>
      </p:transition>
    </mc:Choice>
    <mc:Fallback xmlns="">
      <p:transition advTm="27291">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4186E4F1-9D0A-9A2E-E5D4-F6567AC4E247}"/>
            </a:ext>
          </a:extLst>
        </p:cNvPr>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76365C60-BD67-466F-EC6B-BFD6122F19B2}"/>
              </a:ext>
            </a:extLst>
          </p:cNvPr>
          <p:cNvGraphicFramePr/>
          <p:nvPr/>
        </p:nvGraphicFramePr>
        <p:xfrm>
          <a:off x="1098550" y="1102714"/>
          <a:ext cx="8128000" cy="5418667"/>
        </p:xfrm>
        <a:graphic>
          <a:graphicData uri="http://schemas.openxmlformats.org/drawingml/2006/chart">
            <c:chart xmlns:c="http://schemas.openxmlformats.org/drawingml/2006/chart" xmlns:r="http://schemas.openxmlformats.org/officeDocument/2006/relationships" r:id="rId6"/>
          </a:graphicData>
        </a:graphic>
      </p:graphicFrame>
      <p:grpSp>
        <p:nvGrpSpPr>
          <p:cNvPr id="4" name="Group 3">
            <a:extLst>
              <a:ext uri="{FF2B5EF4-FFF2-40B4-BE49-F238E27FC236}">
                <a16:creationId xmlns:a16="http://schemas.microsoft.com/office/drawing/2014/main" id="{936B432F-94C2-16D7-8356-F2A987955D37}"/>
              </a:ext>
            </a:extLst>
          </p:cNvPr>
          <p:cNvGrpSpPr/>
          <p:nvPr/>
        </p:nvGrpSpPr>
        <p:grpSpPr>
          <a:xfrm>
            <a:off x="4758379" y="3257714"/>
            <a:ext cx="6707150" cy="3192559"/>
            <a:chOff x="4758379" y="3257714"/>
            <a:chExt cx="6707150" cy="3192559"/>
          </a:xfrm>
        </p:grpSpPr>
        <p:sp>
          <p:nvSpPr>
            <p:cNvPr id="9" name="TextBox 8">
              <a:extLst>
                <a:ext uri="{FF2B5EF4-FFF2-40B4-BE49-F238E27FC236}">
                  <a16:creationId xmlns:a16="http://schemas.microsoft.com/office/drawing/2014/main" id="{FD496C89-4ED6-6433-B757-C33108D742C5}"/>
                </a:ext>
              </a:extLst>
            </p:cNvPr>
            <p:cNvSpPr txBox="1"/>
            <p:nvPr/>
          </p:nvSpPr>
          <p:spPr>
            <a:xfrm>
              <a:off x="5864051" y="3257714"/>
              <a:ext cx="1374094" cy="1323439"/>
            </a:xfrm>
            <a:prstGeom prst="rect">
              <a:avLst/>
            </a:prstGeom>
            <a:noFill/>
          </p:spPr>
          <p:txBody>
            <a:bodyPr wrap="none" rtlCol="0">
              <a:spAutoFit/>
            </a:bodyPr>
            <a:lstStyle/>
            <a:p>
              <a:r>
                <a:rPr lang="en-GB" sz="4000" dirty="0">
                  <a:solidFill>
                    <a:schemeClr val="bg1"/>
                  </a:solidFill>
                </a:rPr>
                <a:t>£25m</a:t>
              </a:r>
            </a:p>
            <a:p>
              <a:r>
                <a:rPr lang="en-GB" sz="4000" dirty="0">
                  <a:solidFill>
                    <a:schemeClr val="bg1"/>
                  </a:solidFill>
                </a:rPr>
                <a:t>64%</a:t>
              </a:r>
            </a:p>
          </p:txBody>
        </p:sp>
        <p:sp>
          <p:nvSpPr>
            <p:cNvPr id="10" name="TextBox 9">
              <a:extLst>
                <a:ext uri="{FF2B5EF4-FFF2-40B4-BE49-F238E27FC236}">
                  <a16:creationId xmlns:a16="http://schemas.microsoft.com/office/drawing/2014/main" id="{C3A98CD9-350A-770E-A298-B6B7AC1DAFFC}"/>
                </a:ext>
              </a:extLst>
            </p:cNvPr>
            <p:cNvSpPr txBox="1"/>
            <p:nvPr/>
          </p:nvSpPr>
          <p:spPr>
            <a:xfrm>
              <a:off x="7739691" y="4525560"/>
              <a:ext cx="3725838" cy="584775"/>
            </a:xfrm>
            <a:prstGeom prst="rect">
              <a:avLst/>
            </a:prstGeom>
            <a:noFill/>
          </p:spPr>
          <p:txBody>
            <a:bodyPr wrap="square" rtlCol="0">
              <a:spAutoFit/>
            </a:bodyPr>
            <a:lstStyle/>
            <a:p>
              <a:pPr algn="r"/>
              <a:r>
                <a:rPr lang="en-GB" sz="3200" dirty="0">
                  <a:solidFill>
                    <a:schemeClr val="bg1"/>
                  </a:solidFill>
                </a:rPr>
                <a:t>Parish Contributions</a:t>
              </a:r>
            </a:p>
          </p:txBody>
        </p:sp>
        <p:sp>
          <p:nvSpPr>
            <p:cNvPr id="11" name="Arc 10">
              <a:extLst>
                <a:ext uri="{FF2B5EF4-FFF2-40B4-BE49-F238E27FC236}">
                  <a16:creationId xmlns:a16="http://schemas.microsoft.com/office/drawing/2014/main" id="{34FB8C46-90AE-3DF3-DF75-E162A4B12F9A}"/>
                </a:ext>
              </a:extLst>
            </p:cNvPr>
            <p:cNvSpPr>
              <a:spLocks/>
            </p:cNvSpPr>
            <p:nvPr/>
          </p:nvSpPr>
          <p:spPr>
            <a:xfrm rot="350554">
              <a:off x="4758379" y="4084755"/>
              <a:ext cx="4404322" cy="2365518"/>
            </a:xfrm>
            <a:prstGeom prst="arc">
              <a:avLst>
                <a:gd name="adj1" fmla="val 16200000"/>
                <a:gd name="adj2" fmla="val 19941781"/>
              </a:avLst>
            </a:prstGeom>
            <a:noFill/>
            <a:ln w="28575">
              <a:solidFill>
                <a:schemeClr val="bg1"/>
              </a:solidFill>
              <a:head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D92DCDB8-EB98-5F93-9E4B-A99B1888D382}"/>
              </a:ext>
            </a:extLst>
          </p:cNvPr>
          <p:cNvGrpSpPr/>
          <p:nvPr/>
        </p:nvGrpSpPr>
        <p:grpSpPr>
          <a:xfrm>
            <a:off x="211971" y="3254858"/>
            <a:ext cx="4298750" cy="4631520"/>
            <a:chOff x="211971" y="3254858"/>
            <a:chExt cx="4298750" cy="4631520"/>
          </a:xfrm>
        </p:grpSpPr>
        <p:sp>
          <p:nvSpPr>
            <p:cNvPr id="13" name="TextBox 12">
              <a:extLst>
                <a:ext uri="{FF2B5EF4-FFF2-40B4-BE49-F238E27FC236}">
                  <a16:creationId xmlns:a16="http://schemas.microsoft.com/office/drawing/2014/main" id="{90DE0661-6547-8CDD-70B2-238E58215733}"/>
                </a:ext>
              </a:extLst>
            </p:cNvPr>
            <p:cNvSpPr txBox="1"/>
            <p:nvPr/>
          </p:nvSpPr>
          <p:spPr>
            <a:xfrm>
              <a:off x="3006783" y="3254858"/>
              <a:ext cx="1503938" cy="1323439"/>
            </a:xfrm>
            <a:prstGeom prst="rect">
              <a:avLst/>
            </a:prstGeom>
            <a:noFill/>
          </p:spPr>
          <p:txBody>
            <a:bodyPr wrap="none" rtlCol="0">
              <a:spAutoFit/>
            </a:bodyPr>
            <a:lstStyle/>
            <a:p>
              <a:r>
                <a:rPr lang="en-GB" sz="4000" dirty="0">
                  <a:solidFill>
                    <a:schemeClr val="bg1"/>
                  </a:solidFill>
                </a:rPr>
                <a:t>£9.5m</a:t>
              </a:r>
            </a:p>
            <a:p>
              <a:r>
                <a:rPr lang="en-GB" sz="4000" dirty="0">
                  <a:solidFill>
                    <a:schemeClr val="bg1"/>
                  </a:solidFill>
                </a:rPr>
                <a:t>24%</a:t>
              </a:r>
            </a:p>
          </p:txBody>
        </p:sp>
        <p:grpSp>
          <p:nvGrpSpPr>
            <p:cNvPr id="24" name="Group 23">
              <a:extLst>
                <a:ext uri="{FF2B5EF4-FFF2-40B4-BE49-F238E27FC236}">
                  <a16:creationId xmlns:a16="http://schemas.microsoft.com/office/drawing/2014/main" id="{598748C0-7B75-8BD9-D79F-3F85A92CC64A}"/>
                </a:ext>
              </a:extLst>
            </p:cNvPr>
            <p:cNvGrpSpPr/>
            <p:nvPr/>
          </p:nvGrpSpPr>
          <p:grpSpPr>
            <a:xfrm>
              <a:off x="211971" y="3624195"/>
              <a:ext cx="2794812" cy="4262183"/>
              <a:chOff x="211971" y="3624195"/>
              <a:chExt cx="2794812" cy="4262183"/>
            </a:xfrm>
          </p:grpSpPr>
          <p:sp>
            <p:nvSpPr>
              <p:cNvPr id="14" name="TextBox 13">
                <a:extLst>
                  <a:ext uri="{FF2B5EF4-FFF2-40B4-BE49-F238E27FC236}">
                    <a16:creationId xmlns:a16="http://schemas.microsoft.com/office/drawing/2014/main" id="{3D05A8D2-9C5F-DCA6-824B-1FDE8915BF40}"/>
                  </a:ext>
                </a:extLst>
              </p:cNvPr>
              <p:cNvSpPr txBox="1"/>
              <p:nvPr/>
            </p:nvSpPr>
            <p:spPr>
              <a:xfrm>
                <a:off x="211971" y="5507674"/>
                <a:ext cx="2794812" cy="1077218"/>
              </a:xfrm>
              <a:prstGeom prst="rect">
                <a:avLst/>
              </a:prstGeom>
              <a:noFill/>
            </p:spPr>
            <p:txBody>
              <a:bodyPr wrap="square" rtlCol="0">
                <a:spAutoFit/>
              </a:bodyPr>
              <a:lstStyle/>
              <a:p>
                <a:r>
                  <a:rPr lang="en-GB" sz="3200" dirty="0">
                    <a:solidFill>
                      <a:schemeClr val="bg1"/>
                    </a:solidFill>
                  </a:rPr>
                  <a:t>Other Diocesan income</a:t>
                </a:r>
              </a:p>
            </p:txBody>
          </p:sp>
          <p:sp>
            <p:nvSpPr>
              <p:cNvPr id="15" name="Arc 14">
                <a:extLst>
                  <a:ext uri="{FF2B5EF4-FFF2-40B4-BE49-F238E27FC236}">
                    <a16:creationId xmlns:a16="http://schemas.microsoft.com/office/drawing/2014/main" id="{C4139C05-B60D-D216-3279-F9FA9B52DCD8}"/>
                  </a:ext>
                </a:extLst>
              </p:cNvPr>
              <p:cNvSpPr/>
              <p:nvPr/>
            </p:nvSpPr>
            <p:spPr>
              <a:xfrm rot="18163669">
                <a:off x="-244346" y="5373908"/>
                <a:ext cx="4262183" cy="762758"/>
              </a:xfrm>
              <a:prstGeom prst="arc">
                <a:avLst>
                  <a:gd name="adj1" fmla="val 16200000"/>
                  <a:gd name="adj2" fmla="val 21458148"/>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grpSp>
        <p:nvGrpSpPr>
          <p:cNvPr id="25" name="Group 24">
            <a:extLst>
              <a:ext uri="{FF2B5EF4-FFF2-40B4-BE49-F238E27FC236}">
                <a16:creationId xmlns:a16="http://schemas.microsoft.com/office/drawing/2014/main" id="{0CBFE579-D4E2-C95D-E578-3A5A738012C3}"/>
              </a:ext>
            </a:extLst>
          </p:cNvPr>
          <p:cNvGrpSpPr/>
          <p:nvPr/>
        </p:nvGrpSpPr>
        <p:grpSpPr>
          <a:xfrm>
            <a:off x="1208488" y="546666"/>
            <a:ext cx="3302233" cy="2562956"/>
            <a:chOff x="1208488" y="546666"/>
            <a:chExt cx="3302233" cy="2562956"/>
          </a:xfrm>
        </p:grpSpPr>
        <p:sp>
          <p:nvSpPr>
            <p:cNvPr id="17" name="TextBox 16">
              <a:extLst>
                <a:ext uri="{FF2B5EF4-FFF2-40B4-BE49-F238E27FC236}">
                  <a16:creationId xmlns:a16="http://schemas.microsoft.com/office/drawing/2014/main" id="{8019851E-F71C-3FA0-4A52-ED96D9577B64}"/>
                </a:ext>
              </a:extLst>
            </p:cNvPr>
            <p:cNvSpPr txBox="1"/>
            <p:nvPr/>
          </p:nvSpPr>
          <p:spPr>
            <a:xfrm>
              <a:off x="1208488" y="546666"/>
              <a:ext cx="2794812" cy="1569660"/>
            </a:xfrm>
            <a:prstGeom prst="rect">
              <a:avLst/>
            </a:prstGeom>
            <a:noFill/>
          </p:spPr>
          <p:txBody>
            <a:bodyPr wrap="square" rtlCol="0">
              <a:spAutoFit/>
            </a:bodyPr>
            <a:lstStyle/>
            <a:p>
              <a:r>
                <a:rPr lang="en-GB" sz="3200" dirty="0">
                  <a:solidFill>
                    <a:schemeClr val="bg1"/>
                  </a:solidFill>
                </a:rPr>
                <a:t>Gap met from diocesan reserves</a:t>
              </a:r>
            </a:p>
          </p:txBody>
        </p:sp>
        <p:sp>
          <p:nvSpPr>
            <p:cNvPr id="18" name="Arc 17">
              <a:extLst>
                <a:ext uri="{FF2B5EF4-FFF2-40B4-BE49-F238E27FC236}">
                  <a16:creationId xmlns:a16="http://schemas.microsoft.com/office/drawing/2014/main" id="{B866B942-9683-466F-266A-059A8454228E}"/>
                </a:ext>
              </a:extLst>
            </p:cNvPr>
            <p:cNvSpPr/>
            <p:nvPr/>
          </p:nvSpPr>
          <p:spPr>
            <a:xfrm>
              <a:off x="1886746" y="1326687"/>
              <a:ext cx="2623975" cy="1782935"/>
            </a:xfrm>
            <a:prstGeom prst="arc">
              <a:avLst>
                <a:gd name="adj1" fmla="val 16200000"/>
                <a:gd name="adj2" fmla="val 21341467"/>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19" name="TextBox 18">
            <a:extLst>
              <a:ext uri="{FF2B5EF4-FFF2-40B4-BE49-F238E27FC236}">
                <a16:creationId xmlns:a16="http://schemas.microsoft.com/office/drawing/2014/main" id="{97C39150-542C-3A57-D76E-B4F73ADBC2AE}"/>
              </a:ext>
            </a:extLst>
          </p:cNvPr>
          <p:cNvSpPr txBox="1"/>
          <p:nvPr/>
        </p:nvSpPr>
        <p:spPr>
          <a:xfrm>
            <a:off x="3939300" y="2133643"/>
            <a:ext cx="1242648" cy="584775"/>
          </a:xfrm>
          <a:prstGeom prst="rect">
            <a:avLst/>
          </a:prstGeom>
          <a:noFill/>
        </p:spPr>
        <p:txBody>
          <a:bodyPr wrap="none" rtlCol="0">
            <a:spAutoFit/>
          </a:bodyPr>
          <a:lstStyle/>
          <a:p>
            <a:r>
              <a:rPr lang="en-GB" sz="3200" dirty="0">
                <a:solidFill>
                  <a:schemeClr val="bg1"/>
                </a:solidFill>
              </a:rPr>
              <a:t>£4.3m</a:t>
            </a:r>
          </a:p>
        </p:txBody>
      </p:sp>
      <p:pic>
        <p:nvPicPr>
          <p:cNvPr id="21" name="Picture 20">
            <a:extLst>
              <a:ext uri="{FF2B5EF4-FFF2-40B4-BE49-F238E27FC236}">
                <a16:creationId xmlns:a16="http://schemas.microsoft.com/office/drawing/2014/main" id="{6E0A5370-5B80-532B-4E54-6C6194D725B9}"/>
              </a:ext>
            </a:extLst>
          </p:cNvPr>
          <p:cNvPicPr>
            <a:picLocks noChangeAspect="1"/>
          </p:cNvPicPr>
          <p:nvPr/>
        </p:nvPicPr>
        <p:blipFill>
          <a:blip r:embed="rId7">
            <a:clrChange>
              <a:clrFrom>
                <a:srgbClr val="FFFFFF"/>
              </a:clrFrom>
              <a:clrTo>
                <a:srgbClr val="FFFFFF">
                  <a:alpha val="0"/>
                </a:srgbClr>
              </a:clrTo>
            </a:clrChange>
            <a:duotone>
              <a:schemeClr val="accent6">
                <a:shade val="45000"/>
                <a:satMod val="135000"/>
              </a:schemeClr>
              <a:prstClr val="white"/>
            </a:duotone>
            <a:extLst>
              <a:ext uri="{BEBA8EAE-BF5A-486C-A8C5-ECC9F3942E4B}">
                <a14:imgProps xmlns:a14="http://schemas.microsoft.com/office/drawing/2010/main">
                  <a14:imgLayer r:embed="rId8">
                    <a14:imgEffect>
                      <a14:saturation sat="400000"/>
                    </a14:imgEffect>
                    <a14:imgEffect>
                      <a14:brightnessContrast bright="20000" contrast="40000"/>
                    </a14:imgEffect>
                  </a14:imgLayer>
                </a14:imgProps>
              </a:ext>
            </a:extLst>
          </a:blip>
          <a:stretch>
            <a:fillRect/>
          </a:stretch>
        </p:blipFill>
        <p:spPr>
          <a:xfrm>
            <a:off x="3758752" y="2184458"/>
            <a:ext cx="1714831" cy="600527"/>
          </a:xfrm>
          <a:prstGeom prst="rect">
            <a:avLst/>
          </a:prstGeom>
        </p:spPr>
      </p:pic>
      <p:pic>
        <p:nvPicPr>
          <p:cNvPr id="29" name="Picture 28" descr="A picture containing drawing&#10;&#10;Description automatically generated">
            <a:extLst>
              <a:ext uri="{FF2B5EF4-FFF2-40B4-BE49-F238E27FC236}">
                <a16:creationId xmlns:a16="http://schemas.microsoft.com/office/drawing/2014/main" id="{0516616D-9807-59DC-8412-106F0D3783FB}"/>
              </a:ext>
            </a:extLst>
          </p:cNvPr>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sp>
        <p:nvSpPr>
          <p:cNvPr id="2" name="TextBox 1">
            <a:extLst>
              <a:ext uri="{FF2B5EF4-FFF2-40B4-BE49-F238E27FC236}">
                <a16:creationId xmlns:a16="http://schemas.microsoft.com/office/drawing/2014/main" id="{B11CA15A-BD47-F87B-318A-1C88D8501ACD}"/>
              </a:ext>
            </a:extLst>
          </p:cNvPr>
          <p:cNvSpPr txBox="1"/>
          <p:nvPr/>
        </p:nvSpPr>
        <p:spPr>
          <a:xfrm>
            <a:off x="7866433" y="495690"/>
            <a:ext cx="3865161" cy="830997"/>
          </a:xfrm>
          <a:prstGeom prst="rect">
            <a:avLst/>
          </a:prstGeom>
          <a:noFill/>
        </p:spPr>
        <p:txBody>
          <a:bodyPr wrap="none" rtlCol="0">
            <a:spAutoFit/>
          </a:bodyPr>
          <a:lstStyle/>
          <a:p>
            <a:r>
              <a:rPr lang="en-GB" sz="4800" dirty="0">
                <a:solidFill>
                  <a:srgbClr val="75A45A"/>
                </a:solidFill>
              </a:rPr>
              <a:t>Common Fund</a:t>
            </a:r>
          </a:p>
        </p:txBody>
      </p:sp>
      <p:pic>
        <p:nvPicPr>
          <p:cNvPr id="20" name="Video 19">
            <a:hlinkClick r:id="" action="ppaction://media"/>
            <a:extLst>
              <a:ext uri="{FF2B5EF4-FFF2-40B4-BE49-F238E27FC236}">
                <a16:creationId xmlns:a16="http://schemas.microsoft.com/office/drawing/2014/main" id="{F59CD763-604A-4EAA-E1AB-384CCAB9921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54960272"/>
      </p:ext>
    </p:extLst>
  </p:cSld>
  <p:clrMapOvr>
    <a:masterClrMapping/>
  </p:clrMapOvr>
  <mc:AlternateContent xmlns:mc="http://schemas.openxmlformats.org/markup-compatibility/2006" xmlns:p14="http://schemas.microsoft.com/office/powerpoint/2010/main">
    <mc:Choice Requires="p14">
      <p:transition p14:dur="250" advTm="71884">
        <p:fade/>
      </p:transition>
    </mc:Choice>
    <mc:Fallback xmlns="">
      <p:transition advTm="718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par>
                          <p:cTn id="7" fill="hold">
                            <p:stCondLst>
                              <p:cond delay="1"/>
                            </p:stCondLst>
                            <p:childTnLst>
                              <p:par>
                                <p:cTn id="8" presetID="10" presetClass="entr" presetSubtype="0" fill="hold" grpId="0"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par>
                          <p:cTn id="11" fill="hold">
                            <p:stCondLst>
                              <p:cond delay="501"/>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1"/>
                            </p:stCondLst>
                            <p:childTnLst>
                              <p:par>
                                <p:cTn id="16" presetID="10" presetClass="entr" presetSubtype="0" fill="hold" nodeType="after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wipe(left)">
                                      <p:cBhvr>
                                        <p:cTn id="2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4" fill="hold" display="0">
                  <p:stCondLst>
                    <p:cond delay="indefinite"/>
                  </p:stCondLst>
                </p:cTn>
                <p:tgtEl>
                  <p:spTgt spid="20"/>
                </p:tgtEl>
              </p:cMediaNode>
            </p:video>
            <p:seq concurrent="1" nextAc="seek">
              <p:cTn id="25" restart="whenNotActive" fill="hold" evtFilter="cancelBubble" nodeType="interactiveSeq">
                <p:stCondLst>
                  <p:cond evt="onClick" delay="0">
                    <p:tgtEl>
                      <p:spTgt spid="20"/>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20"/>
                                        </p:tgtEl>
                                      </p:cBhvr>
                                    </p:cmd>
                                  </p:childTnLst>
                                </p:cTn>
                              </p:par>
                            </p:childTnLst>
                          </p:cTn>
                        </p:par>
                      </p:childTnLst>
                    </p:cTn>
                  </p:par>
                </p:childTnLst>
              </p:cTn>
              <p:nextCondLst>
                <p:cond evt="onClick" delay="0">
                  <p:tgtEl>
                    <p:spTgt spid="20"/>
                  </p:tgtEl>
                </p:cond>
              </p:nextCondLst>
            </p:seq>
          </p:childTnLst>
        </p:cTn>
      </p:par>
    </p:tnLst>
    <p:bldLst>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7EAD9A48-DECB-88E2-99DD-5A110BB971C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22D77E9D-6FCE-3C30-B358-4EE9C77C83B0}"/>
              </a:ext>
            </a:extLst>
          </p:cNvPr>
          <p:cNvSpPr txBox="1"/>
          <p:nvPr/>
        </p:nvSpPr>
        <p:spPr>
          <a:xfrm>
            <a:off x="3190875" y="686587"/>
            <a:ext cx="8109189" cy="2308324"/>
          </a:xfrm>
          <a:prstGeom prst="rect">
            <a:avLst/>
          </a:prstGeom>
          <a:noFill/>
        </p:spPr>
        <p:txBody>
          <a:bodyPr wrap="square" rtlCol="0">
            <a:spAutoFit/>
          </a:bodyPr>
          <a:lstStyle/>
          <a:p>
            <a:pPr algn="r"/>
            <a:r>
              <a:rPr lang="en-GB" sz="4800" b="1" dirty="0">
                <a:solidFill>
                  <a:schemeClr val="bg1"/>
                </a:solidFill>
              </a:rPr>
              <a:t>Parish contributions</a:t>
            </a:r>
            <a:r>
              <a:rPr lang="en-GB" sz="4800" dirty="0">
                <a:solidFill>
                  <a:schemeClr val="bg1"/>
                </a:solidFill>
              </a:rPr>
              <a:t>, alongside substantial funding from the </a:t>
            </a:r>
            <a:r>
              <a:rPr lang="en-GB" sz="4800" b="1" dirty="0">
                <a:solidFill>
                  <a:schemeClr val="bg1"/>
                </a:solidFill>
              </a:rPr>
              <a:t>London Diocesan Fund</a:t>
            </a:r>
            <a:r>
              <a:rPr lang="en-GB" sz="4800" dirty="0">
                <a:solidFill>
                  <a:schemeClr val="bg1"/>
                </a:solidFill>
              </a:rPr>
              <a:t>…</a:t>
            </a:r>
            <a:endParaRPr lang="en-GB" sz="8000" i="1" dirty="0">
              <a:solidFill>
                <a:schemeClr val="bg1"/>
              </a:solidFill>
            </a:endParaRPr>
          </a:p>
        </p:txBody>
      </p:sp>
      <p:sp>
        <p:nvSpPr>
          <p:cNvPr id="4" name="Title 1">
            <a:extLst>
              <a:ext uri="{FF2B5EF4-FFF2-40B4-BE49-F238E27FC236}">
                <a16:creationId xmlns:a16="http://schemas.microsoft.com/office/drawing/2014/main" id="{408B6D46-51E2-8486-66D1-AEFCA74C8DED}"/>
              </a:ext>
            </a:extLst>
          </p:cNvPr>
          <p:cNvSpPr txBox="1">
            <a:spLocks/>
          </p:cNvSpPr>
          <p:nvPr/>
        </p:nvSpPr>
        <p:spPr>
          <a:xfrm>
            <a:off x="737152" y="5396241"/>
            <a:ext cx="6690669" cy="12551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dirty="0">
                <a:solidFill>
                  <a:srgbClr val="E4B369"/>
                </a:solidFill>
              </a:rPr>
              <a:t>What is The Common Fund?</a:t>
            </a:r>
          </a:p>
        </p:txBody>
      </p:sp>
      <p:pic>
        <p:nvPicPr>
          <p:cNvPr id="10" name="Picture 9" descr="A picture containing drawing&#10;&#10;Description automatically generated">
            <a:extLst>
              <a:ext uri="{FF2B5EF4-FFF2-40B4-BE49-F238E27FC236}">
                <a16:creationId xmlns:a16="http://schemas.microsoft.com/office/drawing/2014/main" id="{7B05E12C-49F3-9752-1649-48C6F878A9B8}"/>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3" name="Video 2">
            <a:hlinkClick r:id="" action="ppaction://media"/>
            <a:extLst>
              <a:ext uri="{FF2B5EF4-FFF2-40B4-BE49-F238E27FC236}">
                <a16:creationId xmlns:a16="http://schemas.microsoft.com/office/drawing/2014/main" id="{BF07C98E-65D0-401F-760A-40E82E1064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5738340"/>
      </p:ext>
    </p:extLst>
  </p:cSld>
  <p:clrMapOvr>
    <a:masterClrMapping/>
  </p:clrMapOvr>
  <mc:AlternateContent xmlns:mc="http://schemas.openxmlformats.org/markup-compatibility/2006" xmlns:p14="http://schemas.microsoft.com/office/powerpoint/2010/main">
    <mc:Choice Requires="p14">
      <p:transition p14:dur="250" advTm="23731">
        <p:fade/>
      </p:transition>
    </mc:Choice>
    <mc:Fallback xmlns="">
      <p:transition advTm="23731">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1"/>
                            </p:stCondLst>
                            <p:childTnLst>
                              <p:par>
                                <p:cTn id="8" presetID="10" presetClass="entr" presetSubtype="0" fill="hold" grpId="0" nodeType="after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3"/>
                </p:tgtEl>
              </p:cMediaNode>
            </p:video>
            <p:seq concurrent="1" nextAc="seek">
              <p:cTn id="15" restart="whenNotActive" fill="hold" evtFilter="cancelBubble" nodeType="interactiveSeq">
                <p:stCondLst>
                  <p:cond evt="onClick" delay="0">
                    <p:tgtEl>
                      <p:spTgt spid="3"/>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9F6FEC12-398D-1E30-B9A6-DB2ADFF7A46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3B9BB947-B84B-C839-B05F-85280ECA5DDF}"/>
              </a:ext>
            </a:extLst>
          </p:cNvPr>
          <p:cNvSpPr txBox="1"/>
          <p:nvPr/>
        </p:nvSpPr>
        <p:spPr>
          <a:xfrm>
            <a:off x="2079057" y="628233"/>
            <a:ext cx="9201957" cy="3046988"/>
          </a:xfrm>
          <a:prstGeom prst="rect">
            <a:avLst/>
          </a:prstGeom>
          <a:noFill/>
        </p:spPr>
        <p:txBody>
          <a:bodyPr wrap="square" rtlCol="0">
            <a:spAutoFit/>
          </a:bodyPr>
          <a:lstStyle/>
          <a:p>
            <a:pPr algn="r"/>
            <a:r>
              <a:rPr lang="en-GB" sz="4800" dirty="0">
                <a:solidFill>
                  <a:schemeClr val="bg1"/>
                </a:solidFill>
              </a:rPr>
              <a:t>…make possible the provision of parish </a:t>
            </a:r>
            <a:r>
              <a:rPr lang="en-GB" sz="4800" b="1" dirty="0">
                <a:solidFill>
                  <a:schemeClr val="bg1"/>
                </a:solidFill>
              </a:rPr>
              <a:t>priests</a:t>
            </a:r>
            <a:r>
              <a:rPr lang="en-GB" sz="4800" dirty="0">
                <a:solidFill>
                  <a:schemeClr val="bg1"/>
                </a:solidFill>
              </a:rPr>
              <a:t>, </a:t>
            </a:r>
            <a:r>
              <a:rPr lang="en-GB" sz="4800" b="1" dirty="0">
                <a:solidFill>
                  <a:schemeClr val="bg1"/>
                </a:solidFill>
              </a:rPr>
              <a:t>parsonages</a:t>
            </a:r>
            <a:r>
              <a:rPr lang="en-GB" sz="4800" dirty="0">
                <a:solidFill>
                  <a:schemeClr val="bg1"/>
                </a:solidFill>
              </a:rPr>
              <a:t>, parish </a:t>
            </a:r>
            <a:r>
              <a:rPr lang="en-GB" sz="4800" b="1" dirty="0">
                <a:solidFill>
                  <a:schemeClr val="bg1"/>
                </a:solidFill>
              </a:rPr>
              <a:t>support</a:t>
            </a:r>
            <a:r>
              <a:rPr lang="en-GB" sz="4800" dirty="0">
                <a:solidFill>
                  <a:schemeClr val="bg1"/>
                </a:solidFill>
              </a:rPr>
              <a:t> teams, and </a:t>
            </a:r>
            <a:r>
              <a:rPr lang="en-GB" sz="4800" b="1" dirty="0">
                <a:solidFill>
                  <a:schemeClr val="bg1"/>
                </a:solidFill>
              </a:rPr>
              <a:t>training</a:t>
            </a:r>
            <a:r>
              <a:rPr lang="en-GB" sz="4800" dirty="0">
                <a:solidFill>
                  <a:schemeClr val="bg1"/>
                </a:solidFill>
              </a:rPr>
              <a:t> the next generation of clergy.</a:t>
            </a:r>
            <a:endParaRPr lang="en-GB" sz="8000" i="1" dirty="0">
              <a:solidFill>
                <a:schemeClr val="bg1"/>
              </a:solidFill>
            </a:endParaRPr>
          </a:p>
        </p:txBody>
      </p:sp>
      <p:pic>
        <p:nvPicPr>
          <p:cNvPr id="15" name="Picture 14" descr="A picture containing drawing&#10;&#10;Description automatically generated">
            <a:extLst>
              <a:ext uri="{FF2B5EF4-FFF2-40B4-BE49-F238E27FC236}">
                <a16:creationId xmlns:a16="http://schemas.microsoft.com/office/drawing/2014/main" id="{4E754B7E-7CA4-6424-EF52-EEC6613B94C4}"/>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sp>
        <p:nvSpPr>
          <p:cNvPr id="2" name="Title 1">
            <a:extLst>
              <a:ext uri="{FF2B5EF4-FFF2-40B4-BE49-F238E27FC236}">
                <a16:creationId xmlns:a16="http://schemas.microsoft.com/office/drawing/2014/main" id="{959B20BC-4EC2-5AAB-8588-488087AD94AF}"/>
              </a:ext>
            </a:extLst>
          </p:cNvPr>
          <p:cNvSpPr txBox="1">
            <a:spLocks/>
          </p:cNvSpPr>
          <p:nvPr/>
        </p:nvSpPr>
        <p:spPr>
          <a:xfrm>
            <a:off x="737152" y="5396241"/>
            <a:ext cx="6690669" cy="12551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dirty="0">
                <a:solidFill>
                  <a:srgbClr val="E4B369"/>
                </a:solidFill>
              </a:rPr>
              <a:t>What is The Common Fund?</a:t>
            </a:r>
          </a:p>
        </p:txBody>
      </p:sp>
      <p:pic>
        <p:nvPicPr>
          <p:cNvPr id="4" name="Video 3">
            <a:hlinkClick r:id="" action="ppaction://media"/>
            <a:extLst>
              <a:ext uri="{FF2B5EF4-FFF2-40B4-BE49-F238E27FC236}">
                <a16:creationId xmlns:a16="http://schemas.microsoft.com/office/drawing/2014/main" id="{F67C6C15-655A-D2D3-03A2-81B3C3EFDB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4802466"/>
      </p:ext>
    </p:extLst>
  </p:cSld>
  <p:clrMapOvr>
    <a:masterClrMapping/>
  </p:clrMapOvr>
  <mc:AlternateContent xmlns:mc="http://schemas.openxmlformats.org/markup-compatibility/2006" xmlns:p14="http://schemas.microsoft.com/office/powerpoint/2010/main">
    <mc:Choice Requires="p14">
      <p:transition p14:dur="250" advTm="39853">
        <p:fade/>
      </p:transition>
    </mc:Choice>
    <mc:Fallback xmlns="">
      <p:transition advTm="39853">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4"/>
                </p:tgtEl>
              </p:cMediaNode>
            </p:video>
            <p:seq concurrent="1" nextAc="seek">
              <p:cTn id="15" restart="whenNotActive" fill="hold" evtFilter="cancelBubble" nodeType="interactiveSeq">
                <p:stCondLst>
                  <p:cond evt="onClick" delay="0">
                    <p:tgtEl>
                      <p:spTgt spid="4"/>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E6452891-0AA1-877B-E280-FAB818E6354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8F1B38F-7FCC-FA73-F964-E5A1F903487E}"/>
              </a:ext>
            </a:extLst>
          </p:cNvPr>
          <p:cNvSpPr txBox="1"/>
          <p:nvPr/>
        </p:nvSpPr>
        <p:spPr>
          <a:xfrm>
            <a:off x="1539047" y="1619489"/>
            <a:ext cx="4924425" cy="4524315"/>
          </a:xfrm>
          <a:prstGeom prst="rect">
            <a:avLst/>
          </a:prstGeom>
          <a:noFill/>
        </p:spPr>
        <p:txBody>
          <a:bodyPr wrap="square" rtlCol="0">
            <a:spAutoFit/>
          </a:bodyPr>
          <a:lstStyle/>
          <a:p>
            <a:r>
              <a:rPr lang="en-GB" sz="7200" b="1" dirty="0">
                <a:solidFill>
                  <a:schemeClr val="bg1"/>
                </a:solidFill>
              </a:rPr>
              <a:t>Challenge</a:t>
            </a:r>
          </a:p>
          <a:p>
            <a:r>
              <a:rPr lang="en-GB" sz="7200" b="1" dirty="0">
                <a:solidFill>
                  <a:schemeClr val="bg1"/>
                </a:solidFill>
              </a:rPr>
              <a:t>Context</a:t>
            </a:r>
          </a:p>
          <a:p>
            <a:r>
              <a:rPr lang="en-GB" sz="7200" b="1" dirty="0">
                <a:solidFill>
                  <a:schemeClr val="bg1"/>
                </a:solidFill>
              </a:rPr>
              <a:t>Suggestion</a:t>
            </a:r>
          </a:p>
          <a:p>
            <a:r>
              <a:rPr lang="en-GB" sz="7200" b="1" dirty="0">
                <a:solidFill>
                  <a:schemeClr val="bg1"/>
                </a:solidFill>
              </a:rPr>
              <a:t>Benchmark</a:t>
            </a:r>
          </a:p>
        </p:txBody>
      </p:sp>
      <p:sp>
        <p:nvSpPr>
          <p:cNvPr id="4" name="TextBox 3">
            <a:extLst>
              <a:ext uri="{FF2B5EF4-FFF2-40B4-BE49-F238E27FC236}">
                <a16:creationId xmlns:a16="http://schemas.microsoft.com/office/drawing/2014/main" id="{CF907907-A0C8-F3D3-792B-C223A8125CB4}"/>
              </a:ext>
            </a:extLst>
          </p:cNvPr>
          <p:cNvSpPr txBox="1"/>
          <p:nvPr/>
        </p:nvSpPr>
        <p:spPr>
          <a:xfrm>
            <a:off x="1539047" y="696159"/>
            <a:ext cx="9113905" cy="923330"/>
          </a:xfrm>
          <a:prstGeom prst="rect">
            <a:avLst/>
          </a:prstGeom>
          <a:noFill/>
        </p:spPr>
        <p:txBody>
          <a:bodyPr wrap="none" rtlCol="0">
            <a:spAutoFit/>
          </a:bodyPr>
          <a:lstStyle/>
          <a:p>
            <a:pPr algn="r"/>
            <a:r>
              <a:rPr lang="en-GB" sz="5400" dirty="0">
                <a:solidFill>
                  <a:schemeClr val="bg1"/>
                </a:solidFill>
              </a:rPr>
              <a:t>Deciding on your contribution…</a:t>
            </a:r>
          </a:p>
        </p:txBody>
      </p:sp>
      <p:pic>
        <p:nvPicPr>
          <p:cNvPr id="2" name="Picture 1" descr="A picture containing drawing&#10;&#10;Description automatically generated">
            <a:extLst>
              <a:ext uri="{FF2B5EF4-FFF2-40B4-BE49-F238E27FC236}">
                <a16:creationId xmlns:a16="http://schemas.microsoft.com/office/drawing/2014/main" id="{495FA377-6FF1-F73D-CED9-7C6467A2F95A}"/>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6" name="Picture 5">
            <a:extLst>
              <a:ext uri="{FF2B5EF4-FFF2-40B4-BE49-F238E27FC236}">
                <a16:creationId xmlns:a16="http://schemas.microsoft.com/office/drawing/2014/main" id="{C543334A-DD74-D95D-325C-AFFD380B40C1}"/>
              </a:ext>
            </a:extLst>
          </p:cNvPr>
          <p:cNvPicPr>
            <a:picLocks noChangeAspect="1"/>
          </p:cNvPicPr>
          <p:nvPr/>
        </p:nvPicPr>
        <p:blipFill>
          <a:blip r:embed="rId7">
            <a:clrChange>
              <a:clrFrom>
                <a:srgbClr val="FFFFFF"/>
              </a:clrFrom>
              <a:clrTo>
                <a:srgbClr val="FFFFFF">
                  <a:alpha val="0"/>
                </a:srgbClr>
              </a:clrTo>
            </a:clrChange>
            <a:duotone>
              <a:schemeClr val="accent6">
                <a:shade val="45000"/>
                <a:satMod val="135000"/>
              </a:schemeClr>
              <a:prstClr val="white"/>
            </a:duotone>
            <a:extLst>
              <a:ext uri="{BEBA8EAE-BF5A-486C-A8C5-ECC9F3942E4B}">
                <a14:imgProps xmlns:a14="http://schemas.microsoft.com/office/drawing/2010/main">
                  <a14:imgLayer r:embed="rId8">
                    <a14:imgEffect>
                      <a14:saturation sat="400000"/>
                    </a14:imgEffect>
                    <a14:imgEffect>
                      <a14:brightnessContrast bright="20000" contrast="40000"/>
                    </a14:imgEffect>
                  </a14:imgLayer>
                </a14:imgProps>
              </a:ext>
            </a:extLst>
          </a:blip>
          <a:stretch>
            <a:fillRect/>
          </a:stretch>
        </p:blipFill>
        <p:spPr>
          <a:xfrm>
            <a:off x="460406" y="4776239"/>
            <a:ext cx="6893457" cy="1715070"/>
          </a:xfrm>
          <a:prstGeom prst="rect">
            <a:avLst/>
          </a:prstGeom>
        </p:spPr>
      </p:pic>
      <p:pic>
        <p:nvPicPr>
          <p:cNvPr id="7" name="Video 6">
            <a:hlinkClick r:id="" action="ppaction://media"/>
            <a:extLst>
              <a:ext uri="{FF2B5EF4-FFF2-40B4-BE49-F238E27FC236}">
                <a16:creationId xmlns:a16="http://schemas.microsoft.com/office/drawing/2014/main" id="{04915CD1-8E5D-2D39-C8CC-E8B4765B102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636370807"/>
      </p:ext>
    </p:extLst>
  </p:cSld>
  <p:clrMapOvr>
    <a:masterClrMapping/>
  </p:clrMapOvr>
  <mc:AlternateContent xmlns:mc="http://schemas.openxmlformats.org/markup-compatibility/2006" xmlns:p14="http://schemas.microsoft.com/office/powerpoint/2010/main">
    <mc:Choice Requires="p14">
      <p:transition p14:dur="250" advTm="65611">
        <p:fade/>
      </p:transition>
    </mc:Choice>
    <mc:Fallback xmlns="">
      <p:transition advTm="65611">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7"/>
                </p:tgtEl>
              </p:cMediaNode>
            </p:video>
            <p:seq concurrent="1" nextAc="seek">
              <p:cTn id="36" restart="whenNotActive" fill="hold" evtFilter="cancelBubble" nodeType="interactiveSeq">
                <p:stCondLst>
                  <p:cond evt="onClick" delay="0">
                    <p:tgtEl>
                      <p:spTgt spid="7"/>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uiExpand="1"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1CF299A7-32B1-0803-8DFF-D8D21B8A50E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B12F093-C41D-ED34-EEDB-F7FB8E6AAF92}"/>
              </a:ext>
            </a:extLst>
          </p:cNvPr>
          <p:cNvSpPr txBox="1"/>
          <p:nvPr/>
        </p:nvSpPr>
        <p:spPr>
          <a:xfrm>
            <a:off x="966787" y="1819155"/>
            <a:ext cx="10258425" cy="3785652"/>
          </a:xfrm>
          <a:prstGeom prst="rect">
            <a:avLst/>
          </a:prstGeom>
          <a:noFill/>
        </p:spPr>
        <p:txBody>
          <a:bodyPr wrap="square" rtlCol="0">
            <a:spAutoFit/>
          </a:bodyPr>
          <a:lstStyle/>
          <a:p>
            <a:pPr algn="ctr"/>
            <a:r>
              <a:rPr lang="en-GB" sz="4800" dirty="0">
                <a:solidFill>
                  <a:schemeClr val="bg1"/>
                </a:solidFill>
              </a:rPr>
              <a:t>An </a:t>
            </a:r>
            <a:r>
              <a:rPr lang="en-GB" sz="4800" b="1" dirty="0">
                <a:solidFill>
                  <a:schemeClr val="bg1"/>
                </a:solidFill>
              </a:rPr>
              <a:t>indicative</a:t>
            </a:r>
            <a:r>
              <a:rPr lang="en-GB" sz="4800" dirty="0">
                <a:solidFill>
                  <a:schemeClr val="bg1"/>
                </a:solidFill>
              </a:rPr>
              <a:t> figure showing what is </a:t>
            </a:r>
            <a:r>
              <a:rPr lang="en-GB" sz="4800" b="1" dirty="0">
                <a:solidFill>
                  <a:schemeClr val="bg1"/>
                </a:solidFill>
              </a:rPr>
              <a:t>budgeted</a:t>
            </a:r>
            <a:r>
              <a:rPr lang="en-GB" sz="4800" dirty="0">
                <a:solidFill>
                  <a:schemeClr val="bg1"/>
                </a:solidFill>
              </a:rPr>
              <a:t> in 2027 for the direct cost of </a:t>
            </a:r>
            <a:r>
              <a:rPr lang="en-GB" sz="4800" b="1" dirty="0">
                <a:solidFill>
                  <a:schemeClr val="bg1"/>
                </a:solidFill>
              </a:rPr>
              <a:t>clergy</a:t>
            </a:r>
            <a:r>
              <a:rPr lang="en-GB" sz="4800" dirty="0">
                <a:solidFill>
                  <a:schemeClr val="bg1"/>
                </a:solidFill>
              </a:rPr>
              <a:t> and the average costs of </a:t>
            </a:r>
            <a:r>
              <a:rPr lang="en-GB" sz="4800" b="1" dirty="0">
                <a:solidFill>
                  <a:schemeClr val="bg1"/>
                </a:solidFill>
              </a:rPr>
              <a:t>housing</a:t>
            </a:r>
            <a:r>
              <a:rPr lang="en-GB" sz="4800" dirty="0">
                <a:solidFill>
                  <a:schemeClr val="bg1"/>
                </a:solidFill>
              </a:rPr>
              <a:t> provision, parish </a:t>
            </a:r>
            <a:r>
              <a:rPr lang="en-GB" sz="4800" b="1" dirty="0">
                <a:solidFill>
                  <a:schemeClr val="bg1"/>
                </a:solidFill>
              </a:rPr>
              <a:t>support</a:t>
            </a:r>
            <a:r>
              <a:rPr lang="en-GB" sz="4800" dirty="0">
                <a:solidFill>
                  <a:schemeClr val="bg1"/>
                </a:solidFill>
              </a:rPr>
              <a:t> teams, and the </a:t>
            </a:r>
            <a:r>
              <a:rPr lang="en-GB" sz="4800" b="1" dirty="0">
                <a:solidFill>
                  <a:schemeClr val="bg1"/>
                </a:solidFill>
              </a:rPr>
              <a:t>training</a:t>
            </a:r>
            <a:r>
              <a:rPr lang="en-GB" sz="4800" dirty="0">
                <a:solidFill>
                  <a:schemeClr val="bg1"/>
                </a:solidFill>
              </a:rPr>
              <a:t> of future clergy.</a:t>
            </a:r>
          </a:p>
        </p:txBody>
      </p:sp>
      <p:sp>
        <p:nvSpPr>
          <p:cNvPr id="4" name="TextBox 3">
            <a:extLst>
              <a:ext uri="{FF2B5EF4-FFF2-40B4-BE49-F238E27FC236}">
                <a16:creationId xmlns:a16="http://schemas.microsoft.com/office/drawing/2014/main" id="{AD08EF2F-6F16-8D95-C8D6-8BE02F331D06}"/>
              </a:ext>
            </a:extLst>
          </p:cNvPr>
          <p:cNvSpPr txBox="1"/>
          <p:nvPr/>
        </p:nvSpPr>
        <p:spPr>
          <a:xfrm>
            <a:off x="738250" y="365392"/>
            <a:ext cx="10933121" cy="923330"/>
          </a:xfrm>
          <a:prstGeom prst="rect">
            <a:avLst/>
          </a:prstGeom>
          <a:noFill/>
        </p:spPr>
        <p:txBody>
          <a:bodyPr wrap="none" rtlCol="0">
            <a:spAutoFit/>
          </a:bodyPr>
          <a:lstStyle/>
          <a:p>
            <a:r>
              <a:rPr lang="en-GB" sz="5400" b="1" dirty="0">
                <a:solidFill>
                  <a:schemeClr val="accent6"/>
                </a:solidFill>
              </a:rPr>
              <a:t>The London Ministry Cost Benchmark</a:t>
            </a:r>
          </a:p>
        </p:txBody>
      </p:sp>
      <p:pic>
        <p:nvPicPr>
          <p:cNvPr id="2" name="Picture 1" descr="A picture containing drawing&#10;&#10;Description automatically generated">
            <a:extLst>
              <a:ext uri="{FF2B5EF4-FFF2-40B4-BE49-F238E27FC236}">
                <a16:creationId xmlns:a16="http://schemas.microsoft.com/office/drawing/2014/main" id="{60C6F2BF-BF12-1038-D098-2E32014C9521}"/>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6" name="Video 5">
            <a:hlinkClick r:id="" action="ppaction://media"/>
            <a:extLst>
              <a:ext uri="{FF2B5EF4-FFF2-40B4-BE49-F238E27FC236}">
                <a16:creationId xmlns:a16="http://schemas.microsoft.com/office/drawing/2014/main" id="{718AA6DB-87C2-582D-AD03-5EC7410885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162707"/>
      </p:ext>
    </p:extLst>
  </p:cSld>
  <p:clrMapOvr>
    <a:masterClrMapping/>
  </p:clrMapOvr>
  <mc:AlternateContent xmlns:mc="http://schemas.openxmlformats.org/markup-compatibility/2006" xmlns:p14="http://schemas.microsoft.com/office/powerpoint/2010/main">
    <mc:Choice Requires="p14">
      <p:transition p14:dur="250" advTm="28243">
        <p:fade/>
      </p:transition>
    </mc:Choice>
    <mc:Fallback xmlns="">
      <p:transition advTm="28243">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B2AC5256-6BB2-DD95-7841-9563B324D5EE}"/>
            </a:ext>
          </a:extLst>
        </p:cNvPr>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1AF0F2F2-B422-1E8D-4F72-6D27492ADDC5}"/>
              </a:ext>
            </a:extLst>
          </p:cNvPr>
          <p:cNvGraphicFramePr/>
          <p:nvPr>
            <p:extLst>
              <p:ext uri="{D42A27DB-BD31-4B8C-83A1-F6EECF244321}">
                <p14:modId xmlns:p14="http://schemas.microsoft.com/office/powerpoint/2010/main" val="2621472906"/>
              </p:ext>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5"/>
          </a:graphicData>
        </a:graphic>
      </p:graphicFrame>
      <p:sp>
        <p:nvSpPr>
          <p:cNvPr id="11" name="TextBox 10">
            <a:extLst>
              <a:ext uri="{FF2B5EF4-FFF2-40B4-BE49-F238E27FC236}">
                <a16:creationId xmlns:a16="http://schemas.microsoft.com/office/drawing/2014/main" id="{2A461E7D-8B3A-B532-0274-EF3E5314597A}"/>
              </a:ext>
            </a:extLst>
          </p:cNvPr>
          <p:cNvSpPr txBox="1"/>
          <p:nvPr/>
        </p:nvSpPr>
        <p:spPr>
          <a:xfrm>
            <a:off x="6658210" y="3041443"/>
            <a:ext cx="1537600" cy="584775"/>
          </a:xfrm>
          <a:prstGeom prst="rect">
            <a:avLst/>
          </a:prstGeom>
          <a:noFill/>
        </p:spPr>
        <p:txBody>
          <a:bodyPr wrap="none" rtlCol="0">
            <a:spAutoFit/>
          </a:bodyPr>
          <a:lstStyle/>
          <a:p>
            <a:r>
              <a:rPr lang="en-GB" sz="3200" dirty="0">
                <a:solidFill>
                  <a:schemeClr val="bg1"/>
                </a:solidFill>
              </a:rPr>
              <a:t>£48,000</a:t>
            </a:r>
          </a:p>
        </p:txBody>
      </p:sp>
      <p:sp>
        <p:nvSpPr>
          <p:cNvPr id="14" name="TextBox 13">
            <a:extLst>
              <a:ext uri="{FF2B5EF4-FFF2-40B4-BE49-F238E27FC236}">
                <a16:creationId xmlns:a16="http://schemas.microsoft.com/office/drawing/2014/main" id="{17C7C4B3-B571-3DEB-842F-B2C5424A4572}"/>
              </a:ext>
            </a:extLst>
          </p:cNvPr>
          <p:cNvSpPr txBox="1"/>
          <p:nvPr/>
        </p:nvSpPr>
        <p:spPr>
          <a:xfrm>
            <a:off x="8098542" y="4131450"/>
            <a:ext cx="3725838" cy="584775"/>
          </a:xfrm>
          <a:prstGeom prst="rect">
            <a:avLst/>
          </a:prstGeom>
          <a:noFill/>
        </p:spPr>
        <p:txBody>
          <a:bodyPr wrap="square" rtlCol="0">
            <a:spAutoFit/>
          </a:bodyPr>
          <a:lstStyle/>
          <a:p>
            <a:pPr algn="r"/>
            <a:r>
              <a:rPr lang="en-GB" sz="3200" dirty="0">
                <a:solidFill>
                  <a:schemeClr val="bg1"/>
                </a:solidFill>
              </a:rPr>
              <a:t>Stipendiary clergy</a:t>
            </a:r>
          </a:p>
        </p:txBody>
      </p:sp>
      <p:sp>
        <p:nvSpPr>
          <p:cNvPr id="15" name="TextBox 14">
            <a:extLst>
              <a:ext uri="{FF2B5EF4-FFF2-40B4-BE49-F238E27FC236}">
                <a16:creationId xmlns:a16="http://schemas.microsoft.com/office/drawing/2014/main" id="{01AE4CD8-91DF-DC12-3999-EF90A7B613F9}"/>
              </a:ext>
            </a:extLst>
          </p:cNvPr>
          <p:cNvSpPr txBox="1"/>
          <p:nvPr/>
        </p:nvSpPr>
        <p:spPr>
          <a:xfrm>
            <a:off x="1500096" y="5774434"/>
            <a:ext cx="2794812" cy="584775"/>
          </a:xfrm>
          <a:prstGeom prst="rect">
            <a:avLst/>
          </a:prstGeom>
          <a:noFill/>
        </p:spPr>
        <p:txBody>
          <a:bodyPr wrap="square" rtlCol="0">
            <a:spAutoFit/>
          </a:bodyPr>
          <a:lstStyle/>
          <a:p>
            <a:r>
              <a:rPr lang="en-GB" sz="3200" dirty="0">
                <a:solidFill>
                  <a:schemeClr val="bg1"/>
                </a:solidFill>
              </a:rPr>
              <a:t>Clergy housing</a:t>
            </a:r>
          </a:p>
        </p:txBody>
      </p:sp>
      <p:sp>
        <p:nvSpPr>
          <p:cNvPr id="16" name="TextBox 15">
            <a:extLst>
              <a:ext uri="{FF2B5EF4-FFF2-40B4-BE49-F238E27FC236}">
                <a16:creationId xmlns:a16="http://schemas.microsoft.com/office/drawing/2014/main" id="{E8E80B83-86BF-70AA-99A8-C0EA6659A3F1}"/>
              </a:ext>
            </a:extLst>
          </p:cNvPr>
          <p:cNvSpPr txBox="1"/>
          <p:nvPr/>
        </p:nvSpPr>
        <p:spPr>
          <a:xfrm>
            <a:off x="1370475" y="480237"/>
            <a:ext cx="2794812" cy="1077218"/>
          </a:xfrm>
          <a:prstGeom prst="rect">
            <a:avLst/>
          </a:prstGeom>
          <a:noFill/>
        </p:spPr>
        <p:txBody>
          <a:bodyPr wrap="square" rtlCol="0">
            <a:spAutoFit/>
          </a:bodyPr>
          <a:lstStyle/>
          <a:p>
            <a:r>
              <a:rPr lang="en-GB" sz="3200" dirty="0">
                <a:solidFill>
                  <a:schemeClr val="bg1"/>
                </a:solidFill>
              </a:rPr>
              <a:t>Parish and clergy support</a:t>
            </a:r>
          </a:p>
        </p:txBody>
      </p:sp>
      <p:sp>
        <p:nvSpPr>
          <p:cNvPr id="17" name="Arc 16">
            <a:extLst>
              <a:ext uri="{FF2B5EF4-FFF2-40B4-BE49-F238E27FC236}">
                <a16:creationId xmlns:a16="http://schemas.microsoft.com/office/drawing/2014/main" id="{18254EB9-7C51-B55C-FEC2-4B7ACBAFD221}"/>
              </a:ext>
            </a:extLst>
          </p:cNvPr>
          <p:cNvSpPr/>
          <p:nvPr/>
        </p:nvSpPr>
        <p:spPr>
          <a:xfrm>
            <a:off x="2251283" y="785244"/>
            <a:ext cx="2828403" cy="2008688"/>
          </a:xfrm>
          <a:prstGeom prst="arc">
            <a:avLst>
              <a:gd name="adj1" fmla="val 16200000"/>
              <a:gd name="adj2" fmla="val 0"/>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639B58EC-908C-33AE-0137-F4F8ABE9B738}"/>
              </a:ext>
            </a:extLst>
          </p:cNvPr>
          <p:cNvSpPr/>
          <p:nvPr/>
        </p:nvSpPr>
        <p:spPr>
          <a:xfrm rot="15067666" flipV="1">
            <a:off x="7241274" y="3431618"/>
            <a:ext cx="2947686" cy="2237635"/>
          </a:xfrm>
          <a:prstGeom prst="arc">
            <a:avLst>
              <a:gd name="adj1" fmla="val 16200000"/>
              <a:gd name="adj2" fmla="val 0"/>
            </a:avLst>
          </a:prstGeom>
          <a:noFill/>
          <a:ln w="28575">
            <a:solidFill>
              <a:schemeClr val="bg1"/>
            </a:solidFill>
            <a:headEnd type="none"/>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Arc 19">
            <a:extLst>
              <a:ext uri="{FF2B5EF4-FFF2-40B4-BE49-F238E27FC236}">
                <a16:creationId xmlns:a16="http://schemas.microsoft.com/office/drawing/2014/main" id="{19852FCE-80C6-8AA5-0888-3D0EDE812B9C}"/>
              </a:ext>
            </a:extLst>
          </p:cNvPr>
          <p:cNvSpPr/>
          <p:nvPr/>
        </p:nvSpPr>
        <p:spPr>
          <a:xfrm rot="18163669">
            <a:off x="2415103" y="5320380"/>
            <a:ext cx="3025466" cy="1705900"/>
          </a:xfrm>
          <a:prstGeom prst="arc">
            <a:avLst>
              <a:gd name="adj1" fmla="val 15486034"/>
              <a:gd name="adj2" fmla="val 0"/>
            </a:avLst>
          </a:prstGeom>
          <a:noFill/>
          <a:ln w="28575">
            <a:solidFill>
              <a:schemeClr val="bg1"/>
            </a:solidFill>
            <a:headEnd type="none"/>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TextBox 3">
            <a:extLst>
              <a:ext uri="{FF2B5EF4-FFF2-40B4-BE49-F238E27FC236}">
                <a16:creationId xmlns:a16="http://schemas.microsoft.com/office/drawing/2014/main" id="{949CA874-6410-949B-86A4-F584EFE0840A}"/>
              </a:ext>
            </a:extLst>
          </p:cNvPr>
          <p:cNvSpPr txBox="1"/>
          <p:nvPr/>
        </p:nvSpPr>
        <p:spPr>
          <a:xfrm>
            <a:off x="209148" y="2448822"/>
            <a:ext cx="2794812" cy="1077218"/>
          </a:xfrm>
          <a:prstGeom prst="rect">
            <a:avLst/>
          </a:prstGeom>
          <a:noFill/>
        </p:spPr>
        <p:txBody>
          <a:bodyPr wrap="square" rtlCol="0">
            <a:spAutoFit/>
          </a:bodyPr>
          <a:lstStyle/>
          <a:p>
            <a:r>
              <a:rPr lang="en-GB" sz="3200" dirty="0">
                <a:solidFill>
                  <a:schemeClr val="bg1"/>
                </a:solidFill>
              </a:rPr>
              <a:t>Training new clergy</a:t>
            </a:r>
          </a:p>
        </p:txBody>
      </p:sp>
      <p:sp>
        <p:nvSpPr>
          <p:cNvPr id="5" name="Arc 4">
            <a:extLst>
              <a:ext uri="{FF2B5EF4-FFF2-40B4-BE49-F238E27FC236}">
                <a16:creationId xmlns:a16="http://schemas.microsoft.com/office/drawing/2014/main" id="{FBD6C985-0529-ADA4-47E8-2553CB9A1C4B}"/>
              </a:ext>
            </a:extLst>
          </p:cNvPr>
          <p:cNvSpPr/>
          <p:nvPr/>
        </p:nvSpPr>
        <p:spPr>
          <a:xfrm>
            <a:off x="771163" y="3075055"/>
            <a:ext cx="2966728" cy="730793"/>
          </a:xfrm>
          <a:prstGeom prst="arc">
            <a:avLst>
              <a:gd name="adj1" fmla="val 15083968"/>
              <a:gd name="adj2" fmla="val 21437609"/>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A4208331-2118-D17D-8029-7E536DFC3183}"/>
              </a:ext>
            </a:extLst>
          </p:cNvPr>
          <p:cNvSpPr txBox="1"/>
          <p:nvPr/>
        </p:nvSpPr>
        <p:spPr>
          <a:xfrm>
            <a:off x="4690979" y="4777118"/>
            <a:ext cx="1537600" cy="584775"/>
          </a:xfrm>
          <a:prstGeom prst="rect">
            <a:avLst/>
          </a:prstGeom>
          <a:noFill/>
        </p:spPr>
        <p:txBody>
          <a:bodyPr wrap="none" rtlCol="0">
            <a:spAutoFit/>
          </a:bodyPr>
          <a:lstStyle/>
          <a:p>
            <a:r>
              <a:rPr lang="en-GB" sz="3200" dirty="0">
                <a:solidFill>
                  <a:schemeClr val="bg1"/>
                </a:solidFill>
              </a:rPr>
              <a:t>£23,990</a:t>
            </a:r>
          </a:p>
        </p:txBody>
      </p:sp>
      <p:sp>
        <p:nvSpPr>
          <p:cNvPr id="8" name="TextBox 7">
            <a:extLst>
              <a:ext uri="{FF2B5EF4-FFF2-40B4-BE49-F238E27FC236}">
                <a16:creationId xmlns:a16="http://schemas.microsoft.com/office/drawing/2014/main" id="{E523A661-D70B-A76B-B6EC-94566D4E841F}"/>
              </a:ext>
            </a:extLst>
          </p:cNvPr>
          <p:cNvSpPr txBox="1"/>
          <p:nvPr/>
        </p:nvSpPr>
        <p:spPr>
          <a:xfrm>
            <a:off x="3737891" y="3246370"/>
            <a:ext cx="1537600" cy="584775"/>
          </a:xfrm>
          <a:prstGeom prst="rect">
            <a:avLst/>
          </a:prstGeom>
          <a:noFill/>
        </p:spPr>
        <p:txBody>
          <a:bodyPr wrap="none" rtlCol="0">
            <a:spAutoFit/>
          </a:bodyPr>
          <a:lstStyle/>
          <a:p>
            <a:r>
              <a:rPr lang="en-GB" sz="3200" dirty="0">
                <a:solidFill>
                  <a:schemeClr val="bg1"/>
                </a:solidFill>
              </a:rPr>
              <a:t>£13,380</a:t>
            </a:r>
          </a:p>
        </p:txBody>
      </p:sp>
      <p:sp>
        <p:nvSpPr>
          <p:cNvPr id="9" name="TextBox 8">
            <a:extLst>
              <a:ext uri="{FF2B5EF4-FFF2-40B4-BE49-F238E27FC236}">
                <a16:creationId xmlns:a16="http://schemas.microsoft.com/office/drawing/2014/main" id="{BE5B5FA9-3F82-DBAD-BDDC-B3D1FB0D0830}"/>
              </a:ext>
            </a:extLst>
          </p:cNvPr>
          <p:cNvSpPr txBox="1"/>
          <p:nvPr/>
        </p:nvSpPr>
        <p:spPr>
          <a:xfrm>
            <a:off x="4287165" y="1803947"/>
            <a:ext cx="1537600" cy="584775"/>
          </a:xfrm>
          <a:prstGeom prst="rect">
            <a:avLst/>
          </a:prstGeom>
          <a:noFill/>
        </p:spPr>
        <p:txBody>
          <a:bodyPr wrap="none" rtlCol="0">
            <a:spAutoFit/>
          </a:bodyPr>
          <a:lstStyle/>
          <a:p>
            <a:r>
              <a:rPr lang="en-GB" sz="3200" dirty="0">
                <a:solidFill>
                  <a:schemeClr val="bg1"/>
                </a:solidFill>
              </a:rPr>
              <a:t>£19,720</a:t>
            </a:r>
          </a:p>
        </p:txBody>
      </p:sp>
      <p:sp>
        <p:nvSpPr>
          <p:cNvPr id="24" name="TextBox 23">
            <a:extLst>
              <a:ext uri="{FF2B5EF4-FFF2-40B4-BE49-F238E27FC236}">
                <a16:creationId xmlns:a16="http://schemas.microsoft.com/office/drawing/2014/main" id="{68C8527C-F427-048E-5735-B9872B4B8CF7}"/>
              </a:ext>
            </a:extLst>
          </p:cNvPr>
          <p:cNvSpPr txBox="1"/>
          <p:nvPr/>
        </p:nvSpPr>
        <p:spPr>
          <a:xfrm>
            <a:off x="8602858" y="307596"/>
            <a:ext cx="3219395" cy="2123658"/>
          </a:xfrm>
          <a:prstGeom prst="rect">
            <a:avLst/>
          </a:prstGeom>
          <a:noFill/>
        </p:spPr>
        <p:txBody>
          <a:bodyPr wrap="square" rtlCol="0">
            <a:spAutoFit/>
          </a:bodyPr>
          <a:lstStyle/>
          <a:p>
            <a:pPr algn="r"/>
            <a:r>
              <a:rPr lang="en-GB" sz="4400" dirty="0">
                <a:solidFill>
                  <a:schemeClr val="accent6"/>
                </a:solidFill>
              </a:rPr>
              <a:t>The London Ministry Cost</a:t>
            </a:r>
          </a:p>
          <a:p>
            <a:pPr algn="r"/>
            <a:r>
              <a:rPr lang="en-GB" sz="4400" dirty="0">
                <a:solidFill>
                  <a:schemeClr val="accent6"/>
                </a:solidFill>
              </a:rPr>
              <a:t>£105,090</a:t>
            </a:r>
          </a:p>
        </p:txBody>
      </p:sp>
      <p:pic>
        <p:nvPicPr>
          <p:cNvPr id="2" name="Picture 1" descr="A picture containing drawing&#10;&#10;Description automatically generated">
            <a:extLst>
              <a:ext uri="{FF2B5EF4-FFF2-40B4-BE49-F238E27FC236}">
                <a16:creationId xmlns:a16="http://schemas.microsoft.com/office/drawing/2014/main" id="{3B2E0F3F-847E-C95E-73EF-D5C7968A81AA}"/>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10" name="Video 9">
            <a:hlinkClick r:id="" action="ppaction://media"/>
            <a:extLst>
              <a:ext uri="{FF2B5EF4-FFF2-40B4-BE49-F238E27FC236}">
                <a16:creationId xmlns:a16="http://schemas.microsoft.com/office/drawing/2014/main" id="{B46A7A26-F0D9-F5E1-7862-FA43ECCA85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6272911"/>
      </p:ext>
    </p:extLst>
  </p:cSld>
  <p:clrMapOvr>
    <a:masterClrMapping/>
  </p:clrMapOvr>
  <mc:AlternateContent xmlns:mc="http://schemas.openxmlformats.org/markup-compatibility/2006" xmlns:p14="http://schemas.microsoft.com/office/powerpoint/2010/main">
    <mc:Choice Requires="p14">
      <p:transition p14:dur="250" advTm="129344">
        <p:fade/>
      </p:transition>
    </mc:Choice>
    <mc:Fallback xmlns="">
      <p:transition advTm="1293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1"/>
                            </p:stCondLst>
                            <p:childTnLst>
                              <p:par>
                                <p:cTn id="8" presetID="10" presetClass="entr" presetSubtype="0" fill="hold" grpId="0" nodeType="after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0"/>
                </p:tgtEl>
              </p:cMediaNode>
            </p:video>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0"/>
                                        </p:tgtEl>
                                      </p:cBhvr>
                                    </p:cmd>
                                  </p:childTnLst>
                                </p:cTn>
                              </p:par>
                            </p:childTnLst>
                          </p:cTn>
                        </p:par>
                      </p:childTnLst>
                    </p:cTn>
                  </p:par>
                </p:childTnLst>
              </p:cTn>
              <p:nextCondLst>
                <p:cond evt="onClick" delay="0">
                  <p:tgtEl>
                    <p:spTgt spid="10"/>
                  </p:tgtEl>
                </p:cond>
              </p:nextCondLst>
            </p:seq>
          </p:childTnLst>
        </p:cTn>
      </p:par>
    </p:tnLst>
    <p:bldLst>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48C1900D-0775-54C0-28B1-3E7CB36190D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19FFB04F-B63A-7BDB-A921-291B47CEB234}"/>
              </a:ext>
              <a:ext uri="{C183D7F6-B498-43B3-948B-1728B52AA6E4}">
                <adec:decorative xmlns:adec="http://schemas.microsoft.com/office/drawing/2017/decorative" val="1"/>
              </a:ext>
            </a:extLst>
          </p:cNvPr>
          <p:cNvPicPr>
            <a:picLocks noChangeAspect="1"/>
          </p:cNvPicPr>
          <p:nvPr/>
        </p:nvPicPr>
        <p:blipFill>
          <a:blip r:embed="rId5">
            <a:alphaModFix amt="50000"/>
            <a:extLst>
              <a:ext uri="{28A0092B-C50C-407E-A947-70E740481C1C}">
                <a14:useLocalDpi xmlns:a14="http://schemas.microsoft.com/office/drawing/2010/main"/>
              </a:ext>
            </a:extLst>
          </a:blip>
          <a:stretch>
            <a:fillRect/>
          </a:stretch>
        </p:blipFill>
        <p:spPr>
          <a:xfrm>
            <a:off x="5879939" y="0"/>
            <a:ext cx="6310538" cy="6858000"/>
          </a:xfrm>
          <a:prstGeom prst="rect">
            <a:avLst/>
          </a:prstGeom>
        </p:spPr>
      </p:pic>
      <p:graphicFrame>
        <p:nvGraphicFramePr>
          <p:cNvPr id="7" name="Chart 6">
            <a:extLst>
              <a:ext uri="{FF2B5EF4-FFF2-40B4-BE49-F238E27FC236}">
                <a16:creationId xmlns:a16="http://schemas.microsoft.com/office/drawing/2014/main" id="{2A3499E8-7522-E9E1-B577-E004CFA957B6}"/>
              </a:ext>
            </a:extLst>
          </p:cNvPr>
          <p:cNvGraphicFramePr/>
          <p:nvPr>
            <p:extLst>
              <p:ext uri="{D42A27DB-BD31-4B8C-83A1-F6EECF244321}">
                <p14:modId xmlns:p14="http://schemas.microsoft.com/office/powerpoint/2010/main" val="1008540860"/>
              </p:ext>
            </p:extLst>
          </p:nvPr>
        </p:nvGraphicFramePr>
        <p:xfrm>
          <a:off x="1230873" y="1439333"/>
          <a:ext cx="8128000" cy="5418667"/>
        </p:xfrm>
        <a:graphic>
          <a:graphicData uri="http://schemas.openxmlformats.org/drawingml/2006/chart">
            <c:chart xmlns:c="http://schemas.openxmlformats.org/drawingml/2006/chart" xmlns:r="http://schemas.openxmlformats.org/officeDocument/2006/relationships" r:id="rId6"/>
          </a:graphicData>
        </a:graphic>
      </p:graphicFrame>
      <p:sp>
        <p:nvSpPr>
          <p:cNvPr id="11" name="TextBox 10">
            <a:extLst>
              <a:ext uri="{FF2B5EF4-FFF2-40B4-BE49-F238E27FC236}">
                <a16:creationId xmlns:a16="http://schemas.microsoft.com/office/drawing/2014/main" id="{CFAF5CA4-8E38-BF1B-06DA-FE10930597AE}"/>
              </a:ext>
            </a:extLst>
          </p:cNvPr>
          <p:cNvSpPr txBox="1"/>
          <p:nvPr/>
        </p:nvSpPr>
        <p:spPr>
          <a:xfrm>
            <a:off x="5857083" y="3761110"/>
            <a:ext cx="1537600" cy="584775"/>
          </a:xfrm>
          <a:prstGeom prst="rect">
            <a:avLst/>
          </a:prstGeom>
          <a:noFill/>
        </p:spPr>
        <p:txBody>
          <a:bodyPr wrap="none" rtlCol="0">
            <a:spAutoFit/>
          </a:bodyPr>
          <a:lstStyle/>
          <a:p>
            <a:r>
              <a:rPr lang="en-GB" sz="3200" dirty="0">
                <a:solidFill>
                  <a:schemeClr val="bg1"/>
                </a:solidFill>
              </a:rPr>
              <a:t>£48,000</a:t>
            </a:r>
          </a:p>
        </p:txBody>
      </p:sp>
      <p:sp>
        <p:nvSpPr>
          <p:cNvPr id="14" name="TextBox 13">
            <a:extLst>
              <a:ext uri="{FF2B5EF4-FFF2-40B4-BE49-F238E27FC236}">
                <a16:creationId xmlns:a16="http://schemas.microsoft.com/office/drawing/2014/main" id="{4F06BD72-3C4E-5710-23CB-8BA0D375B3A3}"/>
              </a:ext>
            </a:extLst>
          </p:cNvPr>
          <p:cNvSpPr txBox="1"/>
          <p:nvPr/>
        </p:nvSpPr>
        <p:spPr>
          <a:xfrm>
            <a:off x="7394683" y="234053"/>
            <a:ext cx="4137317" cy="1938992"/>
          </a:xfrm>
          <a:prstGeom prst="rect">
            <a:avLst/>
          </a:prstGeom>
          <a:noFill/>
        </p:spPr>
        <p:txBody>
          <a:bodyPr wrap="square" rtlCol="0">
            <a:spAutoFit/>
          </a:bodyPr>
          <a:lstStyle/>
          <a:p>
            <a:pPr algn="r"/>
            <a:r>
              <a:rPr lang="en-GB" sz="6000" b="1" dirty="0">
                <a:solidFill>
                  <a:srgbClr val="92D050"/>
                </a:solidFill>
              </a:rPr>
              <a:t>Stipendiary clergy</a:t>
            </a:r>
          </a:p>
        </p:txBody>
      </p:sp>
      <p:sp>
        <p:nvSpPr>
          <p:cNvPr id="3" name="TextBox 2">
            <a:extLst>
              <a:ext uri="{FF2B5EF4-FFF2-40B4-BE49-F238E27FC236}">
                <a16:creationId xmlns:a16="http://schemas.microsoft.com/office/drawing/2014/main" id="{4773D995-65E7-A80F-91D5-C79F08895AF4}"/>
              </a:ext>
            </a:extLst>
          </p:cNvPr>
          <p:cNvSpPr txBox="1"/>
          <p:nvPr/>
        </p:nvSpPr>
        <p:spPr>
          <a:xfrm>
            <a:off x="615244" y="2536633"/>
            <a:ext cx="4320000" cy="3785652"/>
          </a:xfrm>
          <a:prstGeom prst="rect">
            <a:avLst/>
          </a:prstGeom>
          <a:solidFill>
            <a:srgbClr val="FFFFFF">
              <a:alpha val="90000"/>
            </a:srgbClr>
          </a:solidFill>
        </p:spPr>
        <p:txBody>
          <a:bodyPr wrap="square" rtlCol="0">
            <a:spAutoFit/>
          </a:bodyPr>
          <a:lstStyle/>
          <a:p>
            <a:r>
              <a:rPr lang="en-GB" sz="4800" dirty="0">
                <a:ln w="3175">
                  <a:noFill/>
                </a:ln>
                <a:solidFill>
                  <a:srgbClr val="2D6E9A"/>
                </a:solidFill>
                <a:effectLst/>
              </a:rPr>
              <a:t>Stipend</a:t>
            </a:r>
          </a:p>
          <a:p>
            <a:r>
              <a:rPr lang="en-GB" sz="4800" dirty="0">
                <a:ln w="3175">
                  <a:noFill/>
                </a:ln>
                <a:solidFill>
                  <a:srgbClr val="2D6E9A"/>
                </a:solidFill>
                <a:effectLst/>
              </a:rPr>
              <a:t>Pension &amp; NI</a:t>
            </a:r>
          </a:p>
          <a:p>
            <a:r>
              <a:rPr lang="en-GB" sz="4800" dirty="0">
                <a:ln w="3175">
                  <a:noFill/>
                </a:ln>
                <a:solidFill>
                  <a:srgbClr val="2D6E9A"/>
                </a:solidFill>
                <a:effectLst/>
              </a:rPr>
              <a:t>Council Tax</a:t>
            </a:r>
          </a:p>
          <a:p>
            <a:r>
              <a:rPr lang="en-GB" sz="4800" dirty="0">
                <a:ln w="3175">
                  <a:noFill/>
                </a:ln>
                <a:solidFill>
                  <a:srgbClr val="2D6E9A"/>
                </a:solidFill>
              </a:rPr>
              <a:t>Moving grants</a:t>
            </a:r>
            <a:endParaRPr lang="en-GB" sz="4800" dirty="0">
              <a:ln w="3175">
                <a:noFill/>
              </a:ln>
              <a:solidFill>
                <a:srgbClr val="2D6E9A"/>
              </a:solidFill>
              <a:effectLst/>
            </a:endParaRPr>
          </a:p>
          <a:p>
            <a:r>
              <a:rPr lang="en-GB" sz="4800" i="1" dirty="0">
                <a:ln w="3175">
                  <a:noFill/>
                </a:ln>
                <a:solidFill>
                  <a:srgbClr val="2D6E9A"/>
                </a:solidFill>
              </a:rPr>
              <a:t>V</a:t>
            </a:r>
            <a:r>
              <a:rPr lang="en-GB" sz="4800" i="1" dirty="0">
                <a:ln w="3175">
                  <a:noFill/>
                </a:ln>
                <a:solidFill>
                  <a:srgbClr val="2D6E9A"/>
                </a:solidFill>
                <a:effectLst/>
              </a:rPr>
              <a:t>acancy saving</a:t>
            </a:r>
            <a:endParaRPr lang="en-GB" sz="4400" i="1" dirty="0">
              <a:ln w="3175">
                <a:noFill/>
              </a:ln>
              <a:solidFill>
                <a:srgbClr val="2D6E9A"/>
              </a:solidFill>
              <a:effectLst/>
            </a:endParaRPr>
          </a:p>
        </p:txBody>
      </p:sp>
      <p:pic>
        <p:nvPicPr>
          <p:cNvPr id="2" name="Picture 1" descr="A picture containing drawing&#10;&#10;Description automatically generated">
            <a:extLst>
              <a:ext uri="{FF2B5EF4-FFF2-40B4-BE49-F238E27FC236}">
                <a16:creationId xmlns:a16="http://schemas.microsoft.com/office/drawing/2014/main" id="{D95922AE-F8B2-737C-F7BD-0B1F7312A057}"/>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5" name="Video 4">
            <a:hlinkClick r:id="" action="ppaction://media"/>
            <a:extLst>
              <a:ext uri="{FF2B5EF4-FFF2-40B4-BE49-F238E27FC236}">
                <a16:creationId xmlns:a16="http://schemas.microsoft.com/office/drawing/2014/main" id="{1DFD76FB-9386-E922-933C-651AA9231F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1078121"/>
      </p:ext>
    </p:extLst>
  </p:cSld>
  <p:clrMapOvr>
    <a:masterClrMapping/>
  </p:clrMapOvr>
  <mc:AlternateContent xmlns:mc="http://schemas.openxmlformats.org/markup-compatibility/2006" xmlns:p14="http://schemas.microsoft.com/office/powerpoint/2010/main">
    <mc:Choice Requires="p14">
      <p:transition p14:dur="250" advTm="47849">
        <p:fade/>
      </p:transition>
    </mc:Choice>
    <mc:Fallback xmlns="">
      <p:transition advTm="47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846E9438-282A-FD62-5090-B32366AE70F9}"/>
            </a:ext>
          </a:extLst>
        </p:cNvPr>
        <p:cNvGrpSpPr/>
        <p:nvPr/>
      </p:nvGrpSpPr>
      <p:grpSpPr>
        <a:xfrm>
          <a:off x="0" y="0"/>
          <a:ext cx="0" cy="0"/>
          <a:chOff x="0" y="0"/>
          <a:chExt cx="0" cy="0"/>
        </a:xfrm>
      </p:grpSpPr>
      <p:pic>
        <p:nvPicPr>
          <p:cNvPr id="3" name="Picture 2" descr="A green door with a gold letter slot">
            <a:extLst>
              <a:ext uri="{FF2B5EF4-FFF2-40B4-BE49-F238E27FC236}">
                <a16:creationId xmlns:a16="http://schemas.microsoft.com/office/drawing/2014/main" id="{190B4B24-C25B-C740-0904-BD8F08B553EB}"/>
              </a:ext>
            </a:extLst>
          </p:cNvPr>
          <p:cNvPicPr>
            <a:picLocks noChangeAspect="1"/>
          </p:cNvPicPr>
          <p:nvPr/>
        </p:nvPicPr>
        <p:blipFill>
          <a:blip r:embed="rId5">
            <a:alphaModFix amt="35000"/>
            <a:extLst>
              <a:ext uri="{28A0092B-C50C-407E-A947-70E740481C1C}">
                <a14:useLocalDpi xmlns:a14="http://schemas.microsoft.com/office/drawing/2010/main"/>
              </a:ext>
            </a:extLst>
          </a:blip>
          <a:stretch>
            <a:fillRect/>
          </a:stretch>
        </p:blipFill>
        <p:spPr>
          <a:xfrm>
            <a:off x="6071583" y="0"/>
            <a:ext cx="6096000" cy="6880860"/>
          </a:xfrm>
          <a:prstGeom prst="rect">
            <a:avLst/>
          </a:prstGeom>
        </p:spPr>
      </p:pic>
      <p:graphicFrame>
        <p:nvGraphicFramePr>
          <p:cNvPr id="7" name="Chart 6">
            <a:extLst>
              <a:ext uri="{FF2B5EF4-FFF2-40B4-BE49-F238E27FC236}">
                <a16:creationId xmlns:a16="http://schemas.microsoft.com/office/drawing/2014/main" id="{BBA135B9-298F-3103-DD09-46E3987032B6}"/>
              </a:ext>
            </a:extLst>
          </p:cNvPr>
          <p:cNvGraphicFramePr/>
          <p:nvPr>
            <p:extLst>
              <p:ext uri="{D42A27DB-BD31-4B8C-83A1-F6EECF244321}">
                <p14:modId xmlns:p14="http://schemas.microsoft.com/office/powerpoint/2010/main" val="363703849"/>
              </p:ext>
            </p:extLst>
          </p:nvPr>
        </p:nvGraphicFramePr>
        <p:xfrm>
          <a:off x="3823719" y="556208"/>
          <a:ext cx="8128000" cy="5418667"/>
        </p:xfrm>
        <a:graphic>
          <a:graphicData uri="http://schemas.openxmlformats.org/drawingml/2006/chart">
            <c:chart xmlns:c="http://schemas.openxmlformats.org/drawingml/2006/chart" xmlns:r="http://schemas.openxmlformats.org/officeDocument/2006/relationships" r:id="rId6"/>
          </a:graphicData>
        </a:graphic>
      </p:graphicFrame>
      <p:sp>
        <p:nvSpPr>
          <p:cNvPr id="15" name="TextBox 14">
            <a:extLst>
              <a:ext uri="{FF2B5EF4-FFF2-40B4-BE49-F238E27FC236}">
                <a16:creationId xmlns:a16="http://schemas.microsoft.com/office/drawing/2014/main" id="{0355A870-4444-9328-78EC-EF08570B4516}"/>
              </a:ext>
            </a:extLst>
          </p:cNvPr>
          <p:cNvSpPr txBox="1"/>
          <p:nvPr/>
        </p:nvSpPr>
        <p:spPr>
          <a:xfrm>
            <a:off x="8651827" y="336619"/>
            <a:ext cx="2794812" cy="1938992"/>
          </a:xfrm>
          <a:prstGeom prst="rect">
            <a:avLst/>
          </a:prstGeom>
          <a:noFill/>
        </p:spPr>
        <p:txBody>
          <a:bodyPr wrap="square" rtlCol="0">
            <a:spAutoFit/>
          </a:bodyPr>
          <a:lstStyle/>
          <a:p>
            <a:pPr algn="r"/>
            <a:r>
              <a:rPr lang="en-GB" sz="6000" b="1" dirty="0">
                <a:solidFill>
                  <a:srgbClr val="92D050"/>
                </a:solidFill>
              </a:rPr>
              <a:t>Clergy housing</a:t>
            </a:r>
          </a:p>
        </p:txBody>
      </p:sp>
      <p:sp>
        <p:nvSpPr>
          <p:cNvPr id="6" name="TextBox 5">
            <a:extLst>
              <a:ext uri="{FF2B5EF4-FFF2-40B4-BE49-F238E27FC236}">
                <a16:creationId xmlns:a16="http://schemas.microsoft.com/office/drawing/2014/main" id="{9745C205-70AA-7FEC-7C33-D4EC0C7E039E}"/>
              </a:ext>
            </a:extLst>
          </p:cNvPr>
          <p:cNvSpPr txBox="1"/>
          <p:nvPr/>
        </p:nvSpPr>
        <p:spPr>
          <a:xfrm>
            <a:off x="6482698" y="4613660"/>
            <a:ext cx="1537600" cy="584775"/>
          </a:xfrm>
          <a:prstGeom prst="rect">
            <a:avLst/>
          </a:prstGeom>
          <a:noFill/>
        </p:spPr>
        <p:txBody>
          <a:bodyPr wrap="none" rtlCol="0">
            <a:spAutoFit/>
          </a:bodyPr>
          <a:lstStyle/>
          <a:p>
            <a:r>
              <a:rPr lang="en-GB" sz="3200" dirty="0">
                <a:solidFill>
                  <a:schemeClr val="bg1"/>
                </a:solidFill>
              </a:rPr>
              <a:t>£23,990</a:t>
            </a:r>
          </a:p>
        </p:txBody>
      </p:sp>
      <p:sp>
        <p:nvSpPr>
          <p:cNvPr id="2" name="TextBox 1">
            <a:extLst>
              <a:ext uri="{FF2B5EF4-FFF2-40B4-BE49-F238E27FC236}">
                <a16:creationId xmlns:a16="http://schemas.microsoft.com/office/drawing/2014/main" id="{3830B332-31A8-E5FC-9FEA-630342D27ECC}"/>
              </a:ext>
            </a:extLst>
          </p:cNvPr>
          <p:cNvSpPr txBox="1"/>
          <p:nvPr/>
        </p:nvSpPr>
        <p:spPr>
          <a:xfrm>
            <a:off x="479583" y="3429000"/>
            <a:ext cx="4320000" cy="3046988"/>
          </a:xfrm>
          <a:prstGeom prst="rect">
            <a:avLst/>
          </a:prstGeom>
          <a:solidFill>
            <a:srgbClr val="FFFFFF">
              <a:alpha val="90000"/>
            </a:srgbClr>
          </a:solidFill>
        </p:spPr>
        <p:txBody>
          <a:bodyPr wrap="square" rtlCol="0">
            <a:spAutoFit/>
          </a:bodyPr>
          <a:lstStyle/>
          <a:p>
            <a:r>
              <a:rPr lang="en-GB" sz="4800" dirty="0">
                <a:ln w="3175">
                  <a:noFill/>
                </a:ln>
                <a:solidFill>
                  <a:srgbClr val="2D6E9A"/>
                </a:solidFill>
                <a:effectLst/>
              </a:rPr>
              <a:t>Maintenance</a:t>
            </a:r>
          </a:p>
          <a:p>
            <a:r>
              <a:rPr lang="en-GB" sz="4800" dirty="0">
                <a:ln w="3175">
                  <a:noFill/>
                </a:ln>
                <a:solidFill>
                  <a:srgbClr val="2D6E9A"/>
                </a:solidFill>
                <a:effectLst/>
              </a:rPr>
              <a:t>Safety</a:t>
            </a:r>
          </a:p>
          <a:p>
            <a:r>
              <a:rPr lang="en-GB" sz="4800" dirty="0">
                <a:ln w="3175">
                  <a:noFill/>
                </a:ln>
                <a:solidFill>
                  <a:srgbClr val="2D6E9A"/>
                </a:solidFill>
                <a:effectLst/>
              </a:rPr>
              <a:t>Insulation</a:t>
            </a:r>
          </a:p>
          <a:p>
            <a:r>
              <a:rPr lang="en-GB" sz="4800" dirty="0">
                <a:ln w="3175">
                  <a:noFill/>
                </a:ln>
                <a:solidFill>
                  <a:srgbClr val="2D6E9A"/>
                </a:solidFill>
              </a:rPr>
              <a:t>Improvement</a:t>
            </a:r>
            <a:endParaRPr lang="en-GB" sz="4800" dirty="0">
              <a:ln w="3175">
                <a:noFill/>
              </a:ln>
              <a:solidFill>
                <a:srgbClr val="2D6E9A"/>
              </a:solidFill>
              <a:effectLst/>
            </a:endParaRPr>
          </a:p>
        </p:txBody>
      </p:sp>
      <p:pic>
        <p:nvPicPr>
          <p:cNvPr id="4" name="Picture 3" descr="A picture containing drawing&#10;&#10;Description automatically generated">
            <a:extLst>
              <a:ext uri="{FF2B5EF4-FFF2-40B4-BE49-F238E27FC236}">
                <a16:creationId xmlns:a16="http://schemas.microsoft.com/office/drawing/2014/main" id="{B6A27DE4-AFA0-A518-BAE1-6FE825E5A0DF}"/>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8" name="Video 7">
            <a:hlinkClick r:id="" action="ppaction://media"/>
            <a:extLst>
              <a:ext uri="{FF2B5EF4-FFF2-40B4-BE49-F238E27FC236}">
                <a16:creationId xmlns:a16="http://schemas.microsoft.com/office/drawing/2014/main" id="{CE75C0FB-E16B-6530-24C6-F0612B3965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4841968"/>
      </p:ext>
    </p:extLst>
  </p:cSld>
  <p:clrMapOvr>
    <a:masterClrMapping/>
  </p:clrMapOvr>
  <mc:AlternateContent xmlns:mc="http://schemas.openxmlformats.org/markup-compatibility/2006" xmlns:p14="http://schemas.microsoft.com/office/powerpoint/2010/main">
    <mc:Choice Requires="p14">
      <p:transition p14:dur="250" advTm="61981">
        <p:fade/>
      </p:transition>
    </mc:Choice>
    <mc:Fallback xmlns="">
      <p:transition advTm="619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F7747C51-5B53-939F-BD7A-6FAF45831896}"/>
            </a:ext>
          </a:extLst>
        </p:cNvPr>
        <p:cNvGrpSpPr/>
        <p:nvPr/>
      </p:nvGrpSpPr>
      <p:grpSpPr>
        <a:xfrm>
          <a:off x="0" y="0"/>
          <a:ext cx="0" cy="0"/>
          <a:chOff x="0" y="0"/>
          <a:chExt cx="0" cy="0"/>
        </a:xfrm>
      </p:grpSpPr>
      <p:pic>
        <p:nvPicPr>
          <p:cNvPr id="3" name="Picture 2" descr="A group of people wearing white robes">
            <a:extLst>
              <a:ext uri="{FF2B5EF4-FFF2-40B4-BE49-F238E27FC236}">
                <a16:creationId xmlns:a16="http://schemas.microsoft.com/office/drawing/2014/main" id="{5375135D-9E59-2C7E-3FFA-AF1FAD1E3863}"/>
              </a:ext>
            </a:extLst>
          </p:cNvPr>
          <p:cNvPicPr>
            <a:picLocks noChangeAspect="1"/>
          </p:cNvPicPr>
          <p:nvPr/>
        </p:nvPicPr>
        <p:blipFill>
          <a:blip r:embed="rId5">
            <a:alphaModFix amt="35000"/>
            <a:extLst>
              <a:ext uri="{28A0092B-C50C-407E-A947-70E740481C1C}">
                <a14:useLocalDpi xmlns:a14="http://schemas.microsoft.com/office/drawing/2010/main"/>
              </a:ext>
            </a:extLst>
          </a:blip>
          <a:stretch>
            <a:fillRect/>
          </a:stretch>
        </p:blipFill>
        <p:spPr>
          <a:xfrm>
            <a:off x="6096000" y="0"/>
            <a:ext cx="6096000" cy="6858000"/>
          </a:xfrm>
          <a:prstGeom prst="rect">
            <a:avLst/>
          </a:prstGeom>
        </p:spPr>
      </p:pic>
      <p:graphicFrame>
        <p:nvGraphicFramePr>
          <p:cNvPr id="7" name="Chart 6">
            <a:extLst>
              <a:ext uri="{FF2B5EF4-FFF2-40B4-BE49-F238E27FC236}">
                <a16:creationId xmlns:a16="http://schemas.microsoft.com/office/drawing/2014/main" id="{FA45DE15-B81A-6890-1D73-5997BE179E7D}"/>
              </a:ext>
            </a:extLst>
          </p:cNvPr>
          <p:cNvGraphicFramePr/>
          <p:nvPr>
            <p:extLst>
              <p:ext uri="{D42A27DB-BD31-4B8C-83A1-F6EECF244321}">
                <p14:modId xmlns:p14="http://schemas.microsoft.com/office/powerpoint/2010/main" val="345067784"/>
              </p:ext>
            </p:extLst>
          </p:nvPr>
        </p:nvGraphicFramePr>
        <p:xfrm>
          <a:off x="4303294" y="1941128"/>
          <a:ext cx="8128000" cy="5418667"/>
        </p:xfrm>
        <a:graphic>
          <a:graphicData uri="http://schemas.openxmlformats.org/drawingml/2006/chart">
            <c:chart xmlns:c="http://schemas.openxmlformats.org/drawingml/2006/chart" xmlns:r="http://schemas.openxmlformats.org/officeDocument/2006/relationships" r:id="rId6"/>
          </a:graphicData>
        </a:graphic>
      </p:graphicFrame>
      <p:sp>
        <p:nvSpPr>
          <p:cNvPr id="4" name="TextBox 3">
            <a:extLst>
              <a:ext uri="{FF2B5EF4-FFF2-40B4-BE49-F238E27FC236}">
                <a16:creationId xmlns:a16="http://schemas.microsoft.com/office/drawing/2014/main" id="{B7A21645-7CE3-0363-910A-0DFEE0EA059D}"/>
              </a:ext>
            </a:extLst>
          </p:cNvPr>
          <p:cNvSpPr txBox="1"/>
          <p:nvPr/>
        </p:nvSpPr>
        <p:spPr>
          <a:xfrm>
            <a:off x="8222367" y="336619"/>
            <a:ext cx="2994354" cy="2862322"/>
          </a:xfrm>
          <a:prstGeom prst="rect">
            <a:avLst/>
          </a:prstGeom>
          <a:noFill/>
        </p:spPr>
        <p:txBody>
          <a:bodyPr wrap="square" rtlCol="0">
            <a:spAutoFit/>
          </a:bodyPr>
          <a:lstStyle/>
          <a:p>
            <a:pPr algn="r"/>
            <a:r>
              <a:rPr lang="en-GB" sz="6000" b="1" dirty="0">
                <a:solidFill>
                  <a:srgbClr val="92D050"/>
                </a:solidFill>
              </a:rPr>
              <a:t>Training new clergy</a:t>
            </a:r>
          </a:p>
        </p:txBody>
      </p:sp>
      <p:sp>
        <p:nvSpPr>
          <p:cNvPr id="8" name="TextBox 7">
            <a:extLst>
              <a:ext uri="{FF2B5EF4-FFF2-40B4-BE49-F238E27FC236}">
                <a16:creationId xmlns:a16="http://schemas.microsoft.com/office/drawing/2014/main" id="{8E1984DF-B5EC-618E-F2AA-5E9999C63022}"/>
              </a:ext>
            </a:extLst>
          </p:cNvPr>
          <p:cNvSpPr txBox="1"/>
          <p:nvPr/>
        </p:nvSpPr>
        <p:spPr>
          <a:xfrm>
            <a:off x="6009185" y="4358073"/>
            <a:ext cx="1537600" cy="584775"/>
          </a:xfrm>
          <a:prstGeom prst="rect">
            <a:avLst/>
          </a:prstGeom>
          <a:noFill/>
        </p:spPr>
        <p:txBody>
          <a:bodyPr wrap="none" rtlCol="0">
            <a:spAutoFit/>
          </a:bodyPr>
          <a:lstStyle/>
          <a:p>
            <a:r>
              <a:rPr lang="en-GB" sz="3200" dirty="0">
                <a:solidFill>
                  <a:schemeClr val="bg1"/>
                </a:solidFill>
              </a:rPr>
              <a:t>£13,380</a:t>
            </a:r>
          </a:p>
        </p:txBody>
      </p:sp>
      <p:sp>
        <p:nvSpPr>
          <p:cNvPr id="2" name="TextBox 1">
            <a:extLst>
              <a:ext uri="{FF2B5EF4-FFF2-40B4-BE49-F238E27FC236}">
                <a16:creationId xmlns:a16="http://schemas.microsoft.com/office/drawing/2014/main" id="{12F66DC4-C0B0-1813-A6BE-83E892EC6FE2}"/>
              </a:ext>
            </a:extLst>
          </p:cNvPr>
          <p:cNvSpPr txBox="1"/>
          <p:nvPr/>
        </p:nvSpPr>
        <p:spPr>
          <a:xfrm>
            <a:off x="743537" y="3285993"/>
            <a:ext cx="4320000" cy="3046988"/>
          </a:xfrm>
          <a:prstGeom prst="rect">
            <a:avLst/>
          </a:prstGeom>
          <a:solidFill>
            <a:srgbClr val="FFFFFF">
              <a:alpha val="90000"/>
            </a:srgbClr>
          </a:solidFill>
        </p:spPr>
        <p:txBody>
          <a:bodyPr wrap="square" rtlCol="0">
            <a:spAutoFit/>
          </a:bodyPr>
          <a:lstStyle/>
          <a:p>
            <a:r>
              <a:rPr lang="en-GB" sz="4800" dirty="0">
                <a:ln w="3175">
                  <a:noFill/>
                </a:ln>
                <a:solidFill>
                  <a:srgbClr val="2D6E9A"/>
                </a:solidFill>
                <a:effectLst/>
              </a:rPr>
              <a:t>Ordinand support</a:t>
            </a:r>
          </a:p>
          <a:p>
            <a:r>
              <a:rPr lang="en-GB" sz="4800" dirty="0">
                <a:ln w="3175">
                  <a:noFill/>
                </a:ln>
                <a:solidFill>
                  <a:srgbClr val="2D6E9A"/>
                </a:solidFill>
              </a:rPr>
              <a:t>Title Posts </a:t>
            </a:r>
            <a:r>
              <a:rPr lang="en-GB" sz="4800" i="1" dirty="0">
                <a:ln w="3175">
                  <a:noFill/>
                </a:ln>
                <a:solidFill>
                  <a:srgbClr val="2D6E9A"/>
                </a:solidFill>
              </a:rPr>
              <a:t>(“curacies”)</a:t>
            </a:r>
          </a:p>
        </p:txBody>
      </p:sp>
      <p:pic>
        <p:nvPicPr>
          <p:cNvPr id="5" name="Picture 4" descr="A picture containing drawing&#10;&#10;Description automatically generated">
            <a:extLst>
              <a:ext uri="{FF2B5EF4-FFF2-40B4-BE49-F238E27FC236}">
                <a16:creationId xmlns:a16="http://schemas.microsoft.com/office/drawing/2014/main" id="{CFFF9954-C6EA-DB0C-E70B-9FBF89C9B7DC}"/>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9" name="Video 8">
            <a:hlinkClick r:id="" action="ppaction://media"/>
            <a:extLst>
              <a:ext uri="{FF2B5EF4-FFF2-40B4-BE49-F238E27FC236}">
                <a16:creationId xmlns:a16="http://schemas.microsoft.com/office/drawing/2014/main" id="{9D1B4D49-9BE0-E7D2-817B-A69F5E8144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9557450"/>
      </p:ext>
    </p:extLst>
  </p:cSld>
  <p:clrMapOvr>
    <a:masterClrMapping/>
  </p:clrMapOvr>
  <mc:AlternateContent xmlns:mc="http://schemas.openxmlformats.org/markup-compatibility/2006" xmlns:p14="http://schemas.microsoft.com/office/powerpoint/2010/main">
    <mc:Choice Requires="p14">
      <p:transition p14:dur="250" advTm="46242">
        <p:fade/>
      </p:transition>
    </mc:Choice>
    <mc:Fallback xmlns="">
      <p:transition advTm="462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B0552631-21C9-DA9F-25F6-A2129BD4119D}"/>
            </a:ext>
          </a:extLst>
        </p:cNvPr>
        <p:cNvGrpSpPr/>
        <p:nvPr/>
      </p:nvGrpSpPr>
      <p:grpSpPr>
        <a:xfrm>
          <a:off x="0" y="0"/>
          <a:ext cx="0" cy="0"/>
          <a:chOff x="0" y="0"/>
          <a:chExt cx="0" cy="0"/>
        </a:xfrm>
      </p:grpSpPr>
      <p:pic>
        <p:nvPicPr>
          <p:cNvPr id="3" name="Picture 2" descr="Close-up of a handshake of people">
            <a:extLst>
              <a:ext uri="{FF2B5EF4-FFF2-40B4-BE49-F238E27FC236}">
                <a16:creationId xmlns:a16="http://schemas.microsoft.com/office/drawing/2014/main" id="{6C0ED198-520E-A6B9-FAAE-6351A0A6AFDC}"/>
              </a:ext>
            </a:extLst>
          </p:cNvPr>
          <p:cNvPicPr>
            <a:picLocks noChangeAspect="1"/>
          </p:cNvPicPr>
          <p:nvPr/>
        </p:nvPicPr>
        <p:blipFill>
          <a:blip r:embed="rId5">
            <a:alphaModFix amt="35000"/>
            <a:extLst>
              <a:ext uri="{28A0092B-C50C-407E-A947-70E740481C1C}">
                <a14:useLocalDpi xmlns:a14="http://schemas.microsoft.com/office/drawing/2010/main"/>
              </a:ext>
            </a:extLst>
          </a:blip>
          <a:stretch>
            <a:fillRect/>
          </a:stretch>
        </p:blipFill>
        <p:spPr>
          <a:xfrm>
            <a:off x="5467773" y="4823"/>
            <a:ext cx="6724891" cy="6853177"/>
          </a:xfrm>
          <a:prstGeom prst="rect">
            <a:avLst/>
          </a:prstGeom>
        </p:spPr>
      </p:pic>
      <p:sp>
        <p:nvSpPr>
          <p:cNvPr id="16" name="TextBox 15">
            <a:extLst>
              <a:ext uri="{FF2B5EF4-FFF2-40B4-BE49-F238E27FC236}">
                <a16:creationId xmlns:a16="http://schemas.microsoft.com/office/drawing/2014/main" id="{2D51A78A-AA11-7792-BEF4-E37B3E6E4546}"/>
              </a:ext>
            </a:extLst>
          </p:cNvPr>
          <p:cNvSpPr txBox="1"/>
          <p:nvPr/>
        </p:nvSpPr>
        <p:spPr>
          <a:xfrm>
            <a:off x="7992094" y="336619"/>
            <a:ext cx="3739500" cy="2862322"/>
          </a:xfrm>
          <a:prstGeom prst="rect">
            <a:avLst/>
          </a:prstGeom>
          <a:noFill/>
        </p:spPr>
        <p:txBody>
          <a:bodyPr wrap="square" rtlCol="0">
            <a:spAutoFit/>
          </a:bodyPr>
          <a:lstStyle/>
          <a:p>
            <a:pPr algn="r"/>
            <a:r>
              <a:rPr lang="en-GB" sz="6000" b="1" dirty="0">
                <a:solidFill>
                  <a:srgbClr val="92D050"/>
                </a:solidFill>
              </a:rPr>
              <a:t>Parish and clergy support</a:t>
            </a:r>
          </a:p>
        </p:txBody>
      </p:sp>
      <p:sp>
        <p:nvSpPr>
          <p:cNvPr id="2" name="TextBox 1">
            <a:extLst>
              <a:ext uri="{FF2B5EF4-FFF2-40B4-BE49-F238E27FC236}">
                <a16:creationId xmlns:a16="http://schemas.microsoft.com/office/drawing/2014/main" id="{A963687A-F4BA-CE05-873C-DB41C13A009D}"/>
              </a:ext>
            </a:extLst>
          </p:cNvPr>
          <p:cNvSpPr txBox="1"/>
          <p:nvPr/>
        </p:nvSpPr>
        <p:spPr>
          <a:xfrm>
            <a:off x="460406" y="1627734"/>
            <a:ext cx="6080511" cy="4278094"/>
          </a:xfrm>
          <a:prstGeom prst="rect">
            <a:avLst/>
          </a:prstGeom>
          <a:solidFill>
            <a:schemeClr val="bg1">
              <a:alpha val="90000"/>
            </a:schemeClr>
          </a:solidFill>
        </p:spPr>
        <p:txBody>
          <a:bodyPr wrap="none" rtlCol="0">
            <a:spAutoFit/>
          </a:bodyPr>
          <a:lstStyle/>
          <a:p>
            <a:pPr marR="0" lvl="0" defTabSz="914400" rtl="0" eaLnBrk="1" fontAlgn="auto" latinLnBrk="0" hangingPunct="1">
              <a:lnSpc>
                <a:spcPct val="100000"/>
              </a:lnSpc>
              <a:spcBef>
                <a:spcPct val="0"/>
              </a:spcBef>
              <a:spcAft>
                <a:spcPct val="0"/>
              </a:spcAft>
              <a:buClrTx/>
              <a:buSzTx/>
              <a:defRPr/>
            </a:pPr>
            <a:r>
              <a:rPr kumimoji="0" lang="en-GB" sz="4000" b="0" i="0" u="none" strike="noStrike" kern="1200" cap="none" spc="0" normalizeH="0" baseline="0" noProof="0" dirty="0">
                <a:ln w="3175">
                  <a:noFill/>
                </a:ln>
                <a:solidFill>
                  <a:srgbClr val="2D6E9A"/>
                </a:solidFill>
                <a:effectLst/>
                <a:uLnTx/>
                <a:uFillTx/>
                <a:latin typeface="Calibri" panose="020F0502020204030204"/>
              </a:rPr>
              <a:t>Safeguarding</a:t>
            </a:r>
          </a:p>
          <a:p>
            <a:pPr marR="0" lvl="0" defTabSz="914400" rtl="0" eaLnBrk="1" fontAlgn="auto" latinLnBrk="0" hangingPunct="1">
              <a:lnSpc>
                <a:spcPct val="100000"/>
              </a:lnSpc>
              <a:spcBef>
                <a:spcPct val="0"/>
              </a:spcBef>
              <a:spcAft>
                <a:spcPct val="0"/>
              </a:spcAft>
              <a:buClrTx/>
              <a:buSzTx/>
              <a:defRPr/>
            </a:pPr>
            <a:r>
              <a:rPr kumimoji="0" lang="en-GB" sz="4000" b="0" i="0" u="none" strike="noStrike" kern="1200" cap="none" spc="0" normalizeH="0" baseline="0" noProof="0" dirty="0">
                <a:ln w="3175">
                  <a:noFill/>
                </a:ln>
                <a:solidFill>
                  <a:srgbClr val="2D6E9A"/>
                </a:solidFill>
                <a:effectLst/>
                <a:uLnTx/>
                <a:uFillTx/>
                <a:latin typeface="Calibri" panose="020F0502020204030204"/>
              </a:rPr>
              <a:t>Parish Property</a:t>
            </a:r>
          </a:p>
          <a:p>
            <a:pPr marR="0" lvl="0" defTabSz="914400" rtl="0" eaLnBrk="1" fontAlgn="auto" latinLnBrk="0" hangingPunct="1">
              <a:lnSpc>
                <a:spcPct val="100000"/>
              </a:lnSpc>
              <a:spcBef>
                <a:spcPct val="0"/>
              </a:spcBef>
              <a:spcAft>
                <a:spcPct val="0"/>
              </a:spcAft>
              <a:buClrTx/>
              <a:buSzTx/>
              <a:defRPr/>
            </a:pPr>
            <a:r>
              <a:rPr kumimoji="0" lang="en-GB" sz="4000" b="0" i="0" u="none" strike="noStrike" kern="1200" cap="none" spc="0" normalizeH="0" baseline="0" noProof="0" dirty="0">
                <a:ln w="3175">
                  <a:noFill/>
                </a:ln>
                <a:solidFill>
                  <a:srgbClr val="2D6E9A"/>
                </a:solidFill>
                <a:effectLst/>
                <a:uLnTx/>
                <a:uFillTx/>
                <a:latin typeface="Calibri" panose="020F0502020204030204"/>
              </a:rPr>
              <a:t>Fundraising &amp; Finance</a:t>
            </a:r>
          </a:p>
          <a:p>
            <a:pPr marR="0" lvl="0" defTabSz="914400" rtl="0" eaLnBrk="1" fontAlgn="auto" latinLnBrk="0" hangingPunct="1">
              <a:lnSpc>
                <a:spcPct val="100000"/>
              </a:lnSpc>
              <a:spcBef>
                <a:spcPct val="0"/>
              </a:spcBef>
              <a:spcAft>
                <a:spcPct val="0"/>
              </a:spcAft>
              <a:buClrTx/>
              <a:buSzTx/>
              <a:defRPr/>
            </a:pPr>
            <a:r>
              <a:rPr kumimoji="0" lang="en-GB" sz="4000" b="0" i="0" u="none" strike="noStrike" kern="1200" cap="none" spc="0" normalizeH="0" baseline="0" noProof="0" dirty="0">
                <a:ln w="3175">
                  <a:noFill/>
                </a:ln>
                <a:solidFill>
                  <a:srgbClr val="2D6E9A"/>
                </a:solidFill>
                <a:effectLst/>
                <a:uLnTx/>
                <a:uFillTx/>
                <a:latin typeface="Calibri" panose="020F0502020204030204"/>
              </a:rPr>
              <a:t>Youth &amp; Children</a:t>
            </a:r>
          </a:p>
          <a:p>
            <a:pPr marR="0" lvl="0" defTabSz="914400" rtl="0" eaLnBrk="1" fontAlgn="auto" latinLnBrk="0" hangingPunct="1">
              <a:lnSpc>
                <a:spcPct val="100000"/>
              </a:lnSpc>
              <a:spcBef>
                <a:spcPct val="0"/>
              </a:spcBef>
              <a:spcAft>
                <a:spcPct val="0"/>
              </a:spcAft>
              <a:buClrTx/>
              <a:buSzTx/>
              <a:defRPr/>
            </a:pPr>
            <a:r>
              <a:rPr kumimoji="0" lang="en-GB" sz="4000" b="0" i="0" u="none" strike="noStrike" kern="1200" cap="none" spc="0" normalizeH="0" baseline="0" noProof="0" dirty="0">
                <a:ln w="3175">
                  <a:noFill/>
                </a:ln>
                <a:solidFill>
                  <a:srgbClr val="2D6E9A"/>
                </a:solidFill>
                <a:effectLst/>
                <a:uLnTx/>
                <a:uFillTx/>
                <a:latin typeface="Calibri" panose="020F0502020204030204"/>
              </a:rPr>
              <a:t>Area Teams</a:t>
            </a:r>
            <a:r>
              <a:rPr kumimoji="0" lang="en-GB" sz="4000" b="0" i="0" u="none" strike="noStrike" kern="1200" cap="none" spc="0" normalizeH="0" noProof="0" dirty="0">
                <a:ln w="3175">
                  <a:noFill/>
                </a:ln>
                <a:solidFill>
                  <a:srgbClr val="2D6E9A"/>
                </a:solidFill>
                <a:effectLst/>
                <a:uLnTx/>
                <a:uFillTx/>
                <a:latin typeface="Calibri" panose="020F0502020204030204"/>
              </a:rPr>
              <a:t> &amp; Grants</a:t>
            </a:r>
            <a:endParaRPr kumimoji="0" lang="en-GB" sz="4000" b="0" i="0" u="none" strike="noStrike" kern="1200" cap="none" spc="0" normalizeH="0" baseline="0" noProof="0" dirty="0">
              <a:ln w="3175">
                <a:noFill/>
              </a:ln>
              <a:solidFill>
                <a:srgbClr val="2D6E9A"/>
              </a:solidFill>
              <a:effectLst/>
              <a:uLnTx/>
              <a:uFillTx/>
              <a:latin typeface="Calibri" panose="020F0502020204030204"/>
            </a:endParaRPr>
          </a:p>
          <a:p>
            <a:pPr marR="0" lvl="0" defTabSz="914400" rtl="0" eaLnBrk="1" fontAlgn="auto" latinLnBrk="0" hangingPunct="1">
              <a:lnSpc>
                <a:spcPct val="100000"/>
              </a:lnSpc>
              <a:spcBef>
                <a:spcPct val="0"/>
              </a:spcBef>
              <a:spcAft>
                <a:spcPct val="0"/>
              </a:spcAft>
              <a:buClrTx/>
              <a:buSzTx/>
              <a:defRPr/>
            </a:pPr>
            <a:r>
              <a:rPr kumimoji="0" lang="en-GB" sz="4000" b="0" i="0" u="none" strike="noStrike" kern="1200" cap="none" spc="0" normalizeH="0" baseline="0" noProof="0" dirty="0">
                <a:ln w="3175">
                  <a:noFill/>
                </a:ln>
                <a:solidFill>
                  <a:srgbClr val="2D6E9A"/>
                </a:solidFill>
                <a:effectLst/>
                <a:uLnTx/>
                <a:uFillTx/>
                <a:latin typeface="Calibri" panose="020F0502020204030204"/>
              </a:rPr>
              <a:t>Law, Governance &amp; HR</a:t>
            </a:r>
          </a:p>
          <a:p>
            <a:pPr marR="0" lvl="0" algn="r" defTabSz="914400" rtl="0" eaLnBrk="1" fontAlgn="auto" latinLnBrk="0" hangingPunct="1">
              <a:lnSpc>
                <a:spcPct val="100000"/>
              </a:lnSpc>
              <a:spcBef>
                <a:spcPct val="0"/>
              </a:spcBef>
              <a:spcAft>
                <a:spcPct val="0"/>
              </a:spcAft>
              <a:buClrTx/>
              <a:buSzTx/>
              <a:defRPr/>
            </a:pPr>
            <a:r>
              <a:rPr lang="en-GB" sz="2800" i="1" dirty="0">
                <a:ln w="3175">
                  <a:noFill/>
                </a:ln>
                <a:solidFill>
                  <a:srgbClr val="2D6E9A"/>
                </a:solidFill>
                <a:latin typeface="Calibri" panose="020F0502020204030204"/>
              </a:rPr>
              <a:t>	</a:t>
            </a:r>
            <a:r>
              <a:rPr lang="en-GB" sz="3200" i="1" dirty="0">
                <a:ln w="3175">
                  <a:noFill/>
                </a:ln>
                <a:solidFill>
                  <a:srgbClr val="2D6E9A"/>
                </a:solidFill>
                <a:latin typeface="Calibri" panose="020F0502020204030204"/>
              </a:rPr>
              <a:t>+ Charity Admin (&lt;7%)</a:t>
            </a:r>
            <a:endParaRPr lang="en-GB" sz="2800" i="1" dirty="0">
              <a:ln w="3175">
                <a:noFill/>
              </a:ln>
              <a:solidFill>
                <a:srgbClr val="2D6E9A"/>
              </a:solidFill>
              <a:latin typeface="Calibri" panose="020F0502020204030204"/>
            </a:endParaRPr>
          </a:p>
        </p:txBody>
      </p:sp>
      <p:graphicFrame>
        <p:nvGraphicFramePr>
          <p:cNvPr id="7" name="Chart 6">
            <a:extLst>
              <a:ext uri="{FF2B5EF4-FFF2-40B4-BE49-F238E27FC236}">
                <a16:creationId xmlns:a16="http://schemas.microsoft.com/office/drawing/2014/main" id="{322B6ABF-CB92-269B-F30B-07D6AC6A2A70}"/>
              </a:ext>
            </a:extLst>
          </p:cNvPr>
          <p:cNvGraphicFramePr/>
          <p:nvPr>
            <p:extLst>
              <p:ext uri="{D42A27DB-BD31-4B8C-83A1-F6EECF244321}">
                <p14:modId xmlns:p14="http://schemas.microsoft.com/office/powerpoint/2010/main" val="2531549190"/>
              </p:ext>
            </p:extLst>
          </p:nvPr>
        </p:nvGraphicFramePr>
        <p:xfrm>
          <a:off x="3774466" y="2430087"/>
          <a:ext cx="8128000" cy="5418667"/>
        </p:xfrm>
        <a:graphic>
          <a:graphicData uri="http://schemas.openxmlformats.org/drawingml/2006/chart">
            <c:chart xmlns:c="http://schemas.openxmlformats.org/drawingml/2006/chart" xmlns:r="http://schemas.openxmlformats.org/officeDocument/2006/relationships" r:id="rId6"/>
          </a:graphicData>
        </a:graphic>
      </p:graphicFrame>
      <p:sp>
        <p:nvSpPr>
          <p:cNvPr id="9" name="TextBox 8">
            <a:extLst>
              <a:ext uri="{FF2B5EF4-FFF2-40B4-BE49-F238E27FC236}">
                <a16:creationId xmlns:a16="http://schemas.microsoft.com/office/drawing/2014/main" id="{558E0B5C-4570-CEBC-F96D-1A8A7F46FA71}"/>
              </a:ext>
            </a:extLst>
          </p:cNvPr>
          <p:cNvSpPr txBox="1"/>
          <p:nvPr/>
        </p:nvSpPr>
        <p:spPr>
          <a:xfrm>
            <a:off x="6029631" y="3514368"/>
            <a:ext cx="1537600" cy="584775"/>
          </a:xfrm>
          <a:prstGeom prst="rect">
            <a:avLst/>
          </a:prstGeom>
          <a:noFill/>
        </p:spPr>
        <p:txBody>
          <a:bodyPr wrap="none" rtlCol="0">
            <a:spAutoFit/>
          </a:bodyPr>
          <a:lstStyle/>
          <a:p>
            <a:r>
              <a:rPr lang="en-GB" sz="3200" dirty="0">
                <a:solidFill>
                  <a:schemeClr val="bg1"/>
                </a:solidFill>
              </a:rPr>
              <a:t>£19,720</a:t>
            </a:r>
          </a:p>
        </p:txBody>
      </p:sp>
      <p:pic>
        <p:nvPicPr>
          <p:cNvPr id="4" name="Picture 3" descr="A picture containing drawing&#10;&#10;Description automatically generated">
            <a:extLst>
              <a:ext uri="{FF2B5EF4-FFF2-40B4-BE49-F238E27FC236}">
                <a16:creationId xmlns:a16="http://schemas.microsoft.com/office/drawing/2014/main" id="{1CE98909-7521-1647-9926-9648C0BB4658}"/>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6" name="Video 5">
            <a:hlinkClick r:id="" action="ppaction://media"/>
            <a:extLst>
              <a:ext uri="{FF2B5EF4-FFF2-40B4-BE49-F238E27FC236}">
                <a16:creationId xmlns:a16="http://schemas.microsoft.com/office/drawing/2014/main" id="{4B460F73-0349-704F-D925-41052030E1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6176301"/>
      </p:ext>
    </p:extLst>
  </p:cSld>
  <p:clrMapOvr>
    <a:masterClrMapping/>
  </p:clrMapOvr>
  <mc:AlternateContent xmlns:mc="http://schemas.openxmlformats.org/markup-compatibility/2006" xmlns:p14="http://schemas.microsoft.com/office/powerpoint/2010/main">
    <mc:Choice Requires="p14">
      <p:transition p14:dur="250" advTm="66371">
        <p:fade/>
      </p:transition>
    </mc:Choice>
    <mc:Fallback xmlns="">
      <p:transition advTm="663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521873E2-1349-7A77-5195-8E6B6093373B}"/>
            </a:ext>
          </a:extLst>
        </p:cNvPr>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56846338-BE3C-728C-00FC-7AC09A1C5D24}"/>
              </a:ext>
            </a:extLst>
          </p:cNvPr>
          <p:cNvGraphicFramePr/>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5"/>
          </a:graphicData>
        </a:graphic>
      </p:graphicFrame>
      <p:sp>
        <p:nvSpPr>
          <p:cNvPr id="11" name="TextBox 10">
            <a:extLst>
              <a:ext uri="{FF2B5EF4-FFF2-40B4-BE49-F238E27FC236}">
                <a16:creationId xmlns:a16="http://schemas.microsoft.com/office/drawing/2014/main" id="{677D9772-7296-97F6-2BAC-508B63DCADB5}"/>
              </a:ext>
            </a:extLst>
          </p:cNvPr>
          <p:cNvSpPr txBox="1"/>
          <p:nvPr/>
        </p:nvSpPr>
        <p:spPr>
          <a:xfrm>
            <a:off x="6658210" y="3041443"/>
            <a:ext cx="1537600" cy="584775"/>
          </a:xfrm>
          <a:prstGeom prst="rect">
            <a:avLst/>
          </a:prstGeom>
          <a:noFill/>
        </p:spPr>
        <p:txBody>
          <a:bodyPr wrap="none" rtlCol="0">
            <a:spAutoFit/>
          </a:bodyPr>
          <a:lstStyle/>
          <a:p>
            <a:r>
              <a:rPr lang="en-GB" sz="3200" dirty="0">
                <a:solidFill>
                  <a:schemeClr val="bg1"/>
                </a:solidFill>
              </a:rPr>
              <a:t>£48,000</a:t>
            </a:r>
          </a:p>
        </p:txBody>
      </p:sp>
      <p:sp>
        <p:nvSpPr>
          <p:cNvPr id="14" name="TextBox 13">
            <a:extLst>
              <a:ext uri="{FF2B5EF4-FFF2-40B4-BE49-F238E27FC236}">
                <a16:creationId xmlns:a16="http://schemas.microsoft.com/office/drawing/2014/main" id="{27EF1797-C2B8-B715-1F88-912B865C8C78}"/>
              </a:ext>
            </a:extLst>
          </p:cNvPr>
          <p:cNvSpPr txBox="1"/>
          <p:nvPr/>
        </p:nvSpPr>
        <p:spPr>
          <a:xfrm>
            <a:off x="8098542" y="4131450"/>
            <a:ext cx="3725838" cy="584775"/>
          </a:xfrm>
          <a:prstGeom prst="rect">
            <a:avLst/>
          </a:prstGeom>
          <a:noFill/>
        </p:spPr>
        <p:txBody>
          <a:bodyPr wrap="square" rtlCol="0">
            <a:spAutoFit/>
          </a:bodyPr>
          <a:lstStyle/>
          <a:p>
            <a:pPr algn="r"/>
            <a:r>
              <a:rPr lang="en-GB" sz="3200" dirty="0">
                <a:solidFill>
                  <a:schemeClr val="bg1"/>
                </a:solidFill>
              </a:rPr>
              <a:t>Stipendiary clergy</a:t>
            </a:r>
          </a:p>
        </p:txBody>
      </p:sp>
      <p:sp>
        <p:nvSpPr>
          <p:cNvPr id="15" name="TextBox 14">
            <a:extLst>
              <a:ext uri="{FF2B5EF4-FFF2-40B4-BE49-F238E27FC236}">
                <a16:creationId xmlns:a16="http://schemas.microsoft.com/office/drawing/2014/main" id="{300B7C52-7CA6-77DB-5C59-49999B32818F}"/>
              </a:ext>
            </a:extLst>
          </p:cNvPr>
          <p:cNvSpPr txBox="1"/>
          <p:nvPr/>
        </p:nvSpPr>
        <p:spPr>
          <a:xfrm>
            <a:off x="1500096" y="5774434"/>
            <a:ext cx="2794812" cy="584775"/>
          </a:xfrm>
          <a:prstGeom prst="rect">
            <a:avLst/>
          </a:prstGeom>
          <a:noFill/>
        </p:spPr>
        <p:txBody>
          <a:bodyPr wrap="square" rtlCol="0">
            <a:spAutoFit/>
          </a:bodyPr>
          <a:lstStyle/>
          <a:p>
            <a:r>
              <a:rPr lang="en-GB" sz="3200" dirty="0">
                <a:solidFill>
                  <a:schemeClr val="bg1"/>
                </a:solidFill>
              </a:rPr>
              <a:t>Clergy housing</a:t>
            </a:r>
          </a:p>
        </p:txBody>
      </p:sp>
      <p:sp>
        <p:nvSpPr>
          <p:cNvPr id="16" name="TextBox 15">
            <a:extLst>
              <a:ext uri="{FF2B5EF4-FFF2-40B4-BE49-F238E27FC236}">
                <a16:creationId xmlns:a16="http://schemas.microsoft.com/office/drawing/2014/main" id="{07BA769E-459A-C88D-8225-7009580394F2}"/>
              </a:ext>
            </a:extLst>
          </p:cNvPr>
          <p:cNvSpPr txBox="1"/>
          <p:nvPr/>
        </p:nvSpPr>
        <p:spPr>
          <a:xfrm>
            <a:off x="1370475" y="480237"/>
            <a:ext cx="2794812" cy="1077218"/>
          </a:xfrm>
          <a:prstGeom prst="rect">
            <a:avLst/>
          </a:prstGeom>
          <a:noFill/>
        </p:spPr>
        <p:txBody>
          <a:bodyPr wrap="square" rtlCol="0">
            <a:spAutoFit/>
          </a:bodyPr>
          <a:lstStyle/>
          <a:p>
            <a:r>
              <a:rPr lang="en-GB" sz="3200" dirty="0">
                <a:solidFill>
                  <a:schemeClr val="bg1"/>
                </a:solidFill>
              </a:rPr>
              <a:t>Parish and clergy support</a:t>
            </a:r>
          </a:p>
        </p:txBody>
      </p:sp>
      <p:sp>
        <p:nvSpPr>
          <p:cNvPr id="17" name="Arc 16">
            <a:extLst>
              <a:ext uri="{FF2B5EF4-FFF2-40B4-BE49-F238E27FC236}">
                <a16:creationId xmlns:a16="http://schemas.microsoft.com/office/drawing/2014/main" id="{9620F80D-5C2D-2BA5-4A8B-D6106A20DD16}"/>
              </a:ext>
            </a:extLst>
          </p:cNvPr>
          <p:cNvSpPr/>
          <p:nvPr/>
        </p:nvSpPr>
        <p:spPr>
          <a:xfrm>
            <a:off x="2251283" y="785244"/>
            <a:ext cx="2828403" cy="2008688"/>
          </a:xfrm>
          <a:prstGeom prst="arc">
            <a:avLst>
              <a:gd name="adj1" fmla="val 16200000"/>
              <a:gd name="adj2" fmla="val 0"/>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C0F58F9E-FC5C-7A41-95DB-B096D391BEBF}"/>
              </a:ext>
            </a:extLst>
          </p:cNvPr>
          <p:cNvSpPr/>
          <p:nvPr/>
        </p:nvSpPr>
        <p:spPr>
          <a:xfrm rot="15067666" flipV="1">
            <a:off x="7241274" y="3431618"/>
            <a:ext cx="2947686" cy="2237635"/>
          </a:xfrm>
          <a:prstGeom prst="arc">
            <a:avLst>
              <a:gd name="adj1" fmla="val 16200000"/>
              <a:gd name="adj2" fmla="val 0"/>
            </a:avLst>
          </a:prstGeom>
          <a:noFill/>
          <a:ln w="28575">
            <a:solidFill>
              <a:schemeClr val="bg1"/>
            </a:solidFill>
            <a:headEnd type="none"/>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Arc 19">
            <a:extLst>
              <a:ext uri="{FF2B5EF4-FFF2-40B4-BE49-F238E27FC236}">
                <a16:creationId xmlns:a16="http://schemas.microsoft.com/office/drawing/2014/main" id="{EBAEC69D-E6DA-171C-4FB6-E413E8B4B08E}"/>
              </a:ext>
            </a:extLst>
          </p:cNvPr>
          <p:cNvSpPr/>
          <p:nvPr/>
        </p:nvSpPr>
        <p:spPr>
          <a:xfrm rot="18163669">
            <a:off x="2415103" y="5320380"/>
            <a:ext cx="3025466" cy="1705900"/>
          </a:xfrm>
          <a:prstGeom prst="arc">
            <a:avLst>
              <a:gd name="adj1" fmla="val 15486034"/>
              <a:gd name="adj2" fmla="val 0"/>
            </a:avLst>
          </a:prstGeom>
          <a:noFill/>
          <a:ln w="28575">
            <a:solidFill>
              <a:schemeClr val="bg1"/>
            </a:solidFill>
            <a:headEnd type="none"/>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TextBox 3">
            <a:extLst>
              <a:ext uri="{FF2B5EF4-FFF2-40B4-BE49-F238E27FC236}">
                <a16:creationId xmlns:a16="http://schemas.microsoft.com/office/drawing/2014/main" id="{38773B7B-4B7C-7837-CCA8-C8B958BC18B0}"/>
              </a:ext>
            </a:extLst>
          </p:cNvPr>
          <p:cNvSpPr txBox="1"/>
          <p:nvPr/>
        </p:nvSpPr>
        <p:spPr>
          <a:xfrm>
            <a:off x="209148" y="2448822"/>
            <a:ext cx="2794812" cy="1077218"/>
          </a:xfrm>
          <a:prstGeom prst="rect">
            <a:avLst/>
          </a:prstGeom>
          <a:noFill/>
        </p:spPr>
        <p:txBody>
          <a:bodyPr wrap="square" rtlCol="0">
            <a:spAutoFit/>
          </a:bodyPr>
          <a:lstStyle/>
          <a:p>
            <a:r>
              <a:rPr lang="en-GB" sz="3200" dirty="0">
                <a:solidFill>
                  <a:schemeClr val="bg1"/>
                </a:solidFill>
              </a:rPr>
              <a:t>Training new clergy</a:t>
            </a:r>
          </a:p>
        </p:txBody>
      </p:sp>
      <p:sp>
        <p:nvSpPr>
          <p:cNvPr id="5" name="Arc 4">
            <a:extLst>
              <a:ext uri="{FF2B5EF4-FFF2-40B4-BE49-F238E27FC236}">
                <a16:creationId xmlns:a16="http://schemas.microsoft.com/office/drawing/2014/main" id="{CC2E725D-7D38-F8C8-B716-B646FB863385}"/>
              </a:ext>
            </a:extLst>
          </p:cNvPr>
          <p:cNvSpPr/>
          <p:nvPr/>
        </p:nvSpPr>
        <p:spPr>
          <a:xfrm>
            <a:off x="771163" y="3075055"/>
            <a:ext cx="2966728" cy="730793"/>
          </a:xfrm>
          <a:prstGeom prst="arc">
            <a:avLst>
              <a:gd name="adj1" fmla="val 15083968"/>
              <a:gd name="adj2" fmla="val 21437609"/>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63A7FC4E-4EDE-0AB6-4D2D-E9FD58A71A94}"/>
              </a:ext>
            </a:extLst>
          </p:cNvPr>
          <p:cNvSpPr txBox="1"/>
          <p:nvPr/>
        </p:nvSpPr>
        <p:spPr>
          <a:xfrm>
            <a:off x="4690979" y="4777118"/>
            <a:ext cx="1537600" cy="584775"/>
          </a:xfrm>
          <a:prstGeom prst="rect">
            <a:avLst/>
          </a:prstGeom>
          <a:noFill/>
        </p:spPr>
        <p:txBody>
          <a:bodyPr wrap="none" rtlCol="0">
            <a:spAutoFit/>
          </a:bodyPr>
          <a:lstStyle/>
          <a:p>
            <a:r>
              <a:rPr lang="en-GB" sz="3200" dirty="0">
                <a:solidFill>
                  <a:schemeClr val="bg1"/>
                </a:solidFill>
              </a:rPr>
              <a:t>£23,990</a:t>
            </a:r>
          </a:p>
        </p:txBody>
      </p:sp>
      <p:sp>
        <p:nvSpPr>
          <p:cNvPr id="8" name="TextBox 7">
            <a:extLst>
              <a:ext uri="{FF2B5EF4-FFF2-40B4-BE49-F238E27FC236}">
                <a16:creationId xmlns:a16="http://schemas.microsoft.com/office/drawing/2014/main" id="{5378680B-E5A5-DE1D-730D-09FD8D9063BE}"/>
              </a:ext>
            </a:extLst>
          </p:cNvPr>
          <p:cNvSpPr txBox="1"/>
          <p:nvPr/>
        </p:nvSpPr>
        <p:spPr>
          <a:xfrm>
            <a:off x="3737891" y="3246370"/>
            <a:ext cx="1537600" cy="584775"/>
          </a:xfrm>
          <a:prstGeom prst="rect">
            <a:avLst/>
          </a:prstGeom>
          <a:noFill/>
        </p:spPr>
        <p:txBody>
          <a:bodyPr wrap="none" rtlCol="0">
            <a:spAutoFit/>
          </a:bodyPr>
          <a:lstStyle/>
          <a:p>
            <a:r>
              <a:rPr lang="en-GB" sz="3200" dirty="0">
                <a:solidFill>
                  <a:schemeClr val="bg1"/>
                </a:solidFill>
              </a:rPr>
              <a:t>£13,380</a:t>
            </a:r>
          </a:p>
        </p:txBody>
      </p:sp>
      <p:sp>
        <p:nvSpPr>
          <p:cNvPr id="9" name="TextBox 8">
            <a:extLst>
              <a:ext uri="{FF2B5EF4-FFF2-40B4-BE49-F238E27FC236}">
                <a16:creationId xmlns:a16="http://schemas.microsoft.com/office/drawing/2014/main" id="{88E0AA57-99F0-6A96-23B2-869399BC94BA}"/>
              </a:ext>
            </a:extLst>
          </p:cNvPr>
          <p:cNvSpPr txBox="1"/>
          <p:nvPr/>
        </p:nvSpPr>
        <p:spPr>
          <a:xfrm>
            <a:off x="4287165" y="1803947"/>
            <a:ext cx="1537600" cy="584775"/>
          </a:xfrm>
          <a:prstGeom prst="rect">
            <a:avLst/>
          </a:prstGeom>
          <a:noFill/>
        </p:spPr>
        <p:txBody>
          <a:bodyPr wrap="none" rtlCol="0">
            <a:spAutoFit/>
          </a:bodyPr>
          <a:lstStyle/>
          <a:p>
            <a:r>
              <a:rPr lang="en-GB" sz="3200" dirty="0">
                <a:solidFill>
                  <a:schemeClr val="bg1"/>
                </a:solidFill>
              </a:rPr>
              <a:t>£19,720</a:t>
            </a:r>
          </a:p>
        </p:txBody>
      </p:sp>
      <p:sp>
        <p:nvSpPr>
          <p:cNvPr id="24" name="TextBox 23">
            <a:extLst>
              <a:ext uri="{FF2B5EF4-FFF2-40B4-BE49-F238E27FC236}">
                <a16:creationId xmlns:a16="http://schemas.microsoft.com/office/drawing/2014/main" id="{D78A8B81-8C1E-55C2-F538-7C45079D3086}"/>
              </a:ext>
            </a:extLst>
          </p:cNvPr>
          <p:cNvSpPr txBox="1"/>
          <p:nvPr/>
        </p:nvSpPr>
        <p:spPr>
          <a:xfrm>
            <a:off x="8602858" y="307596"/>
            <a:ext cx="3219395" cy="2123658"/>
          </a:xfrm>
          <a:prstGeom prst="rect">
            <a:avLst/>
          </a:prstGeom>
          <a:noFill/>
        </p:spPr>
        <p:txBody>
          <a:bodyPr wrap="square" rtlCol="0">
            <a:spAutoFit/>
          </a:bodyPr>
          <a:lstStyle/>
          <a:p>
            <a:pPr algn="r"/>
            <a:r>
              <a:rPr lang="en-GB" sz="4400" dirty="0">
                <a:solidFill>
                  <a:schemeClr val="accent6"/>
                </a:solidFill>
              </a:rPr>
              <a:t>The London Ministry Cost</a:t>
            </a:r>
          </a:p>
          <a:p>
            <a:pPr algn="r"/>
            <a:r>
              <a:rPr lang="en-GB" sz="4400" dirty="0">
                <a:solidFill>
                  <a:schemeClr val="accent6"/>
                </a:solidFill>
              </a:rPr>
              <a:t>£105,090</a:t>
            </a:r>
          </a:p>
        </p:txBody>
      </p:sp>
      <p:pic>
        <p:nvPicPr>
          <p:cNvPr id="2" name="Picture 1" descr="A picture containing drawing&#10;&#10;Description automatically generated">
            <a:extLst>
              <a:ext uri="{FF2B5EF4-FFF2-40B4-BE49-F238E27FC236}">
                <a16:creationId xmlns:a16="http://schemas.microsoft.com/office/drawing/2014/main" id="{54C9EDB9-51A9-A0E3-878A-0F8C077966F0}"/>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10" name="Video 9">
            <a:hlinkClick r:id="" action="ppaction://media"/>
            <a:extLst>
              <a:ext uri="{FF2B5EF4-FFF2-40B4-BE49-F238E27FC236}">
                <a16:creationId xmlns:a16="http://schemas.microsoft.com/office/drawing/2014/main" id="{67A2EF8C-5067-2660-669E-D9917336FE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4490205"/>
      </p:ext>
    </p:extLst>
  </p:cSld>
  <p:clrMapOvr>
    <a:masterClrMapping/>
  </p:clrMapOvr>
  <mc:AlternateContent xmlns:mc="http://schemas.openxmlformats.org/markup-compatibility/2006" xmlns:p14="http://schemas.microsoft.com/office/powerpoint/2010/main">
    <mc:Choice Requires="p14">
      <p:transition p14:dur="250" advTm="29659">
        <p:fade/>
      </p:transition>
    </mc:Choice>
    <mc:Fallback xmlns="">
      <p:transition advTm="296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1"/>
                            </p:stCondLst>
                            <p:childTnLst>
                              <p:par>
                                <p:cTn id="8" presetID="10" presetClass="entr" presetSubtype="0" fill="hold" grpId="0" nodeType="after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0"/>
                </p:tgtEl>
              </p:cMediaNode>
            </p:video>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0"/>
                                        </p:tgtEl>
                                      </p:cBhvr>
                                    </p:cmd>
                                  </p:childTnLst>
                                </p:cTn>
                              </p:par>
                            </p:childTnLst>
                          </p:cTn>
                        </p:par>
                      </p:childTnLst>
                    </p:cTn>
                  </p:par>
                </p:childTnLst>
              </p:cTn>
              <p:nextCondLst>
                <p:cond evt="onClick" delay="0">
                  <p:tgtEl>
                    <p:spTgt spid="10"/>
                  </p:tgtEl>
                </p:cond>
              </p:nextCondLst>
            </p:seq>
          </p:childTnLst>
        </p:cTn>
      </p:par>
    </p:tnLst>
    <p:bldLst>
      <p:bldP spid="2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5850F149-9C90-17E8-3407-70F646B7A8CC}"/>
            </a:ext>
          </a:extLst>
        </p:cNvPr>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E6E960A5-0B4D-1470-4A62-361304C6F669}"/>
              </a:ext>
            </a:extLst>
          </p:cNvPr>
          <p:cNvGraphicFramePr/>
          <p:nvPr>
            <p:extLst>
              <p:ext uri="{D42A27DB-BD31-4B8C-83A1-F6EECF244321}">
                <p14:modId xmlns:p14="http://schemas.microsoft.com/office/powerpoint/2010/main" val="963944569"/>
              </p:ext>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5"/>
          </a:graphicData>
        </a:graphic>
      </p:graphicFrame>
      <p:sp>
        <p:nvSpPr>
          <p:cNvPr id="14" name="TextBox 13">
            <a:extLst>
              <a:ext uri="{FF2B5EF4-FFF2-40B4-BE49-F238E27FC236}">
                <a16:creationId xmlns:a16="http://schemas.microsoft.com/office/drawing/2014/main" id="{88836D81-9437-8CEF-B568-D799E06ED34E}"/>
              </a:ext>
            </a:extLst>
          </p:cNvPr>
          <p:cNvSpPr txBox="1"/>
          <p:nvPr/>
        </p:nvSpPr>
        <p:spPr>
          <a:xfrm>
            <a:off x="7974399" y="1791431"/>
            <a:ext cx="3725838" cy="584775"/>
          </a:xfrm>
          <a:prstGeom prst="rect">
            <a:avLst/>
          </a:prstGeom>
          <a:noFill/>
        </p:spPr>
        <p:txBody>
          <a:bodyPr wrap="square" rtlCol="0">
            <a:spAutoFit/>
          </a:bodyPr>
          <a:lstStyle/>
          <a:p>
            <a:pPr algn="r"/>
            <a:r>
              <a:rPr lang="en-GB" sz="3200" dirty="0">
                <a:solidFill>
                  <a:schemeClr val="bg1"/>
                </a:solidFill>
              </a:rPr>
              <a:t>Stipendiary clergy</a:t>
            </a:r>
          </a:p>
        </p:txBody>
      </p:sp>
      <p:sp>
        <p:nvSpPr>
          <p:cNvPr id="15" name="TextBox 14">
            <a:extLst>
              <a:ext uri="{FF2B5EF4-FFF2-40B4-BE49-F238E27FC236}">
                <a16:creationId xmlns:a16="http://schemas.microsoft.com/office/drawing/2014/main" id="{1E8F7D37-DC24-CE45-BEB5-3EC2763A891E}"/>
              </a:ext>
            </a:extLst>
          </p:cNvPr>
          <p:cNvSpPr txBox="1"/>
          <p:nvPr/>
        </p:nvSpPr>
        <p:spPr>
          <a:xfrm>
            <a:off x="1500096" y="5774434"/>
            <a:ext cx="2794812" cy="584775"/>
          </a:xfrm>
          <a:prstGeom prst="rect">
            <a:avLst/>
          </a:prstGeom>
          <a:noFill/>
        </p:spPr>
        <p:txBody>
          <a:bodyPr wrap="square" rtlCol="0">
            <a:spAutoFit/>
          </a:bodyPr>
          <a:lstStyle/>
          <a:p>
            <a:r>
              <a:rPr lang="en-GB" sz="3200" dirty="0">
                <a:solidFill>
                  <a:schemeClr val="bg1"/>
                </a:solidFill>
              </a:rPr>
              <a:t>Clergy housing</a:t>
            </a:r>
          </a:p>
        </p:txBody>
      </p:sp>
      <p:sp>
        <p:nvSpPr>
          <p:cNvPr id="19" name="Arc 18">
            <a:extLst>
              <a:ext uri="{FF2B5EF4-FFF2-40B4-BE49-F238E27FC236}">
                <a16:creationId xmlns:a16="http://schemas.microsoft.com/office/drawing/2014/main" id="{AA9CFACE-6500-4952-BAA3-FF2EB82A36A3}"/>
              </a:ext>
            </a:extLst>
          </p:cNvPr>
          <p:cNvSpPr/>
          <p:nvPr/>
        </p:nvSpPr>
        <p:spPr>
          <a:xfrm rot="6532334">
            <a:off x="7241273" y="965002"/>
            <a:ext cx="2947686" cy="2237635"/>
          </a:xfrm>
          <a:prstGeom prst="arc">
            <a:avLst>
              <a:gd name="adj1" fmla="val 16200000"/>
              <a:gd name="adj2" fmla="val 501876"/>
            </a:avLst>
          </a:prstGeom>
          <a:noFill/>
          <a:ln w="28575">
            <a:solidFill>
              <a:schemeClr val="bg1"/>
            </a:solidFill>
            <a:headEnd type="none"/>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Arc 19">
            <a:extLst>
              <a:ext uri="{FF2B5EF4-FFF2-40B4-BE49-F238E27FC236}">
                <a16:creationId xmlns:a16="http://schemas.microsoft.com/office/drawing/2014/main" id="{C0D0D53C-AF40-8319-02FC-DB41F33778FE}"/>
              </a:ext>
            </a:extLst>
          </p:cNvPr>
          <p:cNvSpPr/>
          <p:nvPr/>
        </p:nvSpPr>
        <p:spPr>
          <a:xfrm rot="18163669">
            <a:off x="2383867" y="5405840"/>
            <a:ext cx="2900193" cy="1563235"/>
          </a:xfrm>
          <a:prstGeom prst="arc">
            <a:avLst>
              <a:gd name="adj1" fmla="val 16200000"/>
              <a:gd name="adj2" fmla="val 0"/>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TextBox 3">
            <a:extLst>
              <a:ext uri="{FF2B5EF4-FFF2-40B4-BE49-F238E27FC236}">
                <a16:creationId xmlns:a16="http://schemas.microsoft.com/office/drawing/2014/main" id="{D82A5A28-0BFD-173E-290F-F0F82E64934E}"/>
              </a:ext>
            </a:extLst>
          </p:cNvPr>
          <p:cNvSpPr txBox="1"/>
          <p:nvPr/>
        </p:nvSpPr>
        <p:spPr>
          <a:xfrm>
            <a:off x="209148" y="2448822"/>
            <a:ext cx="2794812" cy="1077218"/>
          </a:xfrm>
          <a:prstGeom prst="rect">
            <a:avLst/>
          </a:prstGeom>
          <a:noFill/>
        </p:spPr>
        <p:txBody>
          <a:bodyPr wrap="square" rtlCol="0">
            <a:spAutoFit/>
          </a:bodyPr>
          <a:lstStyle/>
          <a:p>
            <a:r>
              <a:rPr lang="en-GB" sz="3200" dirty="0">
                <a:solidFill>
                  <a:schemeClr val="bg1"/>
                </a:solidFill>
              </a:rPr>
              <a:t>Training new clergy</a:t>
            </a:r>
          </a:p>
        </p:txBody>
      </p:sp>
      <p:sp>
        <p:nvSpPr>
          <p:cNvPr id="5" name="Arc 4">
            <a:extLst>
              <a:ext uri="{FF2B5EF4-FFF2-40B4-BE49-F238E27FC236}">
                <a16:creationId xmlns:a16="http://schemas.microsoft.com/office/drawing/2014/main" id="{99B95532-64C3-E355-41D3-36C16762794F}"/>
              </a:ext>
            </a:extLst>
          </p:cNvPr>
          <p:cNvSpPr/>
          <p:nvPr/>
        </p:nvSpPr>
        <p:spPr>
          <a:xfrm>
            <a:off x="680646" y="3132438"/>
            <a:ext cx="4657067" cy="707886"/>
          </a:xfrm>
          <a:prstGeom prst="arc">
            <a:avLst>
              <a:gd name="adj1" fmla="val 11467371"/>
              <a:gd name="adj2" fmla="val 20522967"/>
            </a:avLst>
          </a:prstGeom>
          <a:noFill/>
          <a:ln w="28575">
            <a:solidFill>
              <a:schemeClr val="bg1"/>
            </a:solidFill>
            <a:tailEnd type="arrow"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TextBox 1">
            <a:extLst>
              <a:ext uri="{FF2B5EF4-FFF2-40B4-BE49-F238E27FC236}">
                <a16:creationId xmlns:a16="http://schemas.microsoft.com/office/drawing/2014/main" id="{6FAFE62D-8F93-D6A6-1D09-94DA5D86492A}"/>
              </a:ext>
            </a:extLst>
          </p:cNvPr>
          <p:cNvSpPr txBox="1"/>
          <p:nvPr/>
        </p:nvSpPr>
        <p:spPr>
          <a:xfrm>
            <a:off x="3267917" y="1024097"/>
            <a:ext cx="2069797" cy="1107996"/>
          </a:xfrm>
          <a:prstGeom prst="rect">
            <a:avLst/>
          </a:prstGeom>
          <a:noFill/>
        </p:spPr>
        <p:txBody>
          <a:bodyPr wrap="none" rtlCol="0">
            <a:spAutoFit/>
          </a:bodyPr>
          <a:lstStyle/>
          <a:p>
            <a:r>
              <a:rPr lang="en-GB" sz="6600" dirty="0">
                <a:solidFill>
                  <a:schemeClr val="bg1"/>
                </a:solidFill>
              </a:rPr>
              <a:t>&gt;80%</a:t>
            </a:r>
          </a:p>
        </p:txBody>
      </p:sp>
      <p:pic>
        <p:nvPicPr>
          <p:cNvPr id="3" name="Picture 2" descr="A picture containing drawing&#10;&#10;Description automatically generated">
            <a:extLst>
              <a:ext uri="{FF2B5EF4-FFF2-40B4-BE49-F238E27FC236}">
                <a16:creationId xmlns:a16="http://schemas.microsoft.com/office/drawing/2014/main" id="{074AD90B-5726-7527-2C43-88BA8A20170B}"/>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8" name="Video 7">
            <a:hlinkClick r:id="" action="ppaction://media"/>
            <a:extLst>
              <a:ext uri="{FF2B5EF4-FFF2-40B4-BE49-F238E27FC236}">
                <a16:creationId xmlns:a16="http://schemas.microsoft.com/office/drawing/2014/main" id="{2285850F-53D3-951E-11B6-50914A8C1E2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3266776"/>
      </p:ext>
    </p:extLst>
  </p:cSld>
  <p:clrMapOvr>
    <a:masterClrMapping/>
  </p:clrMapOvr>
  <mc:AlternateContent xmlns:mc="http://schemas.openxmlformats.org/markup-compatibility/2006" xmlns:p14="http://schemas.microsoft.com/office/powerpoint/2010/main">
    <mc:Choice Requires="p14">
      <p:transition p14:dur="250" advTm="28575">
        <p:fade/>
      </p:transition>
    </mc:Choice>
    <mc:Fallback xmlns="">
      <p:transition advTm="285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CD0F-255A-42A1-AA73-DC89D2358492}"/>
              </a:ext>
            </a:extLst>
          </p:cNvPr>
          <p:cNvSpPr>
            <a:spLocks noGrp="1"/>
          </p:cNvSpPr>
          <p:nvPr>
            <p:ph type="title"/>
          </p:nvPr>
        </p:nvSpPr>
        <p:spPr>
          <a:xfrm>
            <a:off x="7006576" y="284842"/>
            <a:ext cx="4589958" cy="3144158"/>
          </a:xfrm>
        </p:spPr>
        <p:txBody>
          <a:bodyPr>
            <a:noAutofit/>
          </a:bodyPr>
          <a:lstStyle/>
          <a:p>
            <a:pPr algn="r"/>
            <a:r>
              <a:rPr lang="en-GB" sz="7200" dirty="0">
                <a:solidFill>
                  <a:schemeClr val="bg1"/>
                </a:solidFill>
                <a:latin typeface="+mn-lt"/>
              </a:rPr>
              <a:t>What is asked of PCCs?</a:t>
            </a:r>
          </a:p>
        </p:txBody>
      </p:sp>
      <p:sp>
        <p:nvSpPr>
          <p:cNvPr id="3" name="TextBox 2">
            <a:extLst>
              <a:ext uri="{FF2B5EF4-FFF2-40B4-BE49-F238E27FC236}">
                <a16:creationId xmlns:a16="http://schemas.microsoft.com/office/drawing/2014/main" id="{0665588D-C9D5-4455-9333-9579339C3A44}"/>
              </a:ext>
            </a:extLst>
          </p:cNvPr>
          <p:cNvSpPr txBox="1"/>
          <p:nvPr/>
        </p:nvSpPr>
        <p:spPr>
          <a:xfrm>
            <a:off x="812398" y="1586783"/>
            <a:ext cx="6504483" cy="4154984"/>
          </a:xfrm>
          <a:prstGeom prst="rect">
            <a:avLst/>
          </a:prstGeom>
          <a:noFill/>
        </p:spPr>
        <p:txBody>
          <a:bodyPr wrap="square" rtlCol="0">
            <a:spAutoFit/>
          </a:bodyPr>
          <a:lstStyle/>
          <a:p>
            <a:r>
              <a:rPr lang="en-GB" sz="4400" i="1" dirty="0">
                <a:solidFill>
                  <a:schemeClr val="bg1"/>
                </a:solidFill>
              </a:rPr>
              <a:t>To contribute as fully as possible to your own share of costs…</a:t>
            </a:r>
          </a:p>
          <a:p>
            <a:endParaRPr lang="en-GB" sz="4400" i="1" dirty="0">
              <a:solidFill>
                <a:schemeClr val="bg1"/>
              </a:solidFill>
            </a:endParaRPr>
          </a:p>
          <a:p>
            <a:r>
              <a:rPr lang="en-GB" sz="4400" i="1" dirty="0">
                <a:solidFill>
                  <a:schemeClr val="bg1"/>
                </a:solidFill>
              </a:rPr>
              <a:t>…and consider supporting other parishes too.</a:t>
            </a:r>
          </a:p>
        </p:txBody>
      </p:sp>
      <p:pic>
        <p:nvPicPr>
          <p:cNvPr id="5" name="Picture 4" descr="A picture containing drawing&#10;&#10;Description automatically generated">
            <a:extLst>
              <a:ext uri="{FF2B5EF4-FFF2-40B4-BE49-F238E27FC236}">
                <a16:creationId xmlns:a16="http://schemas.microsoft.com/office/drawing/2014/main" id="{3F92A8B2-EE86-AF02-A8F1-A4A2AD4AC297}"/>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648950" y="6023819"/>
            <a:ext cx="1082644" cy="497562"/>
          </a:xfrm>
          <a:prstGeom prst="rect">
            <a:avLst/>
          </a:prstGeom>
        </p:spPr>
      </p:pic>
      <p:pic>
        <p:nvPicPr>
          <p:cNvPr id="6" name="Video 5">
            <a:hlinkClick r:id="" action="ppaction://media"/>
            <a:extLst>
              <a:ext uri="{FF2B5EF4-FFF2-40B4-BE49-F238E27FC236}">
                <a16:creationId xmlns:a16="http://schemas.microsoft.com/office/drawing/2014/main" id="{6121BE7A-41B7-BB50-558A-4C805E7463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5534306"/>
      </p:ext>
    </p:extLst>
  </p:cSld>
  <p:clrMapOvr>
    <a:masterClrMapping/>
  </p:clrMapOvr>
  <mc:AlternateContent xmlns:mc="http://schemas.openxmlformats.org/markup-compatibility/2006" xmlns:p14="http://schemas.microsoft.com/office/powerpoint/2010/main">
    <mc:Choice Requires="p14">
      <p:transition p14:dur="250" advTm="59353">
        <p:fade/>
      </p:transition>
    </mc:Choice>
    <mc:Fallback xmlns="">
      <p:transition advTm="59353">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1"/>
                            </p:stCondLst>
                            <p:childTnLst>
                              <p:par>
                                <p:cTn id="8" presetID="10" presetClass="entr" presetSubtype="0" fill="hold" grpId="0" nodeType="afterEffect">
                                  <p:stCondLst>
                                    <p:cond delay="5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par>
                          <p:cTn id="11" fill="hold" nodeType="afterGroup">
                            <p:stCondLst>
                              <p:cond delay="1501"/>
                            </p:stCondLst>
                            <p:childTnLst>
                              <p:par>
                                <p:cTn id="12" presetID="10" presetClass="entr" presetSubtype="0" fill="hold" grpId="0" nodeType="afterEffect">
                                  <p:stCondLst>
                                    <p:cond delay="50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childTnLst>
        </p:cTn>
      </p:par>
    </p:tnLst>
    <p:bldLst>
      <p:bldP spid="3" grpId="0" uiExpand="1" build="p" bldLvl="2" advAuto="50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4B5935-8F45-1D8D-67AC-BD2F65FF42F4}"/>
              </a:ext>
            </a:extLst>
          </p:cNvPr>
          <p:cNvSpPr txBox="1"/>
          <p:nvPr/>
        </p:nvSpPr>
        <p:spPr>
          <a:xfrm>
            <a:off x="652081" y="535027"/>
            <a:ext cx="10482643" cy="1323439"/>
          </a:xfrm>
          <a:prstGeom prst="rect">
            <a:avLst/>
          </a:prstGeom>
          <a:noFill/>
        </p:spPr>
        <p:txBody>
          <a:bodyPr wrap="square" rtlCol="0">
            <a:spAutoFit/>
          </a:bodyPr>
          <a:lstStyle/>
          <a:p>
            <a:r>
              <a:rPr lang="en-GB" sz="8000" b="1" dirty="0">
                <a:solidFill>
                  <a:schemeClr val="bg1"/>
                </a:solidFill>
              </a:rPr>
              <a:t>What happens next?</a:t>
            </a:r>
          </a:p>
        </p:txBody>
      </p:sp>
      <p:pic>
        <p:nvPicPr>
          <p:cNvPr id="5" name="Picture 4" descr="A picture containing drawing&#10;&#10;Description automatically generated">
            <a:extLst>
              <a:ext uri="{FF2B5EF4-FFF2-40B4-BE49-F238E27FC236}">
                <a16:creationId xmlns:a16="http://schemas.microsoft.com/office/drawing/2014/main" id="{3CA7479F-6794-F8C8-ABAD-38DBB8F94FD2}"/>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6" name="Video 5">
            <a:hlinkClick r:id="" action="ppaction://media"/>
            <a:extLst>
              <a:ext uri="{FF2B5EF4-FFF2-40B4-BE49-F238E27FC236}">
                <a16:creationId xmlns:a16="http://schemas.microsoft.com/office/drawing/2014/main" id="{25092B4B-A66A-57F0-C400-21AB4DA7C9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0159197"/>
      </p:ext>
    </p:extLst>
  </p:cSld>
  <p:clrMapOvr>
    <a:masterClrMapping/>
  </p:clrMapOvr>
  <mc:AlternateContent xmlns:mc="http://schemas.openxmlformats.org/markup-compatibility/2006" xmlns:p14="http://schemas.microsoft.com/office/powerpoint/2010/main">
    <mc:Choice Requires="p14">
      <p:transition p14:dur="250" advTm="9127">
        <p:fade/>
      </p:transition>
    </mc:Choice>
    <mc:Fallback xmlns="">
      <p:transition advTm="91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8379FB7F-BF9A-2401-CE9F-5FA0CC1C586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CB5B4C2-38DC-315D-EC08-D7FB22B4C266}"/>
              </a:ext>
            </a:extLst>
          </p:cNvPr>
          <p:cNvSpPr txBox="1"/>
          <p:nvPr/>
        </p:nvSpPr>
        <p:spPr>
          <a:xfrm>
            <a:off x="514772" y="418271"/>
            <a:ext cx="7551326" cy="2123658"/>
          </a:xfrm>
          <a:prstGeom prst="rect">
            <a:avLst/>
          </a:prstGeom>
          <a:noFill/>
        </p:spPr>
        <p:txBody>
          <a:bodyPr wrap="square" rtlCol="0">
            <a:spAutoFit/>
          </a:bodyPr>
          <a:lstStyle/>
          <a:p>
            <a:r>
              <a:rPr lang="en-GB" sz="6600" dirty="0">
                <a:solidFill>
                  <a:schemeClr val="bg1"/>
                </a:solidFill>
              </a:rPr>
              <a:t>It starts with a suggestion…</a:t>
            </a:r>
          </a:p>
        </p:txBody>
      </p:sp>
      <p:pic>
        <p:nvPicPr>
          <p:cNvPr id="7" name="Picture 6" descr="A picture containing drawing&#10;&#10;Description automatically generated">
            <a:extLst>
              <a:ext uri="{FF2B5EF4-FFF2-40B4-BE49-F238E27FC236}">
                <a16:creationId xmlns:a16="http://schemas.microsoft.com/office/drawing/2014/main" id="{40266115-50A2-EC75-E0CA-4E74D50ECB3C}"/>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5" name="Picture 4">
            <a:extLst>
              <a:ext uri="{FF2B5EF4-FFF2-40B4-BE49-F238E27FC236}">
                <a16:creationId xmlns:a16="http://schemas.microsoft.com/office/drawing/2014/main" id="{1FCE0E00-C219-986A-1196-526B49EF5457}"/>
              </a:ext>
            </a:extLst>
          </p:cNvPr>
          <p:cNvPicPr>
            <a:picLocks noChangeAspect="1"/>
          </p:cNvPicPr>
          <p:nvPr/>
        </p:nvPicPr>
        <p:blipFill>
          <a:blip r:embed="rId6"/>
          <a:stretch>
            <a:fillRect/>
          </a:stretch>
        </p:blipFill>
        <p:spPr>
          <a:xfrm>
            <a:off x="4682359" y="1711966"/>
            <a:ext cx="5658675" cy="397099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4" name="Video 3">
            <a:hlinkClick r:id="" action="ppaction://media"/>
            <a:extLst>
              <a:ext uri="{FF2B5EF4-FFF2-40B4-BE49-F238E27FC236}">
                <a16:creationId xmlns:a16="http://schemas.microsoft.com/office/drawing/2014/main" id="{F05AB8A5-7994-EDA6-2F27-98F984FAC7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9806701"/>
      </p:ext>
    </p:extLst>
  </p:cSld>
  <p:clrMapOvr>
    <a:masterClrMapping/>
  </p:clrMapOvr>
  <mc:AlternateContent xmlns:mc="http://schemas.openxmlformats.org/markup-compatibility/2006" xmlns:p14="http://schemas.microsoft.com/office/powerpoint/2010/main">
    <mc:Choice Requires="p14">
      <p:transition p14:dur="250" advTm="29038">
        <p:fade/>
      </p:transition>
    </mc:Choice>
    <mc:Fallback xmlns="">
      <p:transition advTm="290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1"/>
                            </p:stCondLst>
                            <p:childTnLst>
                              <p:par>
                                <p:cTn id="8" presetID="10" presetClass="entr" presetSubtype="0" fill="hold" nodeType="afterEffect">
                                  <p:stCondLst>
                                    <p:cond delay="25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F460DD7A-60D3-3EB0-A0E6-BD050267DBAD}"/>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31188" y="827870"/>
            <a:ext cx="7357780" cy="520226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id="{70D60C5D-BABD-39EA-6695-588FCC9BA965}"/>
              </a:ext>
            </a:extLst>
          </p:cNvPr>
          <p:cNvSpPr txBox="1"/>
          <p:nvPr/>
        </p:nvSpPr>
        <p:spPr>
          <a:xfrm>
            <a:off x="8692738" y="368135"/>
            <a:ext cx="2868074" cy="1938992"/>
          </a:xfrm>
          <a:prstGeom prst="rect">
            <a:avLst/>
          </a:prstGeom>
          <a:noFill/>
        </p:spPr>
        <p:txBody>
          <a:bodyPr wrap="square" rtlCol="0">
            <a:spAutoFit/>
          </a:bodyPr>
          <a:lstStyle/>
          <a:p>
            <a:pPr algn="r"/>
            <a:r>
              <a:rPr lang="en-GB" sz="6000" dirty="0">
                <a:solidFill>
                  <a:schemeClr val="bg1"/>
                </a:solidFill>
              </a:rPr>
              <a:t>Guide for PCCs</a:t>
            </a:r>
          </a:p>
        </p:txBody>
      </p:sp>
      <p:pic>
        <p:nvPicPr>
          <p:cNvPr id="2" name="Picture 1" descr="A picture containing drawing&#10;&#10;Description automatically generated">
            <a:extLst>
              <a:ext uri="{FF2B5EF4-FFF2-40B4-BE49-F238E27FC236}">
                <a16:creationId xmlns:a16="http://schemas.microsoft.com/office/drawing/2014/main" id="{24F4CC46-3868-55E1-191F-AAC9128EC882}"/>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4" name="Video 3">
            <a:hlinkClick r:id="" action="ppaction://media"/>
            <a:extLst>
              <a:ext uri="{FF2B5EF4-FFF2-40B4-BE49-F238E27FC236}">
                <a16:creationId xmlns:a16="http://schemas.microsoft.com/office/drawing/2014/main" id="{D4599B76-37AF-F77F-05D9-B57ECFA7E0C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7918288"/>
      </p:ext>
    </p:extLst>
  </p:cSld>
  <p:clrMapOvr>
    <a:masterClrMapping/>
  </p:clrMapOvr>
  <mc:AlternateContent xmlns:mc="http://schemas.openxmlformats.org/markup-compatibility/2006" xmlns:p14="http://schemas.microsoft.com/office/powerpoint/2010/main">
    <mc:Choice Requires="p14">
      <p:transition p14:dur="250" advTm="19178">
        <p:fade/>
      </p:transition>
    </mc:Choice>
    <mc:Fallback xmlns="">
      <p:transition advTm="191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1"/>
                            </p:stCondLst>
                            <p:childTnLst>
                              <p:par>
                                <p:cTn id="8" presetID="10" presetClass="entr" presetSubtype="0" fill="hold" nodeType="afterEffect">
                                  <p:stCondLst>
                                    <p:cond delay="50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B5181295-FE8C-6B46-152E-14A016063537}"/>
            </a:ext>
          </a:extLst>
        </p:cNvPr>
        <p:cNvGrpSpPr/>
        <p:nvPr/>
      </p:nvGrpSpPr>
      <p:grpSpPr>
        <a:xfrm>
          <a:off x="0" y="0"/>
          <a:ext cx="0" cy="0"/>
          <a:chOff x="0" y="0"/>
          <a:chExt cx="0" cy="0"/>
        </a:xfrm>
      </p:grpSpPr>
      <p:pic>
        <p:nvPicPr>
          <p:cNvPr id="24" name="Picture 23">
            <a:extLst>
              <a:ext uri="{FF2B5EF4-FFF2-40B4-BE49-F238E27FC236}">
                <a16:creationId xmlns:a16="http://schemas.microsoft.com/office/drawing/2014/main" id="{C5F443F3-63C3-3321-7BA8-283EDDBC952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349398" y="9535"/>
            <a:ext cx="4349793" cy="615110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TextBox 1">
            <a:extLst>
              <a:ext uri="{FF2B5EF4-FFF2-40B4-BE49-F238E27FC236}">
                <a16:creationId xmlns:a16="http://schemas.microsoft.com/office/drawing/2014/main" id="{D4349B46-861E-C7CA-5463-DCA9A0CF05C1}"/>
              </a:ext>
            </a:extLst>
          </p:cNvPr>
          <p:cNvSpPr txBox="1"/>
          <p:nvPr/>
        </p:nvSpPr>
        <p:spPr>
          <a:xfrm>
            <a:off x="7343775" y="475013"/>
            <a:ext cx="3765775" cy="3785652"/>
          </a:xfrm>
          <a:prstGeom prst="rect">
            <a:avLst/>
          </a:prstGeom>
          <a:noFill/>
        </p:spPr>
        <p:txBody>
          <a:bodyPr wrap="square" rtlCol="0">
            <a:spAutoFit/>
          </a:bodyPr>
          <a:lstStyle/>
          <a:p>
            <a:pPr algn="r"/>
            <a:r>
              <a:rPr lang="en-GB" sz="6000" dirty="0">
                <a:solidFill>
                  <a:schemeClr val="bg1"/>
                </a:solidFill>
              </a:rPr>
              <a:t>London Ministry Cost</a:t>
            </a:r>
          </a:p>
          <a:p>
            <a:pPr algn="r"/>
            <a:r>
              <a:rPr lang="en-GB" sz="6000" dirty="0">
                <a:solidFill>
                  <a:schemeClr val="bg1"/>
                </a:solidFill>
              </a:rPr>
              <a:t>benchmark</a:t>
            </a:r>
          </a:p>
        </p:txBody>
      </p:sp>
      <p:pic>
        <p:nvPicPr>
          <p:cNvPr id="3" name="Picture 2" descr="A picture containing drawing&#10;&#10;Description automatically generated">
            <a:extLst>
              <a:ext uri="{FF2B5EF4-FFF2-40B4-BE49-F238E27FC236}">
                <a16:creationId xmlns:a16="http://schemas.microsoft.com/office/drawing/2014/main" id="{C5BE0F45-37AF-23A7-91C6-38567DD16392}"/>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5" name="Video 4">
            <a:hlinkClick r:id="" action="ppaction://media"/>
            <a:extLst>
              <a:ext uri="{FF2B5EF4-FFF2-40B4-BE49-F238E27FC236}">
                <a16:creationId xmlns:a16="http://schemas.microsoft.com/office/drawing/2014/main" id="{E8199F35-98D3-4E21-FA5C-7A0C0B15CE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7508077"/>
      </p:ext>
    </p:extLst>
  </p:cSld>
  <p:clrMapOvr>
    <a:masterClrMapping/>
  </p:clrMapOvr>
  <mc:AlternateContent xmlns:mc="http://schemas.openxmlformats.org/markup-compatibility/2006" xmlns:p14="http://schemas.microsoft.com/office/powerpoint/2010/main">
    <mc:Choice Requires="p14">
      <p:transition p14:dur="250" advTm="8260">
        <p:fade/>
      </p:transition>
    </mc:Choice>
    <mc:Fallback xmlns="">
      <p:transition advTm="82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0" presetClass="entr" presetSubtype="0" fill="hold" nodeType="afterEffect">
                                  <p:stCondLst>
                                    <p:cond delay="50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827CBD55-C219-59B6-F6D7-EEF00C14EC2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860C96F-019D-004E-47C3-54BF8B0F7862}"/>
              </a:ext>
            </a:extLst>
          </p:cNvPr>
          <p:cNvPicPr>
            <a:picLocks noChangeAspect="1"/>
          </p:cNvPicPr>
          <p:nvPr/>
        </p:nvPicPr>
        <p:blipFill>
          <a:blip r:embed="rId5"/>
          <a:stretch>
            <a:fillRect/>
          </a:stretch>
        </p:blipFill>
        <p:spPr>
          <a:xfrm>
            <a:off x="1158335" y="0"/>
            <a:ext cx="4937665" cy="503718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4" name="TextBox 3">
            <a:extLst>
              <a:ext uri="{FF2B5EF4-FFF2-40B4-BE49-F238E27FC236}">
                <a16:creationId xmlns:a16="http://schemas.microsoft.com/office/drawing/2014/main" id="{4C4F56A2-33DC-A3E1-0785-8179B8AD1982}"/>
              </a:ext>
            </a:extLst>
          </p:cNvPr>
          <p:cNvSpPr txBox="1"/>
          <p:nvPr/>
        </p:nvSpPr>
        <p:spPr>
          <a:xfrm>
            <a:off x="795647" y="5546278"/>
            <a:ext cx="6754350" cy="646331"/>
          </a:xfrm>
          <a:prstGeom prst="rect">
            <a:avLst/>
          </a:prstGeom>
          <a:noFill/>
        </p:spPr>
        <p:txBody>
          <a:bodyPr wrap="none" rtlCol="0">
            <a:spAutoFit/>
          </a:bodyPr>
          <a:lstStyle/>
          <a:p>
            <a:r>
              <a:rPr lang="en-GB" sz="3600" u="sng" dirty="0">
                <a:solidFill>
                  <a:schemeClr val="bg1"/>
                </a:solidFill>
              </a:rPr>
              <a:t>london.anglican.org/common-fund</a:t>
            </a:r>
          </a:p>
        </p:txBody>
      </p:sp>
      <p:sp>
        <p:nvSpPr>
          <p:cNvPr id="5" name="TextBox 4">
            <a:extLst>
              <a:ext uri="{FF2B5EF4-FFF2-40B4-BE49-F238E27FC236}">
                <a16:creationId xmlns:a16="http://schemas.microsoft.com/office/drawing/2014/main" id="{F842E04C-7F96-F33A-1374-C728695E1B39}"/>
              </a:ext>
            </a:extLst>
          </p:cNvPr>
          <p:cNvSpPr txBox="1"/>
          <p:nvPr/>
        </p:nvSpPr>
        <p:spPr>
          <a:xfrm>
            <a:off x="7163957" y="571629"/>
            <a:ext cx="3992819" cy="1938992"/>
          </a:xfrm>
          <a:prstGeom prst="rect">
            <a:avLst/>
          </a:prstGeom>
          <a:noFill/>
        </p:spPr>
        <p:txBody>
          <a:bodyPr wrap="square" rtlCol="0">
            <a:spAutoFit/>
          </a:bodyPr>
          <a:lstStyle/>
          <a:p>
            <a:pPr algn="r"/>
            <a:r>
              <a:rPr lang="en-GB" sz="6000" dirty="0">
                <a:solidFill>
                  <a:schemeClr val="bg1"/>
                </a:solidFill>
              </a:rPr>
              <a:t>Downloads and FAQs</a:t>
            </a:r>
          </a:p>
        </p:txBody>
      </p:sp>
      <p:pic>
        <p:nvPicPr>
          <p:cNvPr id="2" name="Picture 1" descr="A picture containing drawing&#10;&#10;Description automatically generated">
            <a:extLst>
              <a:ext uri="{FF2B5EF4-FFF2-40B4-BE49-F238E27FC236}">
                <a16:creationId xmlns:a16="http://schemas.microsoft.com/office/drawing/2014/main" id="{D3C6B80C-A888-4B9A-FCD8-D59E80DB2111}"/>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7" name="Video 6">
            <a:hlinkClick r:id="" action="ppaction://media"/>
            <a:extLst>
              <a:ext uri="{FF2B5EF4-FFF2-40B4-BE49-F238E27FC236}">
                <a16:creationId xmlns:a16="http://schemas.microsoft.com/office/drawing/2014/main" id="{B85C0444-29B8-7B32-EB16-2AD08B7489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3024411"/>
      </p:ext>
    </p:extLst>
  </p:cSld>
  <p:clrMapOvr>
    <a:masterClrMapping/>
  </p:clrMapOvr>
  <mc:AlternateContent xmlns:mc="http://schemas.openxmlformats.org/markup-compatibility/2006" xmlns:p14="http://schemas.microsoft.com/office/powerpoint/2010/main">
    <mc:Choice Requires="p14">
      <p:transition p14:dur="250" advTm="12825">
        <p:fade/>
      </p:transition>
    </mc:Choice>
    <mc:Fallback xmlns="">
      <p:transition advTm="128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1"/>
                            </p:stCondLst>
                            <p:childTnLst>
                              <p:par>
                                <p:cTn id="8" presetID="10" presetClass="entr" presetSubtype="0" fill="hold" nodeType="afterEffect">
                                  <p:stCondLst>
                                    <p:cond delay="5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7"/>
                </p:tgtEl>
              </p:cMediaNode>
            </p:video>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4B5935-8F45-1D8D-67AC-BD2F65FF42F4}"/>
              </a:ext>
            </a:extLst>
          </p:cNvPr>
          <p:cNvSpPr txBox="1"/>
          <p:nvPr/>
        </p:nvSpPr>
        <p:spPr>
          <a:xfrm>
            <a:off x="627093" y="1817648"/>
            <a:ext cx="6206635" cy="1862048"/>
          </a:xfrm>
          <a:prstGeom prst="rect">
            <a:avLst/>
          </a:prstGeom>
          <a:noFill/>
        </p:spPr>
        <p:txBody>
          <a:bodyPr wrap="none" rtlCol="0">
            <a:spAutoFit/>
          </a:bodyPr>
          <a:lstStyle/>
          <a:p>
            <a:r>
              <a:rPr lang="en-GB" sz="11500" dirty="0">
                <a:solidFill>
                  <a:schemeClr val="bg1"/>
                </a:solidFill>
              </a:rPr>
              <a:t>Questions</a:t>
            </a:r>
            <a:endParaRPr lang="en-GB" sz="9600" dirty="0">
              <a:solidFill>
                <a:schemeClr val="bg1"/>
              </a:solidFill>
            </a:endParaRPr>
          </a:p>
        </p:txBody>
      </p:sp>
      <p:pic>
        <p:nvPicPr>
          <p:cNvPr id="3" name="Picture 2" descr="Magnifying glass and question mark">
            <a:extLst>
              <a:ext uri="{FF2B5EF4-FFF2-40B4-BE49-F238E27FC236}">
                <a16:creationId xmlns:a16="http://schemas.microsoft.com/office/drawing/2014/main" id="{BA6D416C-C061-98C5-5BFA-FAFE9CD623D3}"/>
              </a:ext>
            </a:extLst>
          </p:cNvPr>
          <p:cNvPicPr>
            <a:picLocks noChangeAspect="1"/>
          </p:cNvPicPr>
          <p:nvPr/>
        </p:nvPicPr>
        <p:blipFill>
          <a:blip r:embed="rId5">
            <a:extLst>
              <a:ext uri="{28A0092B-C50C-407E-A947-70E740481C1C}">
                <a14:useLocalDpi xmlns:a14="http://schemas.microsoft.com/office/drawing/2010/main" val="0"/>
              </a:ext>
            </a:extLst>
          </a:blip>
          <a:srcRect l="37315" t="11667" r="34724" b="10454"/>
          <a:stretch>
            <a:fillRect/>
          </a:stretch>
        </p:blipFill>
        <p:spPr>
          <a:xfrm>
            <a:off x="7469580" y="166255"/>
            <a:ext cx="3296430" cy="516483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4" name="Picture 3" descr="A picture containing drawing&#10;&#10;Description automatically generated">
            <a:extLst>
              <a:ext uri="{FF2B5EF4-FFF2-40B4-BE49-F238E27FC236}">
                <a16:creationId xmlns:a16="http://schemas.microsoft.com/office/drawing/2014/main" id="{9EF1E4F6-C2A2-73A6-6172-05258191B75C}"/>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6" name="Video 5">
            <a:hlinkClick r:id="" action="ppaction://media"/>
            <a:extLst>
              <a:ext uri="{FF2B5EF4-FFF2-40B4-BE49-F238E27FC236}">
                <a16:creationId xmlns:a16="http://schemas.microsoft.com/office/drawing/2014/main" id="{15F4B18C-4157-102C-C89C-FB31EDDB97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6700217"/>
      </p:ext>
    </p:extLst>
  </p:cSld>
  <p:clrMapOvr>
    <a:masterClrMapping/>
  </p:clrMapOvr>
  <mc:AlternateContent xmlns:mc="http://schemas.openxmlformats.org/markup-compatibility/2006" xmlns:p14="http://schemas.microsoft.com/office/powerpoint/2010/main">
    <mc:Choice Requires="p14">
      <p:transition p14:dur="250" advTm="5289">
        <p:fade/>
      </p:transition>
    </mc:Choice>
    <mc:Fallback xmlns="">
      <p:transition advTm="5289">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1"/>
                            </p:stCondLst>
                            <p:childTnLst>
                              <p:par>
                                <p:cTn id="8" presetID="10" presetClass="entr" presetSubtype="0" fill="hold" nodeType="afterEffect">
                                  <p:stCondLst>
                                    <p:cond delay="5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4B5935-8F45-1D8D-67AC-BD2F65FF42F4}"/>
              </a:ext>
            </a:extLst>
          </p:cNvPr>
          <p:cNvSpPr txBox="1"/>
          <p:nvPr/>
        </p:nvSpPr>
        <p:spPr>
          <a:xfrm>
            <a:off x="7675969" y="393900"/>
            <a:ext cx="3645113" cy="2862322"/>
          </a:xfrm>
          <a:prstGeom prst="rect">
            <a:avLst/>
          </a:prstGeom>
          <a:noFill/>
        </p:spPr>
        <p:txBody>
          <a:bodyPr wrap="square" rtlCol="0">
            <a:spAutoFit/>
          </a:bodyPr>
          <a:lstStyle/>
          <a:p>
            <a:pPr algn="r"/>
            <a:r>
              <a:rPr lang="en-GB" sz="6000" dirty="0">
                <a:solidFill>
                  <a:schemeClr val="bg1"/>
                </a:solidFill>
              </a:rPr>
              <a:t>Supporting parish finances</a:t>
            </a:r>
            <a:endParaRPr lang="en-GB" sz="5400" dirty="0">
              <a:solidFill>
                <a:schemeClr val="bg1"/>
              </a:solidFill>
            </a:endParaRPr>
          </a:p>
        </p:txBody>
      </p:sp>
      <p:sp>
        <p:nvSpPr>
          <p:cNvPr id="4" name="TextBox 3">
            <a:extLst>
              <a:ext uri="{FF2B5EF4-FFF2-40B4-BE49-F238E27FC236}">
                <a16:creationId xmlns:a16="http://schemas.microsoft.com/office/drawing/2014/main" id="{8A221932-6519-85B2-BF53-430FACD99ADD}"/>
              </a:ext>
            </a:extLst>
          </p:cNvPr>
          <p:cNvSpPr txBox="1"/>
          <p:nvPr/>
        </p:nvSpPr>
        <p:spPr>
          <a:xfrm>
            <a:off x="794853" y="2090890"/>
            <a:ext cx="6394044" cy="4196020"/>
          </a:xfrm>
          <a:prstGeom prst="rect">
            <a:avLst/>
          </a:prstGeom>
          <a:solidFill>
            <a:srgbClr val="FFFFFF"/>
          </a:solidFill>
        </p:spPr>
        <p:txBody>
          <a:bodyPr wrap="square" rtlCol="0">
            <a:spAutoFit/>
          </a:bodyPr>
          <a:lstStyle/>
          <a:p>
            <a:pPr marL="285750" indent="-285750">
              <a:lnSpc>
                <a:spcPts val="3200"/>
              </a:lnSpc>
              <a:buFont typeface="Arial" panose="020B0604020202020204" pitchFamily="34" charset="0"/>
              <a:buChar char="•"/>
            </a:pPr>
            <a:r>
              <a:rPr lang="en-GB" sz="2800" dirty="0">
                <a:solidFill>
                  <a:srgbClr val="2D6E9A"/>
                </a:solidFill>
              </a:rPr>
              <a:t>The Parish Giving Scheme</a:t>
            </a:r>
          </a:p>
          <a:p>
            <a:pPr marL="285750" indent="-285750">
              <a:lnSpc>
                <a:spcPts val="3200"/>
              </a:lnSpc>
              <a:buFont typeface="Arial" panose="020B0604020202020204" pitchFamily="34" charset="0"/>
              <a:buChar char="•"/>
            </a:pPr>
            <a:r>
              <a:rPr lang="en-GB" sz="2800" dirty="0">
                <a:solidFill>
                  <a:srgbClr val="2D6E9A"/>
                </a:solidFill>
              </a:rPr>
              <a:t>Contactless giving</a:t>
            </a:r>
          </a:p>
          <a:p>
            <a:pPr marL="285750" indent="-285750">
              <a:lnSpc>
                <a:spcPts val="3200"/>
              </a:lnSpc>
              <a:buFont typeface="Arial" panose="020B0604020202020204" pitchFamily="34" charset="0"/>
              <a:buChar char="•"/>
            </a:pPr>
            <a:r>
              <a:rPr lang="en-GB" sz="2800" dirty="0">
                <a:solidFill>
                  <a:srgbClr val="2D6E9A"/>
                </a:solidFill>
              </a:rPr>
              <a:t>Running a giving programme</a:t>
            </a:r>
          </a:p>
          <a:p>
            <a:pPr marL="285750" indent="-285750">
              <a:lnSpc>
                <a:spcPts val="3200"/>
              </a:lnSpc>
              <a:buFont typeface="Arial" panose="020B0604020202020204" pitchFamily="34" charset="0"/>
              <a:buChar char="•"/>
            </a:pPr>
            <a:r>
              <a:rPr lang="en-GB" sz="2800" dirty="0">
                <a:solidFill>
                  <a:srgbClr val="2D6E9A"/>
                </a:solidFill>
              </a:rPr>
              <a:t>National generosity resources</a:t>
            </a:r>
          </a:p>
          <a:p>
            <a:pPr marL="285750" indent="-285750">
              <a:lnSpc>
                <a:spcPts val="3200"/>
              </a:lnSpc>
              <a:buFont typeface="Arial" panose="020B0604020202020204" pitchFamily="34" charset="0"/>
              <a:buChar char="•"/>
            </a:pPr>
            <a:r>
              <a:rPr lang="en-GB" sz="2800" dirty="0">
                <a:solidFill>
                  <a:srgbClr val="2D6E9A"/>
                </a:solidFill>
              </a:rPr>
              <a:t>Increasing hall hire returns – </a:t>
            </a:r>
            <a:r>
              <a:rPr lang="en-GB" sz="2800" dirty="0">
                <a:solidFill>
                  <a:srgbClr val="2D6E9A"/>
                </a:solidFill>
                <a:hlinkClick r:id="rId5">
                  <a:extLst>
                    <a:ext uri="{A12FA001-AC4F-418D-AE19-62706E023703}">
                      <ahyp:hlinkClr xmlns:ahyp="http://schemas.microsoft.com/office/drawing/2018/hyperlinkcolor" val="tx"/>
                    </a:ext>
                  </a:extLst>
                </a:hlinkClick>
              </a:rPr>
              <a:t>https://www.sharesy.com/</a:t>
            </a:r>
            <a:r>
              <a:rPr lang="en-GB" sz="2800" dirty="0">
                <a:solidFill>
                  <a:srgbClr val="2D6E9A"/>
                </a:solidFill>
              </a:rPr>
              <a:t> </a:t>
            </a:r>
          </a:p>
          <a:p>
            <a:pPr marL="285750" indent="-285750">
              <a:lnSpc>
                <a:spcPts val="3200"/>
              </a:lnSpc>
              <a:buFont typeface="Arial" panose="020B0604020202020204" pitchFamily="34" charset="0"/>
              <a:buChar char="•"/>
            </a:pPr>
            <a:r>
              <a:rPr lang="en-GB" sz="2800" dirty="0">
                <a:solidFill>
                  <a:srgbClr val="2D6E9A"/>
                </a:solidFill>
              </a:rPr>
              <a:t>Advice on financial management</a:t>
            </a:r>
          </a:p>
          <a:p>
            <a:pPr marL="285750" indent="-285750">
              <a:lnSpc>
                <a:spcPts val="3200"/>
              </a:lnSpc>
              <a:buFont typeface="Arial" panose="020B0604020202020204" pitchFamily="34" charset="0"/>
              <a:buChar char="•"/>
            </a:pPr>
            <a:r>
              <a:rPr lang="en-GB" sz="2800" dirty="0">
                <a:solidFill>
                  <a:srgbClr val="2D6E9A"/>
                </a:solidFill>
              </a:rPr>
              <a:t>Fundraising team</a:t>
            </a:r>
          </a:p>
          <a:p>
            <a:pPr marL="285750" indent="-285750">
              <a:lnSpc>
                <a:spcPts val="3200"/>
              </a:lnSpc>
              <a:buFont typeface="Arial" panose="020B0604020202020204" pitchFamily="34" charset="0"/>
              <a:buChar char="•"/>
            </a:pPr>
            <a:r>
              <a:rPr lang="en-GB" sz="2800" dirty="0">
                <a:solidFill>
                  <a:srgbClr val="2D6E9A"/>
                </a:solidFill>
              </a:rPr>
              <a:t>Legacy Giving</a:t>
            </a:r>
          </a:p>
          <a:p>
            <a:pPr marL="285750" indent="-285750">
              <a:lnSpc>
                <a:spcPts val="3200"/>
              </a:lnSpc>
              <a:buFont typeface="Arial" panose="020B0604020202020204" pitchFamily="34" charset="0"/>
              <a:buChar char="•"/>
            </a:pPr>
            <a:r>
              <a:rPr lang="en-GB" sz="2800" dirty="0">
                <a:solidFill>
                  <a:srgbClr val="2D6E9A"/>
                </a:solidFill>
              </a:rPr>
              <a:t>Loans and grants</a:t>
            </a:r>
          </a:p>
        </p:txBody>
      </p:sp>
      <p:pic>
        <p:nvPicPr>
          <p:cNvPr id="3" name="Picture 2" descr="A picture containing drawing&#10;&#10;Description automatically generated">
            <a:extLst>
              <a:ext uri="{FF2B5EF4-FFF2-40B4-BE49-F238E27FC236}">
                <a16:creationId xmlns:a16="http://schemas.microsoft.com/office/drawing/2014/main" id="{86C05C9C-8F9F-739A-4328-C6D716007C5A}"/>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341034" y="5882307"/>
            <a:ext cx="1390560" cy="639074"/>
          </a:xfrm>
          <a:prstGeom prst="rect">
            <a:avLst/>
          </a:prstGeom>
        </p:spPr>
      </p:pic>
      <p:pic>
        <p:nvPicPr>
          <p:cNvPr id="6" name="Video 5">
            <a:hlinkClick r:id="" action="ppaction://media"/>
            <a:extLst>
              <a:ext uri="{FF2B5EF4-FFF2-40B4-BE49-F238E27FC236}">
                <a16:creationId xmlns:a16="http://schemas.microsoft.com/office/drawing/2014/main" id="{1870D9CA-275D-89B4-9699-2BE1808DAFB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1884223"/>
      </p:ext>
    </p:extLst>
  </p:cSld>
  <p:clrMapOvr>
    <a:masterClrMapping/>
  </p:clrMapOvr>
  <mc:AlternateContent xmlns:mc="http://schemas.openxmlformats.org/markup-compatibility/2006" xmlns:p14="http://schemas.microsoft.com/office/powerpoint/2010/main">
    <mc:Choice Requires="p14">
      <p:transition p14:dur="250" advTm="18077">
        <p:fade/>
      </p:transition>
    </mc:Choice>
    <mc:Fallback xmlns="">
      <p:transition advTm="180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7A478B00-8421-6C62-882A-D09887C017E7}"/>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20" y="1282"/>
            <a:ext cx="12191980" cy="6856718"/>
          </a:xfrm>
          <a:prstGeom prst="rect">
            <a:avLst/>
          </a:prstGeom>
        </p:spPr>
      </p:pic>
      <p:pic>
        <p:nvPicPr>
          <p:cNvPr id="6" name="Picture 5">
            <a:extLst>
              <a:ext uri="{FF2B5EF4-FFF2-40B4-BE49-F238E27FC236}">
                <a16:creationId xmlns:a16="http://schemas.microsoft.com/office/drawing/2014/main" id="{89E03B6F-C6FC-4DC1-9A1A-4DEEFC51D1B4}"/>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132864" y="5546278"/>
            <a:ext cx="1610370" cy="740093"/>
          </a:xfrm>
          <a:prstGeom prst="rect">
            <a:avLst/>
          </a:prstGeom>
        </p:spPr>
      </p:pic>
      <p:pic>
        <p:nvPicPr>
          <p:cNvPr id="3" name="Video 2">
            <a:hlinkClick r:id="" action="ppaction://media"/>
            <a:extLst>
              <a:ext uri="{FF2B5EF4-FFF2-40B4-BE49-F238E27FC236}">
                <a16:creationId xmlns:a16="http://schemas.microsoft.com/office/drawing/2014/main" id="{2D29F531-0BD1-9AE2-AD4B-EBC309013DA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7501727"/>
      </p:ext>
    </p:extLst>
  </p:cSld>
  <p:clrMapOvr>
    <a:masterClrMapping/>
  </p:clrMapOvr>
  <mc:AlternateContent xmlns:mc="http://schemas.openxmlformats.org/markup-compatibility/2006" xmlns:p14="http://schemas.microsoft.com/office/powerpoint/2010/main">
    <mc:Choice Requires="p14">
      <p:transition p14:dur="250" advTm="11038">
        <p:fade/>
      </p:transition>
    </mc:Choice>
    <mc:Fallback xmlns="">
      <p:transition advTm="110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2D6E9A"/>
        </a:solidFill>
        <a:effectLst/>
      </p:bgPr>
    </p:bg>
    <p:spTree>
      <p:nvGrpSpPr>
        <p:cNvPr id="1" name="">
          <a:extLst>
            <a:ext uri="{FF2B5EF4-FFF2-40B4-BE49-F238E27FC236}">
              <a16:creationId xmlns:a16="http://schemas.microsoft.com/office/drawing/2014/main" id="{87DC803E-FC87-D6C5-290E-97AAF5D00F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D60EB7-F3A3-61BC-0DC7-82BFC82FA292}"/>
              </a:ext>
            </a:extLst>
          </p:cNvPr>
          <p:cNvSpPr>
            <a:spLocks noGrp="1"/>
          </p:cNvSpPr>
          <p:nvPr>
            <p:ph type="ctrTitle"/>
          </p:nvPr>
        </p:nvSpPr>
        <p:spPr>
          <a:xfrm>
            <a:off x="378277" y="723610"/>
            <a:ext cx="5231877" cy="1538454"/>
          </a:xfrm>
        </p:spPr>
        <p:txBody>
          <a:bodyPr anchor="b">
            <a:normAutofit/>
          </a:bodyPr>
          <a:lstStyle/>
          <a:p>
            <a:pPr algn="l"/>
            <a:r>
              <a:rPr lang="en-GB" sz="7300" dirty="0">
                <a:solidFill>
                  <a:schemeClr val="bg1"/>
                </a:solidFill>
                <a:latin typeface="+mn-lt"/>
              </a:rPr>
              <a:t>Thank you!</a:t>
            </a:r>
            <a:endParaRPr lang="en-GB" sz="5400" dirty="0">
              <a:solidFill>
                <a:schemeClr val="bg1"/>
              </a:solidFill>
              <a:latin typeface="+mn-lt"/>
            </a:endParaRPr>
          </a:p>
        </p:txBody>
      </p:sp>
      <p:pic>
        <p:nvPicPr>
          <p:cNvPr id="4" name="Picture 3">
            <a:extLst>
              <a:ext uri="{FF2B5EF4-FFF2-40B4-BE49-F238E27FC236}">
                <a16:creationId xmlns:a16="http://schemas.microsoft.com/office/drawing/2014/main" id="{C9F6108C-1D6B-6912-1059-E6179CF9B3DA}"/>
              </a:ext>
            </a:extLst>
          </p:cNvPr>
          <p:cNvPicPr>
            <a:picLocks noChangeAspect="1"/>
          </p:cNvPicPr>
          <p:nvPr/>
        </p:nvPicPr>
        <p:blipFill>
          <a:blip r:embed="rId5">
            <a:extLst>
              <a:ext uri="{28A0092B-C50C-407E-A947-70E740481C1C}">
                <a14:useLocalDpi xmlns:a14="http://schemas.microsoft.com/office/drawing/2010/main"/>
              </a:ext>
            </a:extLst>
          </a:blip>
          <a:srcRect r="9227" b="1"/>
          <a:stretch>
            <a:fillRect/>
          </a:stretch>
        </p:blipFill>
        <p:spPr>
          <a:xfrm>
            <a:off x="5311692" y="0"/>
            <a:ext cx="687878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3" name="Picture 2" descr="A picture containing drawing&#10;&#10;Description automatically generated">
            <a:extLst>
              <a:ext uri="{FF2B5EF4-FFF2-40B4-BE49-F238E27FC236}">
                <a16:creationId xmlns:a16="http://schemas.microsoft.com/office/drawing/2014/main" id="{68DBF8F0-2FEA-9D25-19C6-BF3B810BDABF}"/>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63341" y="5684115"/>
            <a:ext cx="1780132" cy="818114"/>
          </a:xfrm>
          <a:prstGeom prst="rect">
            <a:avLst/>
          </a:prstGeom>
        </p:spPr>
      </p:pic>
      <p:pic>
        <p:nvPicPr>
          <p:cNvPr id="6" name="Video 5">
            <a:hlinkClick r:id="" action="ppaction://media"/>
            <a:extLst>
              <a:ext uri="{FF2B5EF4-FFF2-40B4-BE49-F238E27FC236}">
                <a16:creationId xmlns:a16="http://schemas.microsoft.com/office/drawing/2014/main" id="{94180D72-BAE3-DCDE-580F-47FCC949C1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8142493"/>
      </p:ext>
    </p:extLst>
  </p:cSld>
  <p:clrMapOvr>
    <a:masterClrMapping/>
  </p:clrMapOvr>
  <mc:AlternateContent xmlns:mc="http://schemas.openxmlformats.org/markup-compatibility/2006" xmlns:p14="http://schemas.microsoft.com/office/powerpoint/2010/main">
    <mc:Choice Requires="p14">
      <p:transition p14:dur="250" advTm="14996">
        <p:fade/>
      </p:transition>
    </mc:Choice>
    <mc:Fallback xmlns="">
      <p:transition advTm="149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10.0.20348.0"/>
  <p:tag name="AS_RELEASE_DATE" val="2022.02.14"/>
  <p:tag name="AS_TITLE" val="Aspose.Slides for .NET 4.0"/>
  <p:tag name="AS_VERSION" val="22.2"/>
</p:tagLst>
</file>

<file path=ppt/tags/tag2.xml><?xml version="1.0" encoding="utf-8"?>
<p:tagLst xmlns:a="http://schemas.openxmlformats.org/drawingml/2006/main" xmlns:r="http://schemas.openxmlformats.org/officeDocument/2006/relationships" xmlns:p="http://schemas.openxmlformats.org/presentationml/2006/main">
  <p:tag name="TIMING" val="|3.4"/>
</p:tagLst>
</file>

<file path=ppt/tags/tag3.xml><?xml version="1.0" encoding="utf-8"?>
<p:tagLst xmlns:a="http://schemas.openxmlformats.org/drawingml/2006/main" xmlns:r="http://schemas.openxmlformats.org/officeDocument/2006/relationships" xmlns:p="http://schemas.openxmlformats.org/presentationml/2006/main">
  <p:tag name="TIMING" val="|31.9"/>
</p:tagLst>
</file>

<file path=ppt/tags/tag4.xml><?xml version="1.0" encoding="utf-8"?>
<p:tagLst xmlns:a="http://schemas.openxmlformats.org/drawingml/2006/main" xmlns:r="http://schemas.openxmlformats.org/officeDocument/2006/relationships" xmlns:p="http://schemas.openxmlformats.org/presentationml/2006/main">
  <p:tag name="TIMING" val="|15.6|7.4|12.2|19.4|8.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ptos Display" panose="0211000402020202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ptos" panose="0211000402020202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22398e3-5ad9-42ab-9f0b-fd8f5525c294" xsi:nil="true"/>
    <d1cb8ad55f3e4fe5bf3d56b4e36d540c xmlns="022398e3-5ad9-42ab-9f0b-fd8f5525c294">
      <Terms xmlns="http://schemas.microsoft.com/office/infopath/2007/PartnerControls"/>
    </d1cb8ad55f3e4fe5bf3d56b4e36d540c>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LDF Document" ma:contentTypeID="0x0101006A7952A4F00CE340BEA7BD2A5940E22800BBA7697F9F40864786614DFACFA1F3D5" ma:contentTypeVersion="2" ma:contentTypeDescription="LDF Blank document with set font and styles" ma:contentTypeScope="" ma:versionID="f47571568015d0cdd69963942d9a3642">
  <xsd:schema xmlns:xsd="http://www.w3.org/2001/XMLSchema" xmlns:xs="http://www.w3.org/2001/XMLSchema" xmlns:p="http://schemas.microsoft.com/office/2006/metadata/properties" xmlns:ns2="022398e3-5ad9-42ab-9f0b-fd8f5525c294" targetNamespace="http://schemas.microsoft.com/office/2006/metadata/properties" ma:root="true" ma:fieldsID="fe3d2e911c187043875f1ed00815ab6b" ns2:_="">
    <xsd:import namespace="022398e3-5ad9-42ab-9f0b-fd8f5525c294"/>
    <xsd:element name="properties">
      <xsd:complexType>
        <xsd:sequence>
          <xsd:element name="documentManagement">
            <xsd:complexType>
              <xsd:all>
                <xsd:element ref="ns2:d1cb8ad55f3e4fe5bf3d56b4e36d540c"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2398e3-5ad9-42ab-9f0b-fd8f5525c294" elementFormDefault="qualified">
    <xsd:import namespace="http://schemas.microsoft.com/office/2006/documentManagement/types"/>
    <xsd:import namespace="http://schemas.microsoft.com/office/infopath/2007/PartnerControls"/>
    <xsd:element name="d1cb8ad55f3e4fe5bf3d56b4e36d540c" ma:index="8" nillable="true" ma:taxonomy="true" ma:internalName="d1cb8ad55f3e4fe5bf3d56b4e36d540c" ma:taxonomyFieldName="File_x0020_Status0" ma:displayName="File Status" ma:default="" ma:fieldId="{d1cb8ad5-5f3e-4fe5-bf3d-56b4e36d540c}" ma:sspId="b56acc64-6845-4a0f-a249-d12a5ba8c678" ma:termSetId="01ea9768-9325-4494-bc5a-e12cda0ccca5"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3c2074a-29bd-4e61-94f5-27829bc970dc}" ma:internalName="TaxCatchAll" ma:showField="CatchAllData" ma:web="ca3e35b1-cf29-40fd-b609-73e85b3ca427">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3c2074a-29bd-4e61-94f5-27829bc970dc}" ma:internalName="TaxCatchAllLabel" ma:readOnly="true" ma:showField="CatchAllDataLabel" ma:web="ca3e35b1-cf29-40fd-b609-73e85b3ca42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b56acc64-6845-4a0f-a249-d12a5ba8c678" ContentTypeId="0x0101006A7952A4F00CE340BEA7BD2A5940E228" PreviousValue="false" LastSyncTimeStamp="2025-05-05T10:23:38.2Z"/>
</file>

<file path=customXml/itemProps1.xml><?xml version="1.0" encoding="utf-8"?>
<ds:datastoreItem xmlns:ds="http://schemas.openxmlformats.org/officeDocument/2006/customXml" ds:itemID="{FE7B8A6C-FC4B-4EFA-826A-B334BC9CEA0D}">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www.w3.org/XML/1998/namespace"/>
    <ds:schemaRef ds:uri="http://purl.org/dc/dcmitype/"/>
    <ds:schemaRef ds:uri="http://schemas.microsoft.com/office/infopath/2007/PartnerControls"/>
    <ds:schemaRef ds:uri="022398e3-5ad9-42ab-9f0b-fd8f5525c294"/>
  </ds:schemaRefs>
</ds:datastoreItem>
</file>

<file path=customXml/itemProps2.xml><?xml version="1.0" encoding="utf-8"?>
<ds:datastoreItem xmlns:ds="http://schemas.openxmlformats.org/officeDocument/2006/customXml" ds:itemID="{97716536-3A60-4C36-A8F7-27E5DCCF9D92}">
  <ds:schemaRefs>
    <ds:schemaRef ds:uri="http://schemas.microsoft.com/sharepoint/v3/contenttype/forms"/>
  </ds:schemaRefs>
</ds:datastoreItem>
</file>

<file path=customXml/itemProps3.xml><?xml version="1.0" encoding="utf-8"?>
<ds:datastoreItem xmlns:ds="http://schemas.openxmlformats.org/officeDocument/2006/customXml" ds:itemID="{7FBFA68E-1AF5-4B66-BFC1-2EB065B05F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2398e3-5ad9-42ab-9f0b-fd8f5525c2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02769F2-2ADE-448E-AAB3-1438D8211914}">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27</TotalTime>
  <Words>2953</Words>
  <Application>Microsoft Office PowerPoint</Application>
  <PresentationFormat>Widescreen</PresentationFormat>
  <Paragraphs>302</Paragraphs>
  <Slides>27</Slides>
  <Notes>27</Notes>
  <HiddenSlides>0</HiddenSlides>
  <MMClips>27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Calibri</vt:lpstr>
      <vt:lpstr>Calibri Light</vt:lpstr>
      <vt:lpstr>Symbol</vt:lpstr>
      <vt:lpstr>Office Theme</vt:lpstr>
      <vt:lpstr>Common Fund 2027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asked of PCCs?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Our 2030  Vision</dc:title>
  <dc:creator>Bishop of London</dc:creator>
  <cp:lastModifiedBy>Martin Kitara</cp:lastModifiedBy>
  <cp:revision>65</cp:revision>
  <cp:lastPrinted>2024-05-23T14:05:35Z</cp:lastPrinted>
  <dcterms:created xsi:type="dcterms:W3CDTF">2020-12-08T14:47:42Z</dcterms:created>
  <dcterms:modified xsi:type="dcterms:W3CDTF">2026-05-15T09:18:55Z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0x0101006A7952A4F00CE340BEA7BD2A5940E22800BBA7697F9F40864786614DFACFA1F3D5</vt:lpwstr>
  </property>
  <property fmtid="{D5CDD505-2E9C-101B-9397-08002B2CF9AE}" pid="3" name="LINKTEK-CHUNK-1">
    <vt:lpwstr>010021{"F":2,"I":"108D-3A09-1504-78BA"}</vt:lpwstr>
  </property>
  <property fmtid="{D5CDD505-2E9C-101B-9397-08002B2CF9AE}" pid="4" name="MediaServiceImageTags">
    <vt:lpwstr/>
  </property>
  <property fmtid="{D5CDD505-2E9C-101B-9397-08002B2CF9AE}" pid="5" name="File_x0020_Status0">
    <vt:lpwstr/>
  </property>
  <property fmtid="{D5CDD505-2E9C-101B-9397-08002B2CF9AE}" pid="6" name="lcf76f155ced4ddcb4097134ff3c332f">
    <vt:lpwstr/>
  </property>
  <property fmtid="{D5CDD505-2E9C-101B-9397-08002B2CF9AE}" pid="7" name="File Status0">
    <vt:lpwstr/>
  </property>
</Properties>
</file>