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sldIdLst>
    <p:sldId id="256" r:id="rId6"/>
    <p:sldId id="257" r:id="rId7"/>
    <p:sldId id="258" r:id="rId8"/>
    <p:sldId id="349" r:id="rId9"/>
    <p:sldId id="348" r:id="rId10"/>
    <p:sldId id="350" r:id="rId11"/>
    <p:sldId id="273" r:id="rId12"/>
    <p:sldId id="259" r:id="rId13"/>
    <p:sldId id="271" r:id="rId14"/>
    <p:sldId id="260" r:id="rId15"/>
    <p:sldId id="262" r:id="rId16"/>
    <p:sldId id="263" r:id="rId17"/>
    <p:sldId id="264" r:id="rId18"/>
    <p:sldId id="265" r:id="rId19"/>
    <p:sldId id="266" r:id="rId20"/>
    <p:sldId id="267" r:id="rId21"/>
    <p:sldId id="270"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448" autoAdjust="0"/>
  </p:normalViewPr>
  <p:slideViewPr>
    <p:cSldViewPr snapToGrid="0">
      <p:cViewPr varScale="1">
        <p:scale>
          <a:sx n="41" d="100"/>
          <a:sy n="41" d="100"/>
        </p:scale>
        <p:origin x="16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O'Neill" userId="fb8b9a4e-1ef2-4f10-a84b-62ef4e2ec785" providerId="ADAL" clId="{2B734EBB-613A-41B9-BCB2-D1C26B80E641}"/>
    <pc:docChg chg="undo custSel addSld delSld modSld sldOrd">
      <pc:chgData name="Victoria O'Neill" userId="fb8b9a4e-1ef2-4f10-a84b-62ef4e2ec785" providerId="ADAL" clId="{2B734EBB-613A-41B9-BCB2-D1C26B80E641}" dt="2026-03-28T13:39:57.719" v="8001"/>
      <pc:docMkLst>
        <pc:docMk/>
      </pc:docMkLst>
      <pc:sldChg chg="modNotesTx">
        <pc:chgData name="Victoria O'Neill" userId="fb8b9a4e-1ef2-4f10-a84b-62ef4e2ec785" providerId="ADAL" clId="{2B734EBB-613A-41B9-BCB2-D1C26B80E641}" dt="2026-03-23T13:46:49.208" v="4493" actId="20577"/>
        <pc:sldMkLst>
          <pc:docMk/>
          <pc:sldMk cId="3562710362" sldId="256"/>
        </pc:sldMkLst>
      </pc:sldChg>
      <pc:sldChg chg="modNotesTx">
        <pc:chgData name="Victoria O'Neill" userId="fb8b9a4e-1ef2-4f10-a84b-62ef4e2ec785" providerId="ADAL" clId="{2B734EBB-613A-41B9-BCB2-D1C26B80E641}" dt="2026-03-23T13:25:53.986" v="4298" actId="6549"/>
        <pc:sldMkLst>
          <pc:docMk/>
          <pc:sldMk cId="2919854803" sldId="257"/>
        </pc:sldMkLst>
      </pc:sldChg>
      <pc:sldChg chg="modNotesTx">
        <pc:chgData name="Victoria O'Neill" userId="fb8b9a4e-1ef2-4f10-a84b-62ef4e2ec785" providerId="ADAL" clId="{2B734EBB-613A-41B9-BCB2-D1C26B80E641}" dt="2026-03-27T08:00:14.320" v="6735" actId="33524"/>
        <pc:sldMkLst>
          <pc:docMk/>
          <pc:sldMk cId="308545626" sldId="258"/>
        </pc:sldMkLst>
      </pc:sldChg>
      <pc:sldChg chg="modNotesTx">
        <pc:chgData name="Victoria O'Neill" userId="fb8b9a4e-1ef2-4f10-a84b-62ef4e2ec785" providerId="ADAL" clId="{2B734EBB-613A-41B9-BCB2-D1C26B80E641}" dt="2026-03-27T08:03:19.856" v="6912" actId="20577"/>
        <pc:sldMkLst>
          <pc:docMk/>
          <pc:sldMk cId="1656340977" sldId="259"/>
        </pc:sldMkLst>
      </pc:sldChg>
      <pc:sldChg chg="modNotesTx">
        <pc:chgData name="Victoria O'Neill" userId="fb8b9a4e-1ef2-4f10-a84b-62ef4e2ec785" providerId="ADAL" clId="{2B734EBB-613A-41B9-BCB2-D1C26B80E641}" dt="2026-03-27T08:05:00.097" v="6920" actId="6549"/>
        <pc:sldMkLst>
          <pc:docMk/>
          <pc:sldMk cId="1970060589" sldId="260"/>
        </pc:sldMkLst>
      </pc:sldChg>
      <pc:sldChg chg="modNotesTx">
        <pc:chgData name="Victoria O'Neill" userId="fb8b9a4e-1ef2-4f10-a84b-62ef4e2ec785" providerId="ADAL" clId="{2B734EBB-613A-41B9-BCB2-D1C26B80E641}" dt="2026-03-23T14:14:27.848" v="4557" actId="6549"/>
        <pc:sldMkLst>
          <pc:docMk/>
          <pc:sldMk cId="1065025396" sldId="262"/>
        </pc:sldMkLst>
      </pc:sldChg>
      <pc:sldChg chg="modNotesTx">
        <pc:chgData name="Victoria O'Neill" userId="fb8b9a4e-1ef2-4f10-a84b-62ef4e2ec785" providerId="ADAL" clId="{2B734EBB-613A-41B9-BCB2-D1C26B80E641}" dt="2026-03-23T13:33:49.882" v="4387" actId="20577"/>
        <pc:sldMkLst>
          <pc:docMk/>
          <pc:sldMk cId="3602627452" sldId="263"/>
        </pc:sldMkLst>
      </pc:sldChg>
      <pc:sldChg chg="modNotesTx">
        <pc:chgData name="Victoria O'Neill" userId="fb8b9a4e-1ef2-4f10-a84b-62ef4e2ec785" providerId="ADAL" clId="{2B734EBB-613A-41B9-BCB2-D1C26B80E641}" dt="2026-03-27T08:05:48.379" v="6971" actId="20577"/>
        <pc:sldMkLst>
          <pc:docMk/>
          <pc:sldMk cId="2945495971" sldId="264"/>
        </pc:sldMkLst>
      </pc:sldChg>
      <pc:sldChg chg="modNotesTx">
        <pc:chgData name="Victoria O'Neill" userId="fb8b9a4e-1ef2-4f10-a84b-62ef4e2ec785" providerId="ADAL" clId="{2B734EBB-613A-41B9-BCB2-D1C26B80E641}" dt="2026-03-27T08:06:16.562" v="6990" actId="20577"/>
        <pc:sldMkLst>
          <pc:docMk/>
          <pc:sldMk cId="685368156" sldId="265"/>
        </pc:sldMkLst>
      </pc:sldChg>
      <pc:sldChg chg="modNotesTx">
        <pc:chgData name="Victoria O'Neill" userId="fb8b9a4e-1ef2-4f10-a84b-62ef4e2ec785" providerId="ADAL" clId="{2B734EBB-613A-41B9-BCB2-D1C26B80E641}" dt="2026-03-23T13:37:12.007" v="4401" actId="20577"/>
        <pc:sldMkLst>
          <pc:docMk/>
          <pc:sldMk cId="2018940397" sldId="266"/>
        </pc:sldMkLst>
      </pc:sldChg>
      <pc:sldChg chg="modNotesTx">
        <pc:chgData name="Victoria O'Neill" userId="fb8b9a4e-1ef2-4f10-a84b-62ef4e2ec785" providerId="ADAL" clId="{2B734EBB-613A-41B9-BCB2-D1C26B80E641}" dt="2026-03-27T08:07:58.017" v="6993" actId="20577"/>
        <pc:sldMkLst>
          <pc:docMk/>
          <pc:sldMk cId="3563776326" sldId="267"/>
        </pc:sldMkLst>
      </pc:sldChg>
      <pc:sldChg chg="modNotesTx">
        <pc:chgData name="Victoria O'Neill" userId="fb8b9a4e-1ef2-4f10-a84b-62ef4e2ec785" providerId="ADAL" clId="{2B734EBB-613A-41B9-BCB2-D1C26B80E641}" dt="2026-03-23T13:40:51.584" v="4489" actId="20577"/>
        <pc:sldMkLst>
          <pc:docMk/>
          <pc:sldMk cId="1493969987" sldId="268"/>
        </pc:sldMkLst>
      </pc:sldChg>
      <pc:sldChg chg="addSp delSp modSp add mod ord setBg modNotesTx">
        <pc:chgData name="Victoria O'Neill" userId="fb8b9a4e-1ef2-4f10-a84b-62ef4e2ec785" providerId="ADAL" clId="{2B734EBB-613A-41B9-BCB2-D1C26B80E641}" dt="2026-03-27T08:13:07.127" v="7299" actId="20577"/>
        <pc:sldMkLst>
          <pc:docMk/>
          <pc:sldMk cId="2249624644" sldId="270"/>
        </pc:sldMkLst>
        <pc:spChg chg="mod">
          <ac:chgData name="Victoria O'Neill" userId="fb8b9a4e-1ef2-4f10-a84b-62ef4e2ec785" providerId="ADAL" clId="{2B734EBB-613A-41B9-BCB2-D1C26B80E641}" dt="2026-03-23T10:10:42.074" v="2429" actId="207"/>
          <ac:spMkLst>
            <pc:docMk/>
            <pc:sldMk cId="2249624644" sldId="270"/>
            <ac:spMk id="2" creationId="{6E18BA68-3157-9EF5-E101-ADA44318BFDB}"/>
          </ac:spMkLst>
        </pc:spChg>
        <pc:spChg chg="add mod">
          <ac:chgData name="Victoria O'Neill" userId="fb8b9a4e-1ef2-4f10-a84b-62ef4e2ec785" providerId="ADAL" clId="{2B734EBB-613A-41B9-BCB2-D1C26B80E641}" dt="2026-03-25T10:29:41.383" v="6000"/>
          <ac:spMkLst>
            <pc:docMk/>
            <pc:sldMk cId="2249624644" sldId="270"/>
            <ac:spMk id="5" creationId="{D5FBBC6A-F478-6A11-6A94-90945D4EF936}"/>
          </ac:spMkLst>
        </pc:spChg>
      </pc:sldChg>
      <pc:sldChg chg="addSp delSp modSp new mod ord modNotesTx">
        <pc:chgData name="Victoria O'Neill" userId="fb8b9a4e-1ef2-4f10-a84b-62ef4e2ec785" providerId="ADAL" clId="{2B734EBB-613A-41B9-BCB2-D1C26B80E641}" dt="2026-03-27T08:04:11.410" v="6913" actId="20577"/>
        <pc:sldMkLst>
          <pc:docMk/>
          <pc:sldMk cId="1676650801" sldId="271"/>
        </pc:sldMkLst>
        <pc:picChg chg="add mod ord">
          <ac:chgData name="Victoria O'Neill" userId="fb8b9a4e-1ef2-4f10-a84b-62ef4e2ec785" providerId="ADAL" clId="{2B734EBB-613A-41B9-BCB2-D1C26B80E641}" dt="2026-03-25T10:42:44.005" v="6006" actId="14100"/>
          <ac:picMkLst>
            <pc:docMk/>
            <pc:sldMk cId="1676650801" sldId="271"/>
            <ac:picMk id="5" creationId="{B37563C4-BC21-9F54-1A80-2298CE31B197}"/>
          </ac:picMkLst>
        </pc:picChg>
        <pc:picChg chg="add mod">
          <ac:chgData name="Victoria O'Neill" userId="fb8b9a4e-1ef2-4f10-a84b-62ef4e2ec785" providerId="ADAL" clId="{2B734EBB-613A-41B9-BCB2-D1C26B80E641}" dt="2026-03-25T09:27:16.632" v="5763"/>
          <ac:picMkLst>
            <pc:docMk/>
            <pc:sldMk cId="1676650801" sldId="271"/>
            <ac:picMk id="7" creationId="{A1FB71FB-0748-4B04-89A1-6FD942A692F9}"/>
          </ac:picMkLst>
        </pc:picChg>
      </pc:sldChg>
      <pc:sldChg chg="addSp delSp modSp add mod ord setBg delAnim modAnim modNotesTx">
        <pc:chgData name="Victoria O'Neill" userId="fb8b9a4e-1ef2-4f10-a84b-62ef4e2ec785" providerId="ADAL" clId="{2B734EBB-613A-41B9-BCB2-D1C26B80E641}" dt="2026-03-27T08:36:03.495" v="7993" actId="1366"/>
        <pc:sldMkLst>
          <pc:docMk/>
          <pc:sldMk cId="2613450039" sldId="273"/>
        </pc:sldMkLst>
        <pc:picChg chg="mod">
          <ac:chgData name="Victoria O'Neill" userId="fb8b9a4e-1ef2-4f10-a84b-62ef4e2ec785" providerId="ADAL" clId="{2B734EBB-613A-41B9-BCB2-D1C26B80E641}" dt="2026-03-25T09:03:28.617" v="5738" actId="1076"/>
          <ac:picMkLst>
            <pc:docMk/>
            <pc:sldMk cId="2613450039" sldId="273"/>
            <ac:picMk id="4" creationId="{37F49B6D-D7A5-779F-A55E-D7A14F8211C2}"/>
          </ac:picMkLst>
        </pc:picChg>
        <pc:picChg chg="mod">
          <ac:chgData name="Victoria O'Neill" userId="fb8b9a4e-1ef2-4f10-a84b-62ef4e2ec785" providerId="ADAL" clId="{2B734EBB-613A-41B9-BCB2-D1C26B80E641}" dt="2026-03-25T09:04:06.783" v="5741" actId="1076"/>
          <ac:picMkLst>
            <pc:docMk/>
            <pc:sldMk cId="2613450039" sldId="273"/>
            <ac:picMk id="5" creationId="{449EE4CE-330A-4759-6A71-6B32FF133179}"/>
          </ac:picMkLst>
        </pc:picChg>
        <pc:picChg chg="mod">
          <ac:chgData name="Victoria O'Neill" userId="fb8b9a4e-1ef2-4f10-a84b-62ef4e2ec785" providerId="ADAL" clId="{2B734EBB-613A-41B9-BCB2-D1C26B80E641}" dt="2026-03-27T08:36:03.495" v="7993" actId="1366"/>
          <ac:picMkLst>
            <pc:docMk/>
            <pc:sldMk cId="2613450039" sldId="273"/>
            <ac:picMk id="6" creationId="{6B413496-07CB-BD36-E8B4-75767D64885E}"/>
          </ac:picMkLst>
        </pc:picChg>
      </pc:sldChg>
      <pc:sldChg chg="add ord modNotesTx">
        <pc:chgData name="Victoria O'Neill" userId="fb8b9a4e-1ef2-4f10-a84b-62ef4e2ec785" providerId="ADAL" clId="{2B734EBB-613A-41B9-BCB2-D1C26B80E641}" dt="2026-03-25T14:32:06.500" v="6734" actId="20577"/>
        <pc:sldMkLst>
          <pc:docMk/>
          <pc:sldMk cId="2995017599" sldId="337"/>
        </pc:sldMkLst>
      </pc:sldChg>
      <pc:sldChg chg="add ord modNotesTx">
        <pc:chgData name="Victoria O'Neill" userId="fb8b9a4e-1ef2-4f10-a84b-62ef4e2ec785" providerId="ADAL" clId="{2B734EBB-613A-41B9-BCB2-D1C26B80E641}" dt="2026-03-25T14:31:20.235" v="6719" actId="6549"/>
        <pc:sldMkLst>
          <pc:docMk/>
          <pc:sldMk cId="2526298233" sldId="338"/>
        </pc:sldMkLst>
      </pc:sldChg>
      <pc:sldChg chg="add">
        <pc:chgData name="Victoria O'Neill" userId="fb8b9a4e-1ef2-4f10-a84b-62ef4e2ec785" providerId="ADAL" clId="{2B734EBB-613A-41B9-BCB2-D1C26B80E641}" dt="2026-03-28T13:39:57.719" v="8001"/>
        <pc:sldMkLst>
          <pc:docMk/>
          <pc:sldMk cId="3435262060" sldId="347"/>
        </pc:sldMkLst>
      </pc:sldChg>
      <pc:sldChg chg="addSp delSp modSp new mod modNotesTx">
        <pc:chgData name="Victoria O'Neill" userId="fb8b9a4e-1ef2-4f10-a84b-62ef4e2ec785" providerId="ADAL" clId="{2B734EBB-613A-41B9-BCB2-D1C26B80E641}" dt="2026-03-25T10:58:24.332" v="6472" actId="20577"/>
        <pc:sldMkLst>
          <pc:docMk/>
          <pc:sldMk cId="2488711726" sldId="348"/>
        </pc:sldMkLst>
        <pc:spChg chg="add del mod">
          <ac:chgData name="Victoria O'Neill" userId="fb8b9a4e-1ef2-4f10-a84b-62ef4e2ec785" providerId="ADAL" clId="{2B734EBB-613A-41B9-BCB2-D1C26B80E641}" dt="2026-03-25T10:52:35.829" v="6268" actId="478"/>
          <ac:spMkLst>
            <pc:docMk/>
            <pc:sldMk cId="2488711726" sldId="348"/>
            <ac:spMk id="2" creationId="{EDC0275C-F87E-D011-168E-90E763AB15F6}"/>
          </ac:spMkLst>
        </pc:spChg>
        <pc:spChg chg="add mod">
          <ac:chgData name="Victoria O'Neill" userId="fb8b9a4e-1ef2-4f10-a84b-62ef4e2ec785" providerId="ADAL" clId="{2B734EBB-613A-41B9-BCB2-D1C26B80E641}" dt="2026-03-25T10:54:00.235" v="6276" actId="1076"/>
          <ac:spMkLst>
            <pc:docMk/>
            <pc:sldMk cId="2488711726" sldId="348"/>
            <ac:spMk id="10" creationId="{3E62D6FD-44E7-4F10-9246-75977E2AFFCE}"/>
          </ac:spMkLst>
        </pc:spChg>
        <pc:spChg chg="add">
          <ac:chgData name="Victoria O'Neill" userId="fb8b9a4e-1ef2-4f10-a84b-62ef4e2ec785" providerId="ADAL" clId="{2B734EBB-613A-41B9-BCB2-D1C26B80E641}" dt="2026-03-25T10:53:51.662" v="6275" actId="34122"/>
          <ac:spMkLst>
            <pc:docMk/>
            <pc:sldMk cId="2488711726" sldId="348"/>
            <ac:spMk id="19" creationId="{B1DFFD54-C0D4-457E-BDF0-D59363810B59}"/>
          </ac:spMkLst>
        </pc:spChg>
        <pc:picChg chg="add">
          <ac:chgData name="Victoria O'Neill" userId="fb8b9a4e-1ef2-4f10-a84b-62ef4e2ec785" providerId="ADAL" clId="{2B734EBB-613A-41B9-BCB2-D1C26B80E641}" dt="2026-03-25T10:45:03.486" v="6008" actId="22"/>
          <ac:picMkLst>
            <pc:docMk/>
            <pc:sldMk cId="2488711726" sldId="348"/>
            <ac:picMk id="5" creationId="{BDB2B804-C445-DB28-2C6A-A2C683D3E674}"/>
          </ac:picMkLst>
        </pc:picChg>
        <pc:inkChg chg="add del mod">
          <ac:chgData name="Victoria O'Neill" userId="fb8b9a4e-1ef2-4f10-a84b-62ef4e2ec785" providerId="ADAL" clId="{2B734EBB-613A-41B9-BCB2-D1C26B80E641}" dt="2026-03-25T10:52:43.885" v="6270" actId="1076"/>
          <ac:inkMkLst>
            <pc:docMk/>
            <pc:sldMk cId="2488711726" sldId="348"/>
            <ac:inkMk id="7" creationId="{039C1FB7-FDB8-D6D3-6768-2D0CC0D29E64}"/>
          </ac:inkMkLst>
        </pc:inkChg>
      </pc:sldChg>
      <pc:sldChg chg="addSp delSp modSp add mod modNotesTx">
        <pc:chgData name="Victoria O'Neill" userId="fb8b9a4e-1ef2-4f10-a84b-62ef4e2ec785" providerId="ADAL" clId="{2B734EBB-613A-41B9-BCB2-D1C26B80E641}" dt="2026-03-27T08:26:48.959" v="7721" actId="20577"/>
        <pc:sldMkLst>
          <pc:docMk/>
          <pc:sldMk cId="3528624720" sldId="349"/>
        </pc:sldMkLst>
        <pc:picChg chg="add mod">
          <ac:chgData name="Victoria O'Neill" userId="fb8b9a4e-1ef2-4f10-a84b-62ef4e2ec785" providerId="ADAL" clId="{2B734EBB-613A-41B9-BCB2-D1C26B80E641}" dt="2026-03-27T08:18:57.602" v="7304" actId="1076"/>
          <ac:picMkLst>
            <pc:docMk/>
            <pc:sldMk cId="3528624720" sldId="349"/>
            <ac:picMk id="3" creationId="{E2FBD41F-8677-6994-01AC-128EAF058E3F}"/>
          </ac:picMkLst>
        </pc:picChg>
        <pc:picChg chg="add mod">
          <ac:chgData name="Victoria O'Neill" userId="fb8b9a4e-1ef2-4f10-a84b-62ef4e2ec785" providerId="ADAL" clId="{2B734EBB-613A-41B9-BCB2-D1C26B80E641}" dt="2026-03-27T08:19:45.126" v="7311" actId="14100"/>
          <ac:picMkLst>
            <pc:docMk/>
            <pc:sldMk cId="3528624720" sldId="349"/>
            <ac:picMk id="7" creationId="{300215F6-E5A4-DE73-E132-5D387B72DF73}"/>
          </ac:picMkLst>
        </pc:picChg>
        <pc:picChg chg="add mod">
          <ac:chgData name="Victoria O'Neill" userId="fb8b9a4e-1ef2-4f10-a84b-62ef4e2ec785" providerId="ADAL" clId="{2B734EBB-613A-41B9-BCB2-D1C26B80E641}" dt="2026-03-27T08:22:37.532" v="7317" actId="1076"/>
          <ac:picMkLst>
            <pc:docMk/>
            <pc:sldMk cId="3528624720" sldId="349"/>
            <ac:picMk id="10" creationId="{4C589253-6041-49F7-F1BA-1C9B4DB8DAA6}"/>
          </ac:picMkLst>
        </pc:picChg>
      </pc:sldChg>
      <pc:sldChg chg="addSp modSp new mod ord modAnim">
        <pc:chgData name="Victoria O'Neill" userId="fb8b9a4e-1ef2-4f10-a84b-62ef4e2ec785" providerId="ADAL" clId="{2B734EBB-613A-41B9-BCB2-D1C26B80E641}" dt="2026-03-28T13:39:42.025" v="7999" actId="1076"/>
        <pc:sldMkLst>
          <pc:docMk/>
          <pc:sldMk cId="1681155038" sldId="350"/>
        </pc:sldMkLst>
        <pc:picChg chg="add mod">
          <ac:chgData name="Victoria O'Neill" userId="fb8b9a4e-1ef2-4f10-a84b-62ef4e2ec785" providerId="ADAL" clId="{2B734EBB-613A-41B9-BCB2-D1C26B80E641}" dt="2026-03-28T13:39:42.025" v="7999" actId="1076"/>
          <ac:picMkLst>
            <pc:docMk/>
            <pc:sldMk cId="1681155038" sldId="350"/>
            <ac:picMk id="4" creationId="{72776539-308B-5729-1E84-3BE0F73993AF}"/>
          </ac:picMkLst>
        </pc:picChg>
      </pc:sldChg>
    </pc:docChg>
  </pc:docChgLst>
  <pc:docChgLst>
    <pc:chgData name="Catherine Stephens" userId="7a80bdef-7313-4716-9259-f8a3dd81420f" providerId="ADAL" clId="{36AF17D4-82F3-4681-A83E-FDE62C1B531F}"/>
    <pc:docChg chg="modSld">
      <pc:chgData name="Catherine Stephens" userId="7a80bdef-7313-4716-9259-f8a3dd81420f" providerId="ADAL" clId="{36AF17D4-82F3-4681-A83E-FDE62C1B531F}" dt="2026-04-09T09:46:09.891" v="5" actId="20577"/>
      <pc:docMkLst>
        <pc:docMk/>
      </pc:docMkLst>
      <pc:sldChg chg="modNotesTx">
        <pc:chgData name="Catherine Stephens" userId="7a80bdef-7313-4716-9259-f8a3dd81420f" providerId="ADAL" clId="{36AF17D4-82F3-4681-A83E-FDE62C1B531F}" dt="2026-04-09T09:45:50.454" v="3" actId="20577"/>
        <pc:sldMkLst>
          <pc:docMk/>
          <pc:sldMk cId="3562710362" sldId="256"/>
        </pc:sldMkLst>
      </pc:sldChg>
      <pc:sldChg chg="modNotesTx">
        <pc:chgData name="Catherine Stephens" userId="7a80bdef-7313-4716-9259-f8a3dd81420f" providerId="ADAL" clId="{36AF17D4-82F3-4681-A83E-FDE62C1B531F}" dt="2026-04-09T09:46:09.891" v="5" actId="20577"/>
        <pc:sldMkLst>
          <pc:docMk/>
          <pc:sldMk cId="685368156" sldId="26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5T10:51:40.271"/>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4459 1221 24575,'-1'48'0,"-4"0"0,-4 0 0,-3-1 0,-3 1 0,-4-2 0,-3 1 0,-4-1 0,-2-1 0,-4 0 0,-3-1 0,-4-1 0,-2-1 0,-3-1 0,-3 0 0,-3-2 0,-3-1 0,-3-1 0,-2-1 0,-3-1 0,-2-2 0,-2-1 0,-3-2 0,-2-1 0,-2-1 0,-1-2 0,-3-2 0,-1-2 0,-2-1 0,-1-1 0,-2-3 0,0-1 0,-2-2 0,-1-2 0,0-2 0,-1-2 0,-1-1 0,0-2 0,-1-2 0,1-2 0,-1-2 0,1-2 0,0-2 0,0-2 0,1-1 0,0-2 0,1-2 0,2-2 0,0-2 0,1-1 0,2-3 0,1-1 0,2-1 0,2-2 0,1-2 0,2-2 0,2-1 0,3-1 0,1-2 0,3-1 0,2-2 0,3-1 0,3-1 0,2-1 0,3-1 0,3-2 0,2 0 0,4-1 0,3-1 0,3-1 0,3-1 0,3 0 0,4-1 0,3-1 0,3 1 0,3-2 0,4 1 0,4-1 0,3 0 0,3 0 0,4 0 0,3 0 0,3 1 0,4-1 0,4 1 0,3 0 0,3 1 0,3 0 0,4 1 0,3 0 0,3 1 0,3 1 0,3 1 0,4 0 0,2 2 0,3 0 0,3 2 0,2 1 0,3 1 0,3 2 0,2 0 0,3 3 0,1 0 0,3 2 0,2 2 0,2 1 0,1 2 0,2 1 0,2 2 0,1 2 0,2 1 0,1 3 0,0 1 0,2 2 0,1 1 0,0 3 0,1 1 0,0 3 0,0 1 0,1 2 0,-1 2 0,1 2 0,-1 1 0,0 3 0,-1 1 0,-1 3 0,0 1 0,-1 2 0,-2 1 0,0 3 0,-2 1 0,-1 2 0,-2 2 0,-1 1 0,-3 2 0,-1 1 0,-2 2 0,-2 2 0,-3 0 0,-2 3 0,-2 0 0,-3 2 0,-2 1 0,-3 1 0,-3 2 0,-3 0 0,-3 2 0,-3 0 0,-2 1 0,-4 1 0,-3 1 0,-4 0 0,-2 1 0,-4 0 0,-3 1 0,-4 0 0,-3 1 0,-3-1 0,-4 1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A3D2D-AC16-4554-A8C8-8E5AD8D07178}" type="datetimeFigureOut">
              <a:rPr lang="en-GB" smtClean="0"/>
              <a:t>09/04/2026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B1C7B-B337-4322-BA67-F340935254D6}" type="slidenum">
              <a:rPr lang="en-GB" smtClean="0"/>
              <a:t>‹#›</a:t>
            </a:fld>
            <a:endParaRPr lang="en-GB"/>
          </a:p>
        </p:txBody>
      </p:sp>
    </p:spTree>
    <p:extLst>
      <p:ext uri="{BB962C8B-B14F-4D97-AF65-F5344CB8AC3E}">
        <p14:creationId xmlns:p14="http://schemas.microsoft.com/office/powerpoint/2010/main" val="2852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here to introduce the Church of England’s Cornerstone platform. </a:t>
            </a:r>
          </a:p>
          <a:p>
            <a:endParaRPr lang="en-GB" dirty="0"/>
          </a:p>
          <a:p>
            <a:r>
              <a:rPr lang="en-GB" dirty="0"/>
              <a:t>Parish ministry and mission depend on generosity in money, time and talents. </a:t>
            </a:r>
          </a:p>
          <a:p>
            <a:endParaRPr lang="en-GB" dirty="0"/>
          </a:p>
          <a:p>
            <a:r>
              <a:rPr lang="en-GB" dirty="0"/>
              <a:t>Many parishes are carrying significant pressures: rising costs, limited volunteer capacity, and uncertainty about funding.</a:t>
            </a:r>
          </a:p>
          <a:p>
            <a:endParaRPr lang="en-GB" dirty="0"/>
          </a:p>
          <a:p>
            <a:r>
              <a:rPr lang="en-GB" dirty="0"/>
              <a:t>Cornerstone has been developed to give churches practical tools, clearer information, and resources that can help them respond well</a:t>
            </a:r>
          </a:p>
        </p:txBody>
      </p:sp>
      <p:sp>
        <p:nvSpPr>
          <p:cNvPr id="4" name="Slide Number Placeholder 3"/>
          <p:cNvSpPr>
            <a:spLocks noGrp="1"/>
          </p:cNvSpPr>
          <p:nvPr>
            <p:ph type="sldNum" sz="quarter" idx="5"/>
          </p:nvPr>
        </p:nvSpPr>
        <p:spPr/>
        <p:txBody>
          <a:bodyPr/>
          <a:lstStyle/>
          <a:p>
            <a:fld id="{4CCB1C7B-B337-4322-BA67-F340935254D6}" type="slidenum">
              <a:rPr lang="en-GB" smtClean="0"/>
              <a:t>1</a:t>
            </a:fld>
            <a:endParaRPr lang="en-GB"/>
          </a:p>
        </p:txBody>
      </p:sp>
    </p:spTree>
    <p:extLst>
      <p:ext uri="{BB962C8B-B14F-4D97-AF65-F5344CB8AC3E}">
        <p14:creationId xmlns:p14="http://schemas.microsoft.com/office/powerpoint/2010/main" val="2744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example, this pathway focuses on celebrating Easter. </a:t>
            </a:r>
          </a:p>
          <a:p>
            <a:endParaRPr lang="en-GB" dirty="0"/>
          </a:p>
          <a:p>
            <a:r>
              <a:rPr lang="en-GB" dirty="0"/>
              <a:t>You can see that it breaks the work into clear steps. </a:t>
            </a:r>
          </a:p>
          <a:p>
            <a:r>
              <a:rPr lang="en-GB" dirty="0"/>
              <a:t>It prompts churches to think ahead about generosity in the context of services and events, </a:t>
            </a:r>
          </a:p>
          <a:p>
            <a:r>
              <a:rPr lang="en-GB" dirty="0"/>
              <a:t>to review practical arrangements, </a:t>
            </a:r>
          </a:p>
          <a:p>
            <a:r>
              <a:rPr lang="en-GB" dirty="0"/>
              <a:t>and to check that giving mechanisms and digital links are working properly. </a:t>
            </a:r>
          </a:p>
          <a:p>
            <a:endParaRPr lang="en-GB" dirty="0"/>
          </a:p>
          <a:p>
            <a:r>
              <a:rPr lang="en-GB" dirty="0"/>
              <a:t>Some of these tasks may sound obvious, </a:t>
            </a:r>
          </a:p>
          <a:p>
            <a:r>
              <a:rPr lang="en-GB" dirty="0"/>
              <a:t>but setting them out clearly helps churches prepare systematically and avoid missing practical details.</a:t>
            </a:r>
          </a:p>
        </p:txBody>
      </p:sp>
      <p:sp>
        <p:nvSpPr>
          <p:cNvPr id="4" name="Slide Number Placeholder 3"/>
          <p:cNvSpPr>
            <a:spLocks noGrp="1"/>
          </p:cNvSpPr>
          <p:nvPr>
            <p:ph type="sldNum" sz="quarter" idx="5"/>
          </p:nvPr>
        </p:nvSpPr>
        <p:spPr/>
        <p:txBody>
          <a:bodyPr/>
          <a:lstStyle/>
          <a:p>
            <a:fld id="{4CCB1C7B-B337-4322-BA67-F340935254D6}" type="slidenum">
              <a:rPr lang="en-GB" smtClean="0"/>
              <a:t>10</a:t>
            </a:fld>
            <a:endParaRPr lang="en-GB"/>
          </a:p>
        </p:txBody>
      </p:sp>
    </p:spTree>
    <p:extLst>
      <p:ext uri="{BB962C8B-B14F-4D97-AF65-F5344CB8AC3E}">
        <p14:creationId xmlns:p14="http://schemas.microsoft.com/office/powerpoint/2010/main" val="33591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step shows the downloadable templates and resources included within the pathway.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there to give parishes a practical head start — for example posters, pew cards and campaign 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these saves time and reduces the need to start from scratch.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see that on Step 5 the “invitation to give” also reminds churches of the importance of explaining the impact of giving clearly, so that people understand what their support enables.</a:t>
            </a:r>
          </a:p>
        </p:txBody>
      </p:sp>
      <p:sp>
        <p:nvSpPr>
          <p:cNvPr id="4" name="Slide Number Placeholder 3"/>
          <p:cNvSpPr>
            <a:spLocks noGrp="1"/>
          </p:cNvSpPr>
          <p:nvPr>
            <p:ph type="sldNum" sz="quarter" idx="5"/>
          </p:nvPr>
        </p:nvSpPr>
        <p:spPr/>
        <p:txBody>
          <a:bodyPr/>
          <a:lstStyle/>
          <a:p>
            <a:fld id="{4CCB1C7B-B337-4322-BA67-F340935254D6}" type="slidenum">
              <a:rPr lang="en-GB" smtClean="0"/>
              <a:t>11</a:t>
            </a:fld>
            <a:endParaRPr lang="en-GB"/>
          </a:p>
        </p:txBody>
      </p:sp>
    </p:spTree>
    <p:extLst>
      <p:ext uri="{BB962C8B-B14F-4D97-AF65-F5344CB8AC3E}">
        <p14:creationId xmlns:p14="http://schemas.microsoft.com/office/powerpoint/2010/main" val="3090132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 pathway has been completed, it is stored within the church’s profile, and the platform can suggest a next pathway that may be helpful. </a:t>
            </a:r>
          </a:p>
          <a:p>
            <a:r>
              <a:rPr lang="en-GB" dirty="0"/>
              <a:t>That means churches are not simply completing one-off tasks, but can build a more joined-up approach over time.</a:t>
            </a:r>
          </a:p>
          <a:p>
            <a:endParaRPr lang="en-GB" dirty="0"/>
          </a:p>
        </p:txBody>
      </p:sp>
      <p:sp>
        <p:nvSpPr>
          <p:cNvPr id="4" name="Slide Number Placeholder 3"/>
          <p:cNvSpPr>
            <a:spLocks noGrp="1"/>
          </p:cNvSpPr>
          <p:nvPr>
            <p:ph type="sldNum" sz="quarter" idx="5"/>
          </p:nvPr>
        </p:nvSpPr>
        <p:spPr/>
        <p:txBody>
          <a:bodyPr/>
          <a:lstStyle/>
          <a:p>
            <a:fld id="{4CCB1C7B-B337-4322-BA67-F340935254D6}" type="slidenum">
              <a:rPr lang="en-GB" smtClean="0"/>
              <a:t>12</a:t>
            </a:fld>
            <a:endParaRPr lang="en-GB"/>
          </a:p>
        </p:txBody>
      </p:sp>
    </p:spTree>
    <p:extLst>
      <p:ext uri="{BB962C8B-B14F-4D97-AF65-F5344CB8AC3E}">
        <p14:creationId xmlns:p14="http://schemas.microsoft.com/office/powerpoint/2010/main" val="392426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Cornerstone “Pathways” also support collaborative working by giving parishes a shared space to upload documents, draft materials and leave comments as a project develops. </a:t>
            </a:r>
          </a:p>
          <a:p>
            <a:r>
              <a:rPr lang="en-GB" dirty="0"/>
              <a:t>This makes it easier for church teams, volunteers and advisers to review materials, share feedback and keep everything in one place. </a:t>
            </a:r>
          </a:p>
          <a:p>
            <a:r>
              <a:rPr lang="en-GB" dirty="0"/>
              <a:t>That can be particularly useful for projects such as generosity campaigns, where several people may be contributing to the same piece of work and are not able to meet in person regularly.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CB1C7B-B337-4322-BA67-F340935254D6}" type="slidenum">
              <a:rPr lang="en-GB" smtClean="0"/>
              <a:t>13</a:t>
            </a:fld>
            <a:endParaRPr lang="en-GB"/>
          </a:p>
        </p:txBody>
      </p:sp>
    </p:spTree>
    <p:extLst>
      <p:ext uri="{BB962C8B-B14F-4D97-AF65-F5344CB8AC3E}">
        <p14:creationId xmlns:p14="http://schemas.microsoft.com/office/powerpoint/2010/main" val="330343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A1E28-C636-8009-D03F-6F7BA9FFD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E504A-5849-6D53-B2FA-56839FF02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8B675-99F0-4413-8A39-FD183C1936CE}"/>
              </a:ext>
            </a:extLst>
          </p:cNvPr>
          <p:cNvSpPr>
            <a:spLocks noGrp="1"/>
          </p:cNvSpPr>
          <p:nvPr>
            <p:ph type="body" idx="1"/>
          </p:nvPr>
        </p:nvSpPr>
        <p:spPr/>
        <p:txBody>
          <a:bodyPr/>
          <a:lstStyle/>
          <a:p>
            <a:r>
              <a:rPr lang="en-GB" dirty="0"/>
              <a:t>One of Cornerstone’s great strengths is its grants database. </a:t>
            </a:r>
          </a:p>
          <a:p>
            <a:endParaRPr lang="en-GB" dirty="0"/>
          </a:p>
          <a:p>
            <a:r>
              <a:rPr lang="en-GB" dirty="0"/>
              <a:t>All churches have free access to a curated database of around 1,000 grants, </a:t>
            </a:r>
          </a:p>
          <a:p>
            <a:r>
              <a:rPr lang="en-GB" dirty="0"/>
              <a:t>covering a wide range of purposes, values and locations. </a:t>
            </a:r>
          </a:p>
          <a:p>
            <a:r>
              <a:rPr lang="en-GB" dirty="0"/>
              <a:t>It is searchable and filterable.</a:t>
            </a:r>
          </a:p>
          <a:p>
            <a:r>
              <a:rPr lang="en-GB" dirty="0"/>
              <a:t>It is updated weekly, </a:t>
            </a:r>
          </a:p>
          <a:p>
            <a:r>
              <a:rPr lang="en-GB" dirty="0"/>
              <a:t>giving parishes a strong starting point for identifying funding opportunities.</a:t>
            </a:r>
          </a:p>
          <a:p>
            <a:endParaRPr lang="en-GB" dirty="0"/>
          </a:p>
        </p:txBody>
      </p:sp>
      <p:sp>
        <p:nvSpPr>
          <p:cNvPr id="4" name="Slide Number Placeholder 3">
            <a:extLst>
              <a:ext uri="{FF2B5EF4-FFF2-40B4-BE49-F238E27FC236}">
                <a16:creationId xmlns:a16="http://schemas.microsoft.com/office/drawing/2014/main" id="{CB866263-D00B-0C0F-2DBB-9C4E1A4F87BB}"/>
              </a:ext>
            </a:extLst>
          </p:cNvPr>
          <p:cNvSpPr>
            <a:spLocks noGrp="1"/>
          </p:cNvSpPr>
          <p:nvPr>
            <p:ph type="sldNum" sz="quarter" idx="5"/>
          </p:nvPr>
        </p:nvSpPr>
        <p:spPr/>
        <p:txBody>
          <a:bodyPr/>
          <a:lstStyle/>
          <a:p>
            <a:fld id="{4CCB1C7B-B337-4322-BA67-F340935254D6}" type="slidenum">
              <a:rPr lang="en-GB" smtClean="0"/>
              <a:t>14</a:t>
            </a:fld>
            <a:endParaRPr lang="en-GB"/>
          </a:p>
        </p:txBody>
      </p:sp>
    </p:spTree>
    <p:extLst>
      <p:ext uri="{BB962C8B-B14F-4D97-AF65-F5344CB8AC3E}">
        <p14:creationId xmlns:p14="http://schemas.microsoft.com/office/powerpoint/2010/main" val="3092041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C201-2498-8972-9E5F-494FF0A9A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47FD4-1B3B-CA77-6385-186329762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E0B93-1F09-DCDC-D309-DDD2D767D96A}"/>
              </a:ext>
            </a:extLst>
          </p:cNvPr>
          <p:cNvSpPr>
            <a:spLocks noGrp="1"/>
          </p:cNvSpPr>
          <p:nvPr>
            <p:ph type="body" idx="1"/>
          </p:nvPr>
        </p:nvSpPr>
        <p:spPr/>
        <p:txBody>
          <a:bodyPr/>
          <a:lstStyle/>
          <a:p>
            <a:r>
              <a:rPr lang="en-GB" dirty="0"/>
              <a:t>Many parishes know what they need funding for, but not where to begin. </a:t>
            </a:r>
          </a:p>
          <a:p>
            <a:r>
              <a:rPr lang="en-GB" dirty="0"/>
              <a:t>The database helps narrow the search quickly,</a:t>
            </a:r>
          </a:p>
          <a:p>
            <a:r>
              <a:rPr lang="en-GB" dirty="0"/>
              <a:t> so that churches can focus on realistic funders rather than searching blindly. </a:t>
            </a:r>
          </a:p>
          <a:p>
            <a:r>
              <a:rPr lang="en-GB" dirty="0"/>
              <a:t>If a church is looking for support for building work, </a:t>
            </a:r>
          </a:p>
          <a:p>
            <a:r>
              <a:rPr lang="en-GB" dirty="0"/>
              <a:t>accessibility improvements</a:t>
            </a:r>
          </a:p>
          <a:p>
            <a:r>
              <a:rPr lang="en-GB" dirty="0"/>
              <a:t> or redevelopment, it can filter by project type, location and application method.</a:t>
            </a:r>
          </a:p>
        </p:txBody>
      </p:sp>
      <p:sp>
        <p:nvSpPr>
          <p:cNvPr id="4" name="Slide Number Placeholder 3">
            <a:extLst>
              <a:ext uri="{FF2B5EF4-FFF2-40B4-BE49-F238E27FC236}">
                <a16:creationId xmlns:a16="http://schemas.microsoft.com/office/drawing/2014/main" id="{EDD2A1EE-86A1-8BF8-627A-A5DD943103DF}"/>
              </a:ext>
            </a:extLst>
          </p:cNvPr>
          <p:cNvSpPr>
            <a:spLocks noGrp="1"/>
          </p:cNvSpPr>
          <p:nvPr>
            <p:ph type="sldNum" sz="quarter" idx="5"/>
          </p:nvPr>
        </p:nvSpPr>
        <p:spPr/>
        <p:txBody>
          <a:bodyPr/>
          <a:lstStyle/>
          <a:p>
            <a:fld id="{4CCB1C7B-B337-4322-BA67-F340935254D6}" type="slidenum">
              <a:rPr lang="en-GB" smtClean="0"/>
              <a:t>15</a:t>
            </a:fld>
            <a:endParaRPr lang="en-GB"/>
          </a:p>
        </p:txBody>
      </p:sp>
    </p:spTree>
    <p:extLst>
      <p:ext uri="{BB962C8B-B14F-4D97-AF65-F5344CB8AC3E}">
        <p14:creationId xmlns:p14="http://schemas.microsoft.com/office/powerpoint/2010/main" val="1793747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EAA51-8A20-7FF4-6C49-62C31B1CA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B64B5-1F4F-5AF9-4785-77771A6B4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12A61-9CF7-E918-3FF8-499D4EDCA643}"/>
              </a:ext>
            </a:extLst>
          </p:cNvPr>
          <p:cNvSpPr>
            <a:spLocks noGrp="1"/>
          </p:cNvSpPr>
          <p:nvPr>
            <p:ph type="body" idx="1"/>
          </p:nvPr>
        </p:nvSpPr>
        <p:spPr/>
        <p:txBody>
          <a:bodyPr/>
          <a:lstStyle/>
          <a:p>
            <a:r>
              <a:rPr lang="en-GB" dirty="0"/>
              <a:t>Churches can read full details for each grant, shortlist suitable options, and track progress from application to outcome. </a:t>
            </a:r>
          </a:p>
          <a:p>
            <a:endParaRPr lang="en-GB" dirty="0"/>
          </a:p>
          <a:p>
            <a:r>
              <a:rPr lang="en-GB" dirty="0"/>
              <a:t>That brings more order to the process, which is especially useful where administrative capacity is limited or where no one on the team has much grants experience. </a:t>
            </a:r>
          </a:p>
          <a:p>
            <a:endParaRPr lang="en-GB" dirty="0"/>
          </a:p>
          <a:p>
            <a:r>
              <a:rPr lang="en-GB" dirty="0"/>
              <a:t>We can already see the value of that in practice:</a:t>
            </a:r>
          </a:p>
          <a:p>
            <a:r>
              <a:rPr lang="en-GB" dirty="0"/>
              <a:t> Kingswinford Parish reported that £65,000 across two grant applications came through funders identified using Cornerstone.</a:t>
            </a:r>
          </a:p>
        </p:txBody>
      </p:sp>
      <p:sp>
        <p:nvSpPr>
          <p:cNvPr id="4" name="Slide Number Placeholder 3">
            <a:extLst>
              <a:ext uri="{FF2B5EF4-FFF2-40B4-BE49-F238E27FC236}">
                <a16:creationId xmlns:a16="http://schemas.microsoft.com/office/drawing/2014/main" id="{BA76813A-186B-2FAC-BD98-5E7A262FC1FB}"/>
              </a:ext>
            </a:extLst>
          </p:cNvPr>
          <p:cNvSpPr>
            <a:spLocks noGrp="1"/>
          </p:cNvSpPr>
          <p:nvPr>
            <p:ph type="sldNum" sz="quarter" idx="5"/>
          </p:nvPr>
        </p:nvSpPr>
        <p:spPr/>
        <p:txBody>
          <a:bodyPr/>
          <a:lstStyle/>
          <a:p>
            <a:fld id="{4CCB1C7B-B337-4322-BA67-F340935254D6}" type="slidenum">
              <a:rPr lang="en-GB" smtClean="0"/>
              <a:t>16</a:t>
            </a:fld>
            <a:endParaRPr lang="en-GB"/>
          </a:p>
        </p:txBody>
      </p:sp>
    </p:spTree>
    <p:extLst>
      <p:ext uri="{BB962C8B-B14F-4D97-AF65-F5344CB8AC3E}">
        <p14:creationId xmlns:p14="http://schemas.microsoft.com/office/powerpoint/2010/main" val="166589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2CF52-1B92-6FED-A16C-397CD73D3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4DE62-34DD-8481-412A-70D57314E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D59FC-FEAC-54DA-B58E-9E581D721405}"/>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To summarise - Cornerstone supports parishes in four practical ways:</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It gives clarity by helping church leaders understand their giving culture and financial picture.</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It gives structure by breaking the generosity journey into manageable “pathways”.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It saves time through ready-made resources, templates, dashboards and guided processes</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dirty="0"/>
              <a:t>And it helps churches find funding through a grants tool that allows parishes to search, filter, shortlist and track applications more systematically. </a:t>
            </a:r>
          </a:p>
          <a:p>
            <a:pPr marL="171450" indent="-171450">
              <a:buFont typeface="Arial" panose="020B0604020202020204" pitchFamily="34" charset="0"/>
              <a:buChar char="•"/>
            </a:pPr>
            <a:endParaRPr lang="en-GB" dirty="0"/>
          </a:p>
          <a:p>
            <a:r>
              <a:rPr lang="en-GB" dirty="0"/>
              <a:t>We will be launching Cornerstone across the Diocese in the autumn, with events to introduce the platform more widely. </a:t>
            </a:r>
          </a:p>
          <a:p>
            <a:endParaRPr lang="en-GB" dirty="0"/>
          </a:p>
          <a:p>
            <a:r>
              <a:rPr lang="en-GB" dirty="0"/>
              <a:t>In the meantime, any parish that would like to explore it further, or sign up, can do so by contacting their Area Giving and Finance Adviser.</a:t>
            </a:r>
            <a:endParaRPr lang="en-US" dirty="0"/>
          </a:p>
        </p:txBody>
      </p:sp>
      <p:sp>
        <p:nvSpPr>
          <p:cNvPr id="4" name="Slide Number Placeholder 3">
            <a:extLst>
              <a:ext uri="{FF2B5EF4-FFF2-40B4-BE49-F238E27FC236}">
                <a16:creationId xmlns:a16="http://schemas.microsoft.com/office/drawing/2014/main" id="{26CF0B41-48F2-1A66-6585-0B24363B67C7}"/>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670350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Thank you and I would be glad to take any questions.</a:t>
            </a:r>
          </a:p>
        </p:txBody>
      </p:sp>
      <p:sp>
        <p:nvSpPr>
          <p:cNvPr id="4" name="Slide Number Placeholder 3"/>
          <p:cNvSpPr>
            <a:spLocks noGrp="1"/>
          </p:cNvSpPr>
          <p:nvPr>
            <p:ph type="sldNum" sz="quarter" idx="5"/>
          </p:nvPr>
        </p:nvSpPr>
        <p:spPr/>
        <p:txBody>
          <a:bodyPr/>
          <a:lstStyle/>
          <a:p>
            <a:fld id="{4CCB1C7B-B337-4322-BA67-F340935254D6}" type="slidenum">
              <a:rPr lang="en-GB" smtClean="0"/>
              <a:t>18</a:t>
            </a:fld>
            <a:endParaRPr lang="en-GB"/>
          </a:p>
        </p:txBody>
      </p:sp>
    </p:spTree>
    <p:extLst>
      <p:ext uri="{BB962C8B-B14F-4D97-AF65-F5344CB8AC3E}">
        <p14:creationId xmlns:p14="http://schemas.microsoft.com/office/powerpoint/2010/main" val="372241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Cornerstone is a free online tool developed by the National Giving Team to help churches strengthen giving and build a more generous culture. It has three main components:</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Insights</a:t>
            </a:r>
            <a:r>
              <a:rPr lang="en-GB" sz="1200" kern="1200" dirty="0">
                <a:solidFill>
                  <a:schemeClr val="tx1"/>
                </a:solidFill>
                <a:effectLst/>
                <a:latin typeface="+mn-lt"/>
                <a:ea typeface="+mn-ea"/>
                <a:cs typeface="+mn-cs"/>
              </a:rPr>
              <a:t>: which gives better visibility of parish giving and finance data </a:t>
            </a:r>
          </a:p>
          <a:p>
            <a:pPr lvl="0"/>
            <a:r>
              <a:rPr lang="en-GB" sz="1200" b="1" kern="1200" dirty="0">
                <a:solidFill>
                  <a:schemeClr val="tx1"/>
                </a:solidFill>
                <a:effectLst/>
                <a:latin typeface="+mn-lt"/>
                <a:ea typeface="+mn-ea"/>
                <a:cs typeface="+mn-cs"/>
              </a:rPr>
              <a:t>Pathways</a:t>
            </a:r>
            <a:r>
              <a:rPr lang="en-GB" sz="1200" kern="1200" dirty="0">
                <a:solidFill>
                  <a:schemeClr val="tx1"/>
                </a:solidFill>
                <a:effectLst/>
                <a:latin typeface="+mn-lt"/>
                <a:ea typeface="+mn-ea"/>
                <a:cs typeface="+mn-cs"/>
              </a:rPr>
              <a:t>: which offers structured resources and practical actions</a:t>
            </a:r>
          </a:p>
          <a:p>
            <a:pPr lvl="0"/>
            <a:r>
              <a:rPr lang="en-GB" sz="1200" b="1" kern="1200" dirty="0">
                <a:solidFill>
                  <a:schemeClr val="tx1"/>
                </a:solidFill>
                <a:effectLst/>
                <a:latin typeface="+mn-lt"/>
                <a:ea typeface="+mn-ea"/>
                <a:cs typeface="+mn-cs"/>
              </a:rPr>
              <a:t>and Grants</a:t>
            </a:r>
            <a:r>
              <a:rPr lang="en-GB" sz="1200" kern="1200" dirty="0">
                <a:solidFill>
                  <a:schemeClr val="tx1"/>
                </a:solidFill>
                <a:effectLst/>
                <a:latin typeface="+mn-lt"/>
                <a:ea typeface="+mn-ea"/>
                <a:cs typeface="+mn-cs"/>
              </a:rPr>
              <a:t>: which provides access to a substantial grants database </a:t>
            </a:r>
          </a:p>
          <a:p>
            <a:endParaRPr lang="en-GB" dirty="0"/>
          </a:p>
          <a:p>
            <a:r>
              <a:rPr lang="en-GB" dirty="0"/>
              <a:t>For treasurers, this means better visibility, better information, and better tools. </a:t>
            </a:r>
          </a:p>
          <a:p>
            <a:r>
              <a:rPr lang="en-GB" dirty="0"/>
              <a:t>For churchwardens, it means clearer conversations, practical resources, and help in linking mission, buildings and funding.</a:t>
            </a:r>
          </a:p>
        </p:txBody>
      </p:sp>
      <p:sp>
        <p:nvSpPr>
          <p:cNvPr id="4" name="Slide Number Placeholder 3"/>
          <p:cNvSpPr>
            <a:spLocks noGrp="1"/>
          </p:cNvSpPr>
          <p:nvPr>
            <p:ph type="sldNum" sz="quarter" idx="5"/>
          </p:nvPr>
        </p:nvSpPr>
        <p:spPr/>
        <p:txBody>
          <a:bodyPr/>
          <a:lstStyle/>
          <a:p>
            <a:fld id="{4CCB1C7B-B337-4322-BA67-F340935254D6}" type="slidenum">
              <a:rPr lang="en-GB" smtClean="0"/>
              <a:t>2</a:t>
            </a:fld>
            <a:endParaRPr lang="en-GB"/>
          </a:p>
        </p:txBody>
      </p:sp>
    </p:spTree>
    <p:extLst>
      <p:ext uri="{BB962C8B-B14F-4D97-AF65-F5344CB8AC3E}">
        <p14:creationId xmlns:p14="http://schemas.microsoft.com/office/powerpoint/2010/main" val="96336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5855E-7053-CCCD-80A9-6F553133A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E4BDF-0602-103F-00BC-AFBB4E913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00990-37C5-2566-A187-D3FFE62DABC7}"/>
              </a:ext>
            </a:extLst>
          </p:cNvPr>
          <p:cNvSpPr>
            <a:spLocks noGrp="1"/>
          </p:cNvSpPr>
          <p:nvPr>
            <p:ph type="body" idx="1"/>
          </p:nvPr>
        </p:nvSpPr>
        <p:spPr/>
        <p:txBody>
          <a:bodyPr/>
          <a:lstStyle/>
          <a:p>
            <a:r>
              <a:rPr lang="en-GB" dirty="0"/>
              <a:t>So now we are going to scroll through the 3 components; Insights, Pathways and Grants…..</a:t>
            </a:r>
          </a:p>
          <a:p>
            <a:endParaRPr lang="en-GB" dirty="0"/>
          </a:p>
          <a:p>
            <a:r>
              <a:rPr lang="en-GB" dirty="0"/>
              <a:t>Let’s begin with Insights. </a:t>
            </a:r>
          </a:p>
          <a:p>
            <a:r>
              <a:rPr lang="en-GB" dirty="0"/>
              <a:t>This part of Cornerstone uses Parish Returns data to give churches a clear picture of their financial position. </a:t>
            </a:r>
          </a:p>
          <a:p>
            <a:r>
              <a:rPr lang="en-GB" dirty="0"/>
              <a:t>It shows patterns in regular giving, worshipping community, grants and legacies, income, expenditure and reserves, </a:t>
            </a:r>
          </a:p>
          <a:p>
            <a:r>
              <a:rPr lang="en-GB" dirty="0"/>
              <a:t>helping parishes see strengths, pressures and risks more clearly. </a:t>
            </a:r>
          </a:p>
          <a:p>
            <a:endParaRPr lang="en-GB" dirty="0"/>
          </a:p>
          <a:p>
            <a:r>
              <a:rPr lang="en-GB" dirty="0"/>
              <a:t>At present, the most recent data shown is from 2023, the platform is under continuous development, and the latest figures will be updated</a:t>
            </a:r>
          </a:p>
          <a:p>
            <a:endParaRPr lang="en-GB" dirty="0"/>
          </a:p>
        </p:txBody>
      </p:sp>
      <p:sp>
        <p:nvSpPr>
          <p:cNvPr id="4" name="Slide Number Placeholder 3">
            <a:extLst>
              <a:ext uri="{FF2B5EF4-FFF2-40B4-BE49-F238E27FC236}">
                <a16:creationId xmlns:a16="http://schemas.microsoft.com/office/drawing/2014/main" id="{DAD64FB9-50C4-3BF1-81FA-B525F1ED7081}"/>
              </a:ext>
            </a:extLst>
          </p:cNvPr>
          <p:cNvSpPr>
            <a:spLocks noGrp="1"/>
          </p:cNvSpPr>
          <p:nvPr>
            <p:ph type="sldNum" sz="quarter" idx="5"/>
          </p:nvPr>
        </p:nvSpPr>
        <p:spPr/>
        <p:txBody>
          <a:bodyPr/>
          <a:lstStyle/>
          <a:p>
            <a:fld id="{4CCB1C7B-B337-4322-BA67-F340935254D6}" type="slidenum">
              <a:rPr lang="en-GB" smtClean="0"/>
              <a:t>3</a:t>
            </a:fld>
            <a:endParaRPr lang="en-GB"/>
          </a:p>
        </p:txBody>
      </p:sp>
    </p:spTree>
    <p:extLst>
      <p:ext uri="{BB962C8B-B14F-4D97-AF65-F5344CB8AC3E}">
        <p14:creationId xmlns:p14="http://schemas.microsoft.com/office/powerpoint/2010/main" val="366247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B99A2-97B8-0BE8-865D-7DE37C30E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9B4DB-F484-F1CA-48E3-695651662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81305-F7C4-A9CB-409C-5CD845FB402B}"/>
              </a:ext>
            </a:extLst>
          </p:cNvPr>
          <p:cNvSpPr>
            <a:spLocks noGrp="1"/>
          </p:cNvSpPr>
          <p:nvPr>
            <p:ph type="body" idx="1"/>
          </p:nvPr>
        </p:nvSpPr>
        <p:spPr/>
        <p:txBody>
          <a:bodyPr/>
          <a:lstStyle/>
          <a:p>
            <a:r>
              <a:rPr lang="en-GB" dirty="0"/>
              <a:t>It shows patterns in regular giving, worshipping community, grants and legacies, income, expenditure and reserves, </a:t>
            </a:r>
          </a:p>
          <a:p>
            <a:r>
              <a:rPr lang="en-GB" dirty="0"/>
              <a:t>helping parishes see strengths, pressures and risks more clearly. </a:t>
            </a:r>
          </a:p>
          <a:p>
            <a:endParaRPr lang="en-GB" dirty="0"/>
          </a:p>
          <a:p>
            <a:r>
              <a:rPr lang="en-GB" dirty="0"/>
              <a:t>For example, in this parish the proportion of regular givers within the church community is below both the diocesan and national average. There may be many local reasons for that, but the value of the data is that it helps highlight areas which may merit further attention.</a:t>
            </a:r>
          </a:p>
          <a:p>
            <a:endParaRPr lang="en-GB" dirty="0"/>
          </a:p>
          <a:p>
            <a:r>
              <a:rPr lang="en-GB" dirty="0"/>
              <a:t>You will see that the most recent data shown is from 2023, the platform is under continuous development, and the figures are expected to be updated very soon.</a:t>
            </a:r>
          </a:p>
          <a:p>
            <a:endParaRPr lang="en-GB" dirty="0"/>
          </a:p>
        </p:txBody>
      </p:sp>
      <p:sp>
        <p:nvSpPr>
          <p:cNvPr id="4" name="Slide Number Placeholder 3">
            <a:extLst>
              <a:ext uri="{FF2B5EF4-FFF2-40B4-BE49-F238E27FC236}">
                <a16:creationId xmlns:a16="http://schemas.microsoft.com/office/drawing/2014/main" id="{2F0E18F0-1232-C3EF-31BD-EF912A03C0C7}"/>
              </a:ext>
            </a:extLst>
          </p:cNvPr>
          <p:cNvSpPr>
            <a:spLocks noGrp="1"/>
          </p:cNvSpPr>
          <p:nvPr>
            <p:ph type="sldNum" sz="quarter" idx="5"/>
          </p:nvPr>
        </p:nvSpPr>
        <p:spPr/>
        <p:txBody>
          <a:bodyPr/>
          <a:lstStyle/>
          <a:p>
            <a:fld id="{4CCB1C7B-B337-4322-BA67-F340935254D6}" type="slidenum">
              <a:rPr lang="en-GB" smtClean="0"/>
              <a:t>4</a:t>
            </a:fld>
            <a:endParaRPr lang="en-GB"/>
          </a:p>
        </p:txBody>
      </p:sp>
    </p:spTree>
    <p:extLst>
      <p:ext uri="{BB962C8B-B14F-4D97-AF65-F5344CB8AC3E}">
        <p14:creationId xmlns:p14="http://schemas.microsoft.com/office/powerpoint/2010/main" val="279878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just mentioned the system is still in development </a:t>
            </a:r>
          </a:p>
          <a:p>
            <a:r>
              <a:rPr lang="en-GB" dirty="0"/>
              <a:t>It has been launched in Beta mode, which is a bit like a soft launch, </a:t>
            </a:r>
          </a:p>
          <a:p>
            <a:r>
              <a:rPr lang="en-GB" dirty="0"/>
              <a:t>and one of the sections which is not yet live is the Generosity Review which is embedded in the Insight section,</a:t>
            </a:r>
          </a:p>
          <a:p>
            <a:r>
              <a:rPr lang="en-GB" dirty="0"/>
              <a:t> and will provide you with a report like this: [CLICK FOR next slide]</a:t>
            </a:r>
          </a:p>
        </p:txBody>
      </p:sp>
      <p:sp>
        <p:nvSpPr>
          <p:cNvPr id="4" name="Slide Number Placeholder 3"/>
          <p:cNvSpPr>
            <a:spLocks noGrp="1"/>
          </p:cNvSpPr>
          <p:nvPr>
            <p:ph type="sldNum" sz="quarter" idx="5"/>
          </p:nvPr>
        </p:nvSpPr>
        <p:spPr/>
        <p:txBody>
          <a:bodyPr/>
          <a:lstStyle/>
          <a:p>
            <a:fld id="{4CCB1C7B-B337-4322-BA67-F340935254D6}" type="slidenum">
              <a:rPr lang="en-GB" smtClean="0"/>
              <a:t>5</a:t>
            </a:fld>
            <a:endParaRPr lang="en-GB"/>
          </a:p>
        </p:txBody>
      </p:sp>
    </p:spTree>
    <p:extLst>
      <p:ext uri="{BB962C8B-B14F-4D97-AF65-F5344CB8AC3E}">
        <p14:creationId xmlns:p14="http://schemas.microsoft.com/office/powerpoint/2010/main" val="345858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spider diagram is especially helpful, as it can show which areas within the MINT and IDEA frameworks may be strongest, and which may need more attention.</a:t>
            </a:r>
          </a:p>
          <a:p>
            <a:endParaRPr lang="en-GB" dirty="0"/>
          </a:p>
        </p:txBody>
      </p:sp>
      <p:sp>
        <p:nvSpPr>
          <p:cNvPr id="4" name="Slide Number Placeholder 3"/>
          <p:cNvSpPr>
            <a:spLocks noGrp="1"/>
          </p:cNvSpPr>
          <p:nvPr>
            <p:ph type="sldNum" sz="quarter" idx="5"/>
          </p:nvPr>
        </p:nvSpPr>
        <p:spPr/>
        <p:txBody>
          <a:bodyPr/>
          <a:lstStyle/>
          <a:p>
            <a:fld id="{4CCB1C7B-B337-4322-BA67-F340935254D6}" type="slidenum">
              <a:rPr lang="en-GB" smtClean="0"/>
              <a:t>6</a:t>
            </a:fld>
            <a:endParaRPr lang="en-GB"/>
          </a:p>
        </p:txBody>
      </p:sp>
    </p:spTree>
    <p:extLst>
      <p:ext uri="{BB962C8B-B14F-4D97-AF65-F5344CB8AC3E}">
        <p14:creationId xmlns:p14="http://schemas.microsoft.com/office/powerpoint/2010/main" val="8423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r>
              <a:rPr lang="en-GB" dirty="0"/>
              <a:t>Before going further, it may be helpful to give a brief overview of the MINT and IDEA frameworks.</a:t>
            </a:r>
          </a:p>
          <a:p>
            <a:endParaRPr lang="en-GB" dirty="0"/>
          </a:p>
          <a:p>
            <a:r>
              <a:rPr lang="en-GB" dirty="0"/>
              <a:t>The Church of England uses the MINT and IDEA frameworks as useful anchors for thinking about generosity. They are informed by research, including the Anglican Giving Survey and the Stewardship Generosity Report, and they help parishes approach these questions in a more structured way, whether they are starting out or developing an existing giving programme.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Open Sans"/>
                <a:ea typeface="Open Sans"/>
                <a:cs typeface="Open Sans"/>
              </a:rPr>
              <a:t>MINT pulls in concepts linked to types of givers, building trust, communication, and are in some ways the first steps towards a generous culture.  The practical elements of mechanisms to enable giving, the essential communication of needs and impact of giving – all of these are linked to identified types of givers and how to access them, and the linchpin – Trust – people will give if they trust the person/institution they are giving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Open Sans"/>
              <a:ea typeface="Open Sans"/>
              <a:cs typeface="Open Sans"/>
            </a:endParaRPr>
          </a:p>
          <a:p>
            <a:r>
              <a:rPr lang="en-GB" b="1" dirty="0"/>
              <a:t>If MINT helps with some of the practical foundations for giving, IDEA helps churches think about the wider culture of generosity. It starts from the belief that God is generous, and that Christian generosity is rooted in discipleship and response.</a:t>
            </a:r>
          </a:p>
          <a:p>
            <a:endParaRPr lang="en-GB" dirty="0"/>
          </a:p>
          <a:p>
            <a:r>
              <a:rPr lang="en-GB" b="0" dirty="0"/>
              <a:t>IDEA encourages churches to inspire through leadership, disciple through teaching and learning, embed generosity in worship, ministry and planning, and activate generosity by giving people real opportunities to respond. The emphasis is not just on initiatives, but on forming a church culture in which generosity becomes part of everyday life and faith.</a:t>
            </a:r>
          </a:p>
          <a:p>
            <a:endParaRPr lang="en-GB" dirty="0"/>
          </a:p>
          <a:p>
            <a:r>
              <a:rPr lang="en-GB" dirty="0"/>
              <a:t>To summaries:</a:t>
            </a:r>
          </a:p>
          <a:p>
            <a:r>
              <a:rPr lang="en-GB" b="1" dirty="0"/>
              <a:t>MINT</a:t>
            </a:r>
            <a:r>
              <a:rPr lang="en-GB" dirty="0"/>
              <a:t> helps churches think about the practical foundations that support giving well.</a:t>
            </a:r>
            <a:br>
              <a:rPr lang="en-GB" dirty="0"/>
            </a:br>
            <a:r>
              <a:rPr lang="en-GB" b="1" dirty="0"/>
              <a:t>IDEA</a:t>
            </a:r>
            <a:r>
              <a:rPr lang="en-GB" dirty="0"/>
              <a:t> helps churches think about the deeper culture of generosity they are seeking to grow.</a:t>
            </a:r>
          </a:p>
          <a:p>
            <a:endParaRPr lang="en-GB" b="1" dirty="0">
              <a:solidFill>
                <a:srgbClr val="000000"/>
              </a:solidFill>
              <a:latin typeface="Open Sans"/>
              <a:ea typeface="Open Sans"/>
              <a:cs typeface="Open Sans"/>
            </a:endParaRPr>
          </a:p>
          <a:p>
            <a:endParaRPr lang="en-US" dirty="0"/>
          </a:p>
        </p:txBody>
      </p:sp>
      <p:sp>
        <p:nvSpPr>
          <p:cNvPr id="4" name="Slide Number Placeholder 3"/>
          <p:cNvSpPr>
            <a:spLocks noGrp="1"/>
          </p:cNvSpPr>
          <p:nvPr>
            <p:ph type="sldNum" sz="quarter" idx="5"/>
          </p:nvPr>
        </p:nvSpPr>
        <p:spPr/>
        <p:txBody>
          <a:bodyPr/>
          <a:lstStyle/>
          <a:p>
            <a:fld id="{BB118CA9-9E0B-41CD-AA6E-9A5C33FA818A}" type="slidenum">
              <a:rPr lang="en-GB" smtClean="0"/>
              <a:t>7</a:t>
            </a:fld>
            <a:endParaRPr lang="en-GB"/>
          </a:p>
        </p:txBody>
      </p:sp>
    </p:spTree>
    <p:extLst>
      <p:ext uri="{BB962C8B-B14F-4D97-AF65-F5344CB8AC3E}">
        <p14:creationId xmlns:p14="http://schemas.microsoft.com/office/powerpoint/2010/main" val="392444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27A-2453-2EC5-DC8D-00ABC9CB6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94A6F-CB65-7118-390D-961136221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90740-FFEA-7FDC-B6E6-6EA3149552EF}"/>
              </a:ext>
            </a:extLst>
          </p:cNvPr>
          <p:cNvSpPr>
            <a:spLocks noGrp="1"/>
          </p:cNvSpPr>
          <p:nvPr>
            <p:ph type="body" idx="1"/>
          </p:nvPr>
        </p:nvSpPr>
        <p:spPr/>
        <p:txBody>
          <a:bodyPr/>
          <a:lstStyle/>
          <a:p>
            <a:r>
              <a:rPr lang="en-GB" dirty="0"/>
              <a:t>The reason I bring up the Generosity Review and the MINT and IDEA principals is that they are embedded into the </a:t>
            </a:r>
          </a:p>
          <a:p>
            <a:r>
              <a:rPr lang="en-GB" dirty="0"/>
              <a:t>second component of Cornerstone “Pathways”</a:t>
            </a:r>
          </a:p>
          <a:p>
            <a:endParaRPr lang="en-GB" dirty="0"/>
          </a:p>
          <a:p>
            <a:r>
              <a:rPr lang="en-GB" dirty="0"/>
              <a:t>The information a church receives through “Insights” helps it see where attention is most needed. </a:t>
            </a:r>
          </a:p>
          <a:p>
            <a:endParaRPr lang="en-GB" dirty="0"/>
          </a:p>
          <a:p>
            <a:r>
              <a:rPr lang="en-GB" dirty="0"/>
              <a:t>The “Pathways” then turn that into practical action. </a:t>
            </a:r>
          </a:p>
          <a:p>
            <a:r>
              <a:rPr lang="en-GB" dirty="0"/>
              <a:t>There are over 50 pathways on the platform, with more being added, and churches can use as many or as few as are helpful. </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6A4AB6E9-E791-0E7C-EB58-3DF8B86D10B6}"/>
              </a:ext>
            </a:extLst>
          </p:cNvPr>
          <p:cNvSpPr>
            <a:spLocks noGrp="1"/>
          </p:cNvSpPr>
          <p:nvPr>
            <p:ph type="sldNum" sz="quarter" idx="5"/>
          </p:nvPr>
        </p:nvSpPr>
        <p:spPr/>
        <p:txBody>
          <a:bodyPr/>
          <a:lstStyle/>
          <a:p>
            <a:fld id="{4CCB1C7B-B337-4322-BA67-F340935254D6}" type="slidenum">
              <a:rPr lang="en-GB" smtClean="0"/>
              <a:t>8</a:t>
            </a:fld>
            <a:endParaRPr lang="en-GB"/>
          </a:p>
        </p:txBody>
      </p:sp>
    </p:spTree>
    <p:extLst>
      <p:ext uri="{BB962C8B-B14F-4D97-AF65-F5344CB8AC3E}">
        <p14:creationId xmlns:p14="http://schemas.microsoft.com/office/powerpoint/2010/main" val="306103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pathway focuses on one topic and breaks it into manageable steps, with templates, videos and guidance included. </a:t>
            </a:r>
          </a:p>
          <a:p>
            <a:endParaRPr lang="en-GB" dirty="0"/>
          </a:p>
          <a:p>
            <a:r>
              <a:rPr lang="en-GB" dirty="0"/>
              <a:t>The pathways are grouped around the MINT and IDEA principles, </a:t>
            </a:r>
          </a:p>
          <a:p>
            <a:r>
              <a:rPr lang="en-GB" dirty="0"/>
              <a:t>so churches can choose what best fits their present situation, whether that is strengthening mechanisms for giving or focusing more intentionally on generosity.</a:t>
            </a:r>
          </a:p>
          <a:p>
            <a:endParaRPr lang="en-GB" dirty="0"/>
          </a:p>
          <a:p>
            <a:r>
              <a:rPr lang="en-GB" dirty="0"/>
              <a:t>(MINT – mechanisms, impact, need, trust)</a:t>
            </a:r>
          </a:p>
          <a:p>
            <a:r>
              <a:rPr lang="en-GB" dirty="0"/>
              <a:t>(IDEA – inspire, disciple, embed, activate) </a:t>
            </a:r>
          </a:p>
          <a:p>
            <a:endParaRPr lang="en-GB" dirty="0"/>
          </a:p>
        </p:txBody>
      </p:sp>
      <p:sp>
        <p:nvSpPr>
          <p:cNvPr id="4" name="Slide Number Placeholder 3"/>
          <p:cNvSpPr>
            <a:spLocks noGrp="1"/>
          </p:cNvSpPr>
          <p:nvPr>
            <p:ph type="sldNum" sz="quarter" idx="5"/>
          </p:nvPr>
        </p:nvSpPr>
        <p:spPr/>
        <p:txBody>
          <a:bodyPr/>
          <a:lstStyle/>
          <a:p>
            <a:fld id="{4CCB1C7B-B337-4322-BA67-F340935254D6}" type="slidenum">
              <a:rPr lang="en-GB" smtClean="0"/>
              <a:t>9</a:t>
            </a:fld>
            <a:endParaRPr lang="en-GB"/>
          </a:p>
        </p:txBody>
      </p:sp>
    </p:spTree>
    <p:extLst>
      <p:ext uri="{BB962C8B-B14F-4D97-AF65-F5344CB8AC3E}">
        <p14:creationId xmlns:p14="http://schemas.microsoft.com/office/powerpoint/2010/main" val="155045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F9203DF-2A8E-41FF-88D0-AE42BFF3A8F7}" type="datetimeFigureOut">
              <a:rPr lang="en-GB" smtClean="0"/>
              <a:t>09/04/2026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107567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9203DF-2A8E-41FF-88D0-AE42BFF3A8F7}" type="datetimeFigureOut">
              <a:rPr lang="en-GB" smtClean="0"/>
              <a:t>09/04/2026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26382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9203DF-2A8E-41FF-88D0-AE42BFF3A8F7}" type="datetimeFigureOut">
              <a:rPr lang="en-GB" smtClean="0"/>
              <a:t>09/04/2026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189660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58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9203DF-2A8E-41FF-88D0-AE42BFF3A8F7}" type="datetimeFigureOut">
              <a:rPr lang="en-GB" smtClean="0"/>
              <a:t>09/04/2026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30071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F9203DF-2A8E-41FF-88D0-AE42BFF3A8F7}" type="datetimeFigureOut">
              <a:rPr lang="en-GB" smtClean="0"/>
              <a:t>09/04/2026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158587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F9203DF-2A8E-41FF-88D0-AE42BFF3A8F7}" type="datetimeFigureOut">
              <a:rPr lang="en-GB" smtClean="0"/>
              <a:t>09/04/2026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395322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F9203DF-2A8E-41FF-88D0-AE42BFF3A8F7}" type="datetimeFigureOut">
              <a:rPr lang="en-GB" smtClean="0"/>
              <a:t>09/04/2026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225395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F9203DF-2A8E-41FF-88D0-AE42BFF3A8F7}" type="datetimeFigureOut">
              <a:rPr lang="en-GB" smtClean="0"/>
              <a:t>09/04/2026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197035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203DF-2A8E-41FF-88D0-AE42BFF3A8F7}" type="datetimeFigureOut">
              <a:rPr lang="en-GB" smtClean="0"/>
              <a:t>09/04/2026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117922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F9203DF-2A8E-41FF-88D0-AE42BFF3A8F7}" type="datetimeFigureOut">
              <a:rPr lang="en-GB" smtClean="0"/>
              <a:t>09/04/2026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247696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F9203DF-2A8E-41FF-88D0-AE42BFF3A8F7}" type="datetimeFigureOut">
              <a:rPr lang="en-GB" smtClean="0"/>
              <a:t>09/04/2026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00CF7C-3C42-4AFD-9500-225D074CEB9E}" type="slidenum">
              <a:rPr lang="en-GB" smtClean="0"/>
              <a:t>‹#›</a:t>
            </a:fld>
            <a:endParaRPr lang="en-GB"/>
          </a:p>
        </p:txBody>
      </p:sp>
    </p:spTree>
    <p:extLst>
      <p:ext uri="{BB962C8B-B14F-4D97-AF65-F5344CB8AC3E}">
        <p14:creationId xmlns:p14="http://schemas.microsoft.com/office/powerpoint/2010/main" val="16841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9203DF-2A8E-41FF-88D0-AE42BFF3A8F7}" type="datetimeFigureOut">
              <a:rPr lang="en-GB" smtClean="0"/>
              <a:t>09/04/2026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00CF7C-3C42-4AFD-9500-225D074CEB9E}" type="slidenum">
              <a:rPr lang="en-GB" smtClean="0"/>
              <a:t>‹#›</a:t>
            </a:fld>
            <a:endParaRPr lang="en-GB"/>
          </a:p>
        </p:txBody>
      </p:sp>
    </p:spTree>
    <p:extLst>
      <p:ext uri="{BB962C8B-B14F-4D97-AF65-F5344CB8AC3E}">
        <p14:creationId xmlns:p14="http://schemas.microsoft.com/office/powerpoint/2010/main" val="5670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hyperlink" Target="mailto:jagoda.keshani@london.anglican.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mailto:edmontonAFA@london.anglican.org" TargetMode="External"/><Relationship Id="rId5" Type="http://schemas.openxmlformats.org/officeDocument/2006/relationships/hyperlink" Target="mailto:Victoria.oneill@london.anglican.org" TargetMode="External"/><Relationship Id="rId4" Type="http://schemas.openxmlformats.org/officeDocument/2006/relationships/hyperlink" Target="mailto:catherine.stephens@london.anglican.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71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1DEFE-C276-D93E-49CC-A0472D911935}"/>
              </a:ext>
            </a:extLst>
          </p:cNvPr>
          <p:cNvPicPr>
            <a:picLocks noChangeAspect="1"/>
          </p:cNvPicPr>
          <p:nvPr/>
        </p:nvPicPr>
        <p:blipFill>
          <a:blip r:embed="rId3"/>
          <a:stretch>
            <a:fillRect/>
          </a:stretch>
        </p:blipFill>
        <p:spPr>
          <a:xfrm>
            <a:off x="0" y="2047875"/>
            <a:ext cx="12192000" cy="4810125"/>
          </a:xfrm>
          <a:prstGeom prst="rect">
            <a:avLst/>
          </a:prstGeom>
        </p:spPr>
      </p:pic>
      <p:pic>
        <p:nvPicPr>
          <p:cNvPr id="6" name="Picture 5">
            <a:extLst>
              <a:ext uri="{FF2B5EF4-FFF2-40B4-BE49-F238E27FC236}">
                <a16:creationId xmlns:a16="http://schemas.microsoft.com/office/drawing/2014/main" id="{B2FFB09F-EB77-B7EC-ED3A-069BB76C1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574" y="164220"/>
            <a:ext cx="6278851" cy="1883655"/>
          </a:xfrm>
          <a:prstGeom prst="rect">
            <a:avLst/>
          </a:prstGeom>
        </p:spPr>
      </p:pic>
    </p:spTree>
    <p:extLst>
      <p:ext uri="{BB962C8B-B14F-4D97-AF65-F5344CB8AC3E}">
        <p14:creationId xmlns:p14="http://schemas.microsoft.com/office/powerpoint/2010/main" val="197006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FD290B-E753-FE2A-24A6-1A56B34B7CC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1ECE798-AC52-6BD9-D309-C62842164725}"/>
              </a:ext>
            </a:extLst>
          </p:cNvPr>
          <p:cNvPicPr>
            <a:picLocks noChangeAspect="1"/>
          </p:cNvPicPr>
          <p:nvPr/>
        </p:nvPicPr>
        <p:blipFill>
          <a:blip r:embed="rId3"/>
          <a:stretch>
            <a:fillRect/>
          </a:stretch>
        </p:blipFill>
        <p:spPr>
          <a:xfrm>
            <a:off x="-2" y="-1"/>
            <a:ext cx="4648565" cy="6858001"/>
          </a:xfrm>
          <a:prstGeom prst="rect">
            <a:avLst/>
          </a:prstGeom>
        </p:spPr>
      </p:pic>
      <p:pic>
        <p:nvPicPr>
          <p:cNvPr id="6" name="Picture 5">
            <a:extLst>
              <a:ext uri="{FF2B5EF4-FFF2-40B4-BE49-F238E27FC236}">
                <a16:creationId xmlns:a16="http://schemas.microsoft.com/office/drawing/2014/main" id="{348F663E-A95F-0E87-BF73-24A04865D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232" y="0"/>
            <a:ext cx="5291667" cy="1587500"/>
          </a:xfrm>
          <a:prstGeom prst="rect">
            <a:avLst/>
          </a:prstGeom>
        </p:spPr>
      </p:pic>
      <p:pic>
        <p:nvPicPr>
          <p:cNvPr id="8" name="Picture 7">
            <a:extLst>
              <a:ext uri="{FF2B5EF4-FFF2-40B4-BE49-F238E27FC236}">
                <a16:creationId xmlns:a16="http://schemas.microsoft.com/office/drawing/2014/main" id="{E680D5D8-A5DB-C69B-3F99-31F94EDA64CE}"/>
              </a:ext>
            </a:extLst>
          </p:cNvPr>
          <p:cNvPicPr>
            <a:picLocks noChangeAspect="1"/>
          </p:cNvPicPr>
          <p:nvPr/>
        </p:nvPicPr>
        <p:blipFill>
          <a:blip r:embed="rId5"/>
          <a:stretch>
            <a:fillRect/>
          </a:stretch>
        </p:blipFill>
        <p:spPr>
          <a:xfrm>
            <a:off x="6095998" y="4178135"/>
            <a:ext cx="5630061" cy="1143160"/>
          </a:xfrm>
          <a:prstGeom prst="rect">
            <a:avLst/>
          </a:prstGeom>
        </p:spPr>
      </p:pic>
      <p:grpSp>
        <p:nvGrpSpPr>
          <p:cNvPr id="11" name="Group 10">
            <a:extLst>
              <a:ext uri="{FF2B5EF4-FFF2-40B4-BE49-F238E27FC236}">
                <a16:creationId xmlns:a16="http://schemas.microsoft.com/office/drawing/2014/main" id="{300C238F-9D5E-CA94-9DAE-31138C050A50}"/>
              </a:ext>
            </a:extLst>
          </p:cNvPr>
          <p:cNvGrpSpPr/>
          <p:nvPr/>
        </p:nvGrpSpPr>
        <p:grpSpPr>
          <a:xfrm>
            <a:off x="6095998" y="1813131"/>
            <a:ext cx="5514134" cy="1733471"/>
            <a:chOff x="6096000" y="1587500"/>
            <a:chExt cx="5514134" cy="1733471"/>
          </a:xfrm>
        </p:grpSpPr>
        <p:pic>
          <p:nvPicPr>
            <p:cNvPr id="7" name="Picture 6">
              <a:extLst>
                <a:ext uri="{FF2B5EF4-FFF2-40B4-BE49-F238E27FC236}">
                  <a16:creationId xmlns:a16="http://schemas.microsoft.com/office/drawing/2014/main" id="{A4108A67-F983-81A1-A70F-219F1B290BFF}"/>
                </a:ext>
              </a:extLst>
            </p:cNvPr>
            <p:cNvPicPr>
              <a:picLocks noChangeAspect="1"/>
            </p:cNvPicPr>
            <p:nvPr/>
          </p:nvPicPr>
          <p:blipFill>
            <a:blip r:embed="rId6"/>
            <a:srcRect b="60827"/>
            <a:stretch>
              <a:fillRect/>
            </a:stretch>
          </p:blipFill>
          <p:spPr>
            <a:xfrm>
              <a:off x="6096000" y="1587500"/>
              <a:ext cx="5514134" cy="866735"/>
            </a:xfrm>
            <a:prstGeom prst="rect">
              <a:avLst/>
            </a:prstGeom>
          </p:spPr>
        </p:pic>
        <p:pic>
          <p:nvPicPr>
            <p:cNvPr id="10" name="Picture 9">
              <a:extLst>
                <a:ext uri="{FF2B5EF4-FFF2-40B4-BE49-F238E27FC236}">
                  <a16:creationId xmlns:a16="http://schemas.microsoft.com/office/drawing/2014/main" id="{EC6783C4-3304-B745-815B-1C0591BFB4F3}"/>
                </a:ext>
              </a:extLst>
            </p:cNvPr>
            <p:cNvPicPr>
              <a:picLocks noChangeAspect="1"/>
            </p:cNvPicPr>
            <p:nvPr/>
          </p:nvPicPr>
          <p:blipFill>
            <a:blip r:embed="rId6"/>
            <a:srcRect t="60827"/>
            <a:stretch>
              <a:fillRect/>
            </a:stretch>
          </p:blipFill>
          <p:spPr>
            <a:xfrm>
              <a:off x="6096000" y="2454235"/>
              <a:ext cx="5514134" cy="866736"/>
            </a:xfrm>
            <a:prstGeom prst="rect">
              <a:avLst/>
            </a:prstGeom>
          </p:spPr>
        </p:pic>
      </p:grpSp>
    </p:spTree>
    <p:extLst>
      <p:ext uri="{BB962C8B-B14F-4D97-AF65-F5344CB8AC3E}">
        <p14:creationId xmlns:p14="http://schemas.microsoft.com/office/powerpoint/2010/main" val="106502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605677-FEC1-4A18-B817-C5A715C9AF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E77525-E584-24A2-D8F7-35C6127A2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232" y="0"/>
            <a:ext cx="5291667" cy="1587500"/>
          </a:xfrm>
          <a:prstGeom prst="rect">
            <a:avLst/>
          </a:prstGeom>
        </p:spPr>
      </p:pic>
      <p:pic>
        <p:nvPicPr>
          <p:cNvPr id="3" name="Picture 2">
            <a:extLst>
              <a:ext uri="{FF2B5EF4-FFF2-40B4-BE49-F238E27FC236}">
                <a16:creationId xmlns:a16="http://schemas.microsoft.com/office/drawing/2014/main" id="{E471E7EE-5B8E-1C8D-A8CA-CDB7E1C41568}"/>
              </a:ext>
            </a:extLst>
          </p:cNvPr>
          <p:cNvPicPr>
            <a:picLocks noChangeAspect="1"/>
          </p:cNvPicPr>
          <p:nvPr/>
        </p:nvPicPr>
        <p:blipFill>
          <a:blip r:embed="rId4"/>
          <a:stretch>
            <a:fillRect/>
          </a:stretch>
        </p:blipFill>
        <p:spPr>
          <a:xfrm>
            <a:off x="-1" y="0"/>
            <a:ext cx="4494269" cy="6858000"/>
          </a:xfrm>
          <a:prstGeom prst="rect">
            <a:avLst/>
          </a:prstGeom>
        </p:spPr>
      </p:pic>
      <p:pic>
        <p:nvPicPr>
          <p:cNvPr id="9" name="Picture 8">
            <a:extLst>
              <a:ext uri="{FF2B5EF4-FFF2-40B4-BE49-F238E27FC236}">
                <a16:creationId xmlns:a16="http://schemas.microsoft.com/office/drawing/2014/main" id="{6D710ABC-8F6B-6FD7-3055-9B6A500C8653}"/>
              </a:ext>
            </a:extLst>
          </p:cNvPr>
          <p:cNvPicPr>
            <a:picLocks noChangeAspect="1"/>
          </p:cNvPicPr>
          <p:nvPr/>
        </p:nvPicPr>
        <p:blipFill>
          <a:blip r:embed="rId5"/>
          <a:stretch>
            <a:fillRect/>
          </a:stretch>
        </p:blipFill>
        <p:spPr>
          <a:xfrm>
            <a:off x="5849809" y="1587500"/>
            <a:ext cx="6006512" cy="1839832"/>
          </a:xfrm>
          <a:prstGeom prst="rect">
            <a:avLst/>
          </a:prstGeom>
        </p:spPr>
      </p:pic>
    </p:spTree>
    <p:extLst>
      <p:ext uri="{BB962C8B-B14F-4D97-AF65-F5344CB8AC3E}">
        <p14:creationId xmlns:p14="http://schemas.microsoft.com/office/powerpoint/2010/main" val="360262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1246EF-23E8-85F5-2E9E-B083022DA38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4060C92-EE11-D1D5-9CC6-DF9F9762B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166" y="0"/>
            <a:ext cx="5291667" cy="1587500"/>
          </a:xfrm>
          <a:prstGeom prst="rect">
            <a:avLst/>
          </a:prstGeom>
        </p:spPr>
      </p:pic>
      <p:pic>
        <p:nvPicPr>
          <p:cNvPr id="7" name="Picture 6">
            <a:extLst>
              <a:ext uri="{FF2B5EF4-FFF2-40B4-BE49-F238E27FC236}">
                <a16:creationId xmlns:a16="http://schemas.microsoft.com/office/drawing/2014/main" id="{7B847430-5F38-5336-62D0-D808E6109543}"/>
              </a:ext>
            </a:extLst>
          </p:cNvPr>
          <p:cNvPicPr>
            <a:picLocks noChangeAspect="1"/>
          </p:cNvPicPr>
          <p:nvPr/>
        </p:nvPicPr>
        <p:blipFill>
          <a:blip r:embed="rId4"/>
          <a:stretch>
            <a:fillRect/>
          </a:stretch>
        </p:blipFill>
        <p:spPr>
          <a:xfrm>
            <a:off x="626404" y="1872555"/>
            <a:ext cx="10939190" cy="4302613"/>
          </a:xfrm>
          <a:prstGeom prst="rect">
            <a:avLst/>
          </a:prstGeom>
        </p:spPr>
      </p:pic>
    </p:spTree>
    <p:extLst>
      <p:ext uri="{BB962C8B-B14F-4D97-AF65-F5344CB8AC3E}">
        <p14:creationId xmlns:p14="http://schemas.microsoft.com/office/powerpoint/2010/main" val="294549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D7552C-6E6B-856C-A6A3-22B400D4A43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F9CF8A9-E7BB-6C75-63A9-C36945DE2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166" y="0"/>
            <a:ext cx="5291667" cy="1587500"/>
          </a:xfrm>
          <a:prstGeom prst="rect">
            <a:avLst/>
          </a:prstGeom>
        </p:spPr>
      </p:pic>
    </p:spTree>
    <p:extLst>
      <p:ext uri="{BB962C8B-B14F-4D97-AF65-F5344CB8AC3E}">
        <p14:creationId xmlns:p14="http://schemas.microsoft.com/office/powerpoint/2010/main" val="68536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7ADE23-C533-C494-B024-D7854AE882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E9FC08-41DC-6BFB-7C45-CA05A7424693}"/>
              </a:ext>
            </a:extLst>
          </p:cNvPr>
          <p:cNvPicPr>
            <a:picLocks noChangeAspect="1"/>
          </p:cNvPicPr>
          <p:nvPr/>
        </p:nvPicPr>
        <p:blipFill>
          <a:blip r:embed="rId3"/>
          <a:stretch>
            <a:fillRect/>
          </a:stretch>
        </p:blipFill>
        <p:spPr>
          <a:xfrm>
            <a:off x="457202" y="906037"/>
            <a:ext cx="5426764" cy="1736564"/>
          </a:xfrm>
          <a:prstGeom prst="rect">
            <a:avLst/>
          </a:prstGeom>
        </p:spPr>
      </p:pic>
      <p:pic>
        <p:nvPicPr>
          <p:cNvPr id="6" name="Picture 5">
            <a:extLst>
              <a:ext uri="{FF2B5EF4-FFF2-40B4-BE49-F238E27FC236}">
                <a16:creationId xmlns:a16="http://schemas.microsoft.com/office/drawing/2014/main" id="{7CDF726C-CFD3-71CA-CDBF-D048C3F26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4197361"/>
            <a:ext cx="5426764" cy="1628029"/>
          </a:xfrm>
          <a:prstGeom prst="rect">
            <a:avLst/>
          </a:prstGeom>
        </p:spPr>
      </p:pic>
      <p:sp>
        <p:nvSpPr>
          <p:cNvPr id="11" name="Rectangle 1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2D4A12-023E-1461-9C4C-3A9C71D85851}"/>
              </a:ext>
            </a:extLst>
          </p:cNvPr>
          <p:cNvPicPr>
            <a:picLocks noChangeAspect="1"/>
          </p:cNvPicPr>
          <p:nvPr/>
        </p:nvPicPr>
        <p:blipFill>
          <a:blip r:embed="rId5"/>
          <a:stretch>
            <a:fillRect/>
          </a:stretch>
        </p:blipFill>
        <p:spPr>
          <a:xfrm>
            <a:off x="6987992" y="321734"/>
            <a:ext cx="4066847" cy="6069922"/>
          </a:xfrm>
          <a:prstGeom prst="rect">
            <a:avLst/>
          </a:prstGeom>
        </p:spPr>
      </p:pic>
    </p:spTree>
    <p:extLst>
      <p:ext uri="{BB962C8B-B14F-4D97-AF65-F5344CB8AC3E}">
        <p14:creationId xmlns:p14="http://schemas.microsoft.com/office/powerpoint/2010/main" val="201894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7751A-A66D-CB9D-5421-35197F4B0EC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2C93133-F17C-146A-9A25-D5CFD24FD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2421560"/>
            <a:ext cx="4586132" cy="1375839"/>
          </a:xfrm>
          <a:prstGeom prst="rect">
            <a:avLst/>
          </a:prstGeom>
        </p:spPr>
      </p:pic>
      <p:pic>
        <p:nvPicPr>
          <p:cNvPr id="4" name="Picture 3">
            <a:extLst>
              <a:ext uri="{FF2B5EF4-FFF2-40B4-BE49-F238E27FC236}">
                <a16:creationId xmlns:a16="http://schemas.microsoft.com/office/drawing/2014/main" id="{9C2B95C0-8A6A-12EA-F42C-33402C53B557}"/>
              </a:ext>
            </a:extLst>
          </p:cNvPr>
          <p:cNvPicPr>
            <a:picLocks noChangeAspect="1"/>
          </p:cNvPicPr>
          <p:nvPr/>
        </p:nvPicPr>
        <p:blipFill>
          <a:blip r:embed="rId4"/>
          <a:stretch>
            <a:fillRect/>
          </a:stretch>
        </p:blipFill>
        <p:spPr>
          <a:xfrm>
            <a:off x="5244933" y="0"/>
            <a:ext cx="6947067" cy="6860226"/>
          </a:xfrm>
          <a:prstGeom prst="rect">
            <a:avLst/>
          </a:prstGeom>
        </p:spPr>
      </p:pic>
    </p:spTree>
    <p:extLst>
      <p:ext uri="{BB962C8B-B14F-4D97-AF65-F5344CB8AC3E}">
        <p14:creationId xmlns:p14="http://schemas.microsoft.com/office/powerpoint/2010/main" val="356377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460C-E8A3-481E-FEB8-19A00C8765C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E18BA68-3157-9EF5-E101-ADA44318BFDB}"/>
              </a:ext>
            </a:extLst>
          </p:cNvPr>
          <p:cNvSpPr/>
          <p:nvPr/>
        </p:nvSpPr>
        <p:spPr>
          <a:xfrm>
            <a:off x="640080" y="365760"/>
            <a:ext cx="10972800" cy="548640"/>
          </a:xfrm>
          <a:prstGeom prst="rect">
            <a:avLst/>
          </a:prstGeom>
          <a:noFill/>
          <a:ln/>
        </p:spPr>
        <p:txBody>
          <a:bodyPr wrap="square" rtlCol="0" anchor="ctr"/>
          <a:lstStyle/>
          <a:p>
            <a:pPr>
              <a:lnSpc>
                <a:spcPct val="110000"/>
              </a:lnSpc>
            </a:pPr>
            <a:r>
              <a:rPr lang="en-US" sz="3200" b="1" dirty="0"/>
              <a:t>Contact your Area Giving and Finance Adviser:</a:t>
            </a:r>
          </a:p>
        </p:txBody>
      </p:sp>
      <p:sp>
        <p:nvSpPr>
          <p:cNvPr id="3" name="Shape 1">
            <a:extLst>
              <a:ext uri="{FF2B5EF4-FFF2-40B4-BE49-F238E27FC236}">
                <a16:creationId xmlns:a16="http://schemas.microsoft.com/office/drawing/2014/main" id="{F91C9AC2-B528-152B-B919-B184797AA121}"/>
              </a:ext>
            </a:extLst>
          </p:cNvPr>
          <p:cNvSpPr/>
          <p:nvPr/>
        </p:nvSpPr>
        <p:spPr>
          <a:xfrm>
            <a:off x="640080" y="960120"/>
            <a:ext cx="10972800" cy="0"/>
          </a:xfrm>
          <a:prstGeom prst="line">
            <a:avLst/>
          </a:prstGeom>
          <a:noFill/>
          <a:ln w="12700">
            <a:solidFill>
              <a:srgbClr val="E5E7EB"/>
            </a:solidFill>
            <a:prstDash val="solid"/>
          </a:ln>
        </p:spPr>
        <p:txBody>
          <a:bodyPr/>
          <a:lstStyle/>
          <a:p>
            <a:endParaRPr lang="en-GB"/>
          </a:p>
        </p:txBody>
      </p:sp>
      <p:sp>
        <p:nvSpPr>
          <p:cNvPr id="5" name="Text 2">
            <a:extLst>
              <a:ext uri="{FF2B5EF4-FFF2-40B4-BE49-F238E27FC236}">
                <a16:creationId xmlns:a16="http://schemas.microsoft.com/office/drawing/2014/main" id="{D5FBBC6A-F478-6A11-6A94-90945D4EF936}"/>
              </a:ext>
            </a:extLst>
          </p:cNvPr>
          <p:cNvSpPr/>
          <p:nvPr/>
        </p:nvSpPr>
        <p:spPr>
          <a:xfrm>
            <a:off x="822960" y="1234440"/>
            <a:ext cx="10972800" cy="4754880"/>
          </a:xfrm>
          <a:prstGeom prst="rect">
            <a:avLst/>
          </a:prstGeom>
          <a:noFill/>
          <a:ln/>
        </p:spPr>
        <p:txBody>
          <a:bodyPr wrap="square" rtlCol="0" anchor="t"/>
          <a:lstStyle/>
          <a:p>
            <a:pPr marL="0" indent="0">
              <a:lnSpc>
                <a:spcPct val="110000"/>
              </a:lnSpc>
              <a:buNone/>
            </a:pPr>
            <a:endParaRPr lang="en-US" sz="2200" dirty="0"/>
          </a:p>
          <a:p>
            <a:r>
              <a:rPr lang="en-GB" sz="2000" dirty="0"/>
              <a:t>Two Cities:  	Jagoda Keshani		</a:t>
            </a:r>
            <a:r>
              <a:rPr lang="en-GB" sz="2000" dirty="0">
                <a:hlinkClick r:id="rId3">
                  <a:extLst>
                    <a:ext uri="{A12FA001-AC4F-418D-AE19-62706E023703}">
                      <ahyp:hlinkClr xmlns:ahyp="http://schemas.microsoft.com/office/drawing/2018/hyperlinkcolor" val="tx"/>
                    </a:ext>
                  </a:extLst>
                </a:hlinkClick>
              </a:rPr>
              <a:t>jagoda.keshani@london.anglican.org</a:t>
            </a:r>
            <a:r>
              <a:rPr lang="en-GB" sz="2000" dirty="0"/>
              <a:t>			020 3837 5111</a:t>
            </a:r>
          </a:p>
          <a:p>
            <a:r>
              <a:rPr lang="en-GB" sz="2000" dirty="0"/>
              <a:t> </a:t>
            </a:r>
          </a:p>
          <a:p>
            <a:r>
              <a:rPr lang="en-GB" sz="2000" dirty="0"/>
              <a:t>Stepney: 	vacant				</a:t>
            </a:r>
            <a:r>
              <a:rPr lang="en-GB" sz="2000" dirty="0">
                <a:hlinkClick r:id="rId4">
                  <a:extLst>
                    <a:ext uri="{A12FA001-AC4F-418D-AE19-62706E023703}">
                      <ahyp:hlinkClr xmlns:ahyp="http://schemas.microsoft.com/office/drawing/2018/hyperlinkcolor" val="tx"/>
                    </a:ext>
                  </a:extLst>
                </a:hlinkClick>
              </a:rPr>
              <a:t> catherine.stephens@london.anglican.org </a:t>
            </a:r>
            <a:r>
              <a:rPr lang="en-GB" sz="2000" dirty="0"/>
              <a:t>	 020 3837 5050</a:t>
            </a:r>
          </a:p>
          <a:p>
            <a:r>
              <a:rPr lang="en-GB" sz="2000" dirty="0"/>
              <a:t> </a:t>
            </a:r>
          </a:p>
          <a:p>
            <a:r>
              <a:rPr lang="en-GB" sz="2000" dirty="0"/>
              <a:t>Kensington:	Victoria ONeill		</a:t>
            </a:r>
            <a:r>
              <a:rPr lang="en-GB" sz="2000" u="sng" dirty="0"/>
              <a:t>v</a:t>
            </a:r>
            <a:r>
              <a:rPr lang="en-GB" sz="2000" u="sng" dirty="0">
                <a:hlinkClick r:id="rId5">
                  <a:extLst>
                    <a:ext uri="{A12FA001-AC4F-418D-AE19-62706E023703}">
                      <ahyp:hlinkClr xmlns:ahyp="http://schemas.microsoft.com/office/drawing/2018/hyperlinkcolor" val="tx"/>
                    </a:ext>
                  </a:extLst>
                </a:hlinkClick>
              </a:rPr>
              <a:t>ic</a:t>
            </a:r>
            <a:r>
              <a:rPr lang="en-GB" sz="2000" dirty="0">
                <a:hlinkClick r:id="rId5">
                  <a:extLst>
                    <a:ext uri="{A12FA001-AC4F-418D-AE19-62706E023703}">
                      <ahyp:hlinkClr xmlns:ahyp="http://schemas.microsoft.com/office/drawing/2018/hyperlinkcolor" val="tx"/>
                    </a:ext>
                  </a:extLst>
                </a:hlinkClick>
              </a:rPr>
              <a:t>toria.oneill@london.anglican.org</a:t>
            </a:r>
            <a:r>
              <a:rPr lang="en-GB" sz="2000" dirty="0"/>
              <a:t> 			020 3837 5137</a:t>
            </a:r>
          </a:p>
          <a:p>
            <a:r>
              <a:rPr lang="en-GB" sz="2000" dirty="0"/>
              <a:t> </a:t>
            </a:r>
          </a:p>
          <a:p>
            <a:r>
              <a:rPr lang="en-GB" sz="2000" dirty="0"/>
              <a:t>Edmonton:	Julie Churchyard		</a:t>
            </a:r>
            <a:r>
              <a:rPr lang="en-GB" sz="2000" dirty="0">
                <a:hlinkClick r:id="rId6">
                  <a:extLst>
                    <a:ext uri="{A12FA001-AC4F-418D-AE19-62706E023703}">
                      <ahyp:hlinkClr xmlns:ahyp="http://schemas.microsoft.com/office/drawing/2018/hyperlinkcolor" val="tx"/>
                    </a:ext>
                  </a:extLst>
                </a:hlinkClick>
              </a:rPr>
              <a:t>edmontonAFA@london.anglican.org</a:t>
            </a:r>
            <a:r>
              <a:rPr lang="en-GB" sz="2000" dirty="0"/>
              <a:t>			020 3837 5015</a:t>
            </a:r>
          </a:p>
          <a:p>
            <a:r>
              <a:rPr lang="en-GB" sz="2000" dirty="0"/>
              <a:t> </a:t>
            </a:r>
          </a:p>
          <a:p>
            <a:r>
              <a:rPr lang="en-GB" sz="2000" dirty="0"/>
              <a:t>Willesden:	Catherine Stephens	</a:t>
            </a:r>
            <a:r>
              <a:rPr lang="en-GB" sz="2000" dirty="0">
                <a:hlinkClick r:id="rId4">
                  <a:extLst>
                    <a:ext uri="{A12FA001-AC4F-418D-AE19-62706E023703}">
                      <ahyp:hlinkClr xmlns:ahyp="http://schemas.microsoft.com/office/drawing/2018/hyperlinkcolor" val="tx"/>
                    </a:ext>
                  </a:extLst>
                </a:hlinkClick>
              </a:rPr>
              <a:t>catherine.stephens@london.anglican.org</a:t>
            </a:r>
            <a:r>
              <a:rPr lang="en-GB" sz="2000" dirty="0"/>
              <a:t>		020 3837 5050</a:t>
            </a:r>
          </a:p>
          <a:p>
            <a:pPr marL="0" indent="0">
              <a:lnSpc>
                <a:spcPct val="110000"/>
              </a:lnSpc>
              <a:buNone/>
            </a:pPr>
            <a:endParaRPr lang="en-US" sz="2200" dirty="0"/>
          </a:p>
        </p:txBody>
      </p:sp>
    </p:spTree>
    <p:extLst>
      <p:ext uri="{BB962C8B-B14F-4D97-AF65-F5344CB8AC3E}">
        <p14:creationId xmlns:p14="http://schemas.microsoft.com/office/powerpoint/2010/main" val="224962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773C969D-BDFF-41F1-1B4E-6B2F3D83BC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1E9D8C-4C3E-65CE-F364-4550FD470625}"/>
              </a:ext>
            </a:extLst>
          </p:cNvPr>
          <p:cNvSpPr txBox="1"/>
          <p:nvPr/>
        </p:nvSpPr>
        <p:spPr>
          <a:xfrm>
            <a:off x="2438400" y="4702628"/>
            <a:ext cx="7315200" cy="769441"/>
          </a:xfrm>
          <a:prstGeom prst="rect">
            <a:avLst/>
          </a:prstGeom>
          <a:noFill/>
        </p:spPr>
        <p:txBody>
          <a:bodyPr wrap="square" rtlCol="0">
            <a:spAutoFit/>
          </a:bodyPr>
          <a:lstStyle/>
          <a:p>
            <a:pPr algn="ctr"/>
            <a:r>
              <a:rPr lang="en-GB" sz="4400" b="1" dirty="0">
                <a:latin typeface="Avenir Next LT Pro" panose="020B0504020202020204" pitchFamily="34" charset="0"/>
              </a:rPr>
              <a:t>QUESTIONS?</a:t>
            </a:r>
          </a:p>
        </p:txBody>
      </p:sp>
    </p:spTree>
    <p:extLst>
      <p:ext uri="{BB962C8B-B14F-4D97-AF65-F5344CB8AC3E}">
        <p14:creationId xmlns:p14="http://schemas.microsoft.com/office/powerpoint/2010/main" val="149396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9DF877A3-6E74-599C-13BC-9395276C35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AEBE6D-28D2-6C64-BC3F-E768ABAD4795}"/>
              </a:ext>
            </a:extLst>
          </p:cNvPr>
          <p:cNvPicPr>
            <a:picLocks noChangeAspect="1"/>
          </p:cNvPicPr>
          <p:nvPr/>
        </p:nvPicPr>
        <p:blipFill>
          <a:blip r:embed="rId4"/>
          <a:stretch>
            <a:fillRect/>
          </a:stretch>
        </p:blipFill>
        <p:spPr>
          <a:xfrm>
            <a:off x="0" y="993580"/>
            <a:ext cx="12192000" cy="5864420"/>
          </a:xfrm>
          <a:prstGeom prst="rect">
            <a:avLst/>
          </a:prstGeom>
        </p:spPr>
      </p:pic>
      <p:pic>
        <p:nvPicPr>
          <p:cNvPr id="5" name="Picture 4">
            <a:extLst>
              <a:ext uri="{FF2B5EF4-FFF2-40B4-BE49-F238E27FC236}">
                <a16:creationId xmlns:a16="http://schemas.microsoft.com/office/drawing/2014/main" id="{46024FF7-408A-011C-BB9F-D21086D54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225" y="0"/>
            <a:ext cx="3337550" cy="999571"/>
          </a:xfrm>
          <a:prstGeom prst="rect">
            <a:avLst/>
          </a:prstGeom>
        </p:spPr>
      </p:pic>
      <p:pic>
        <p:nvPicPr>
          <p:cNvPr id="7" name="Picture 6">
            <a:extLst>
              <a:ext uri="{FF2B5EF4-FFF2-40B4-BE49-F238E27FC236}">
                <a16:creationId xmlns:a16="http://schemas.microsoft.com/office/drawing/2014/main" id="{B0887A50-4C4D-9319-DB50-A9AB697D1069}"/>
              </a:ext>
            </a:extLst>
          </p:cNvPr>
          <p:cNvPicPr>
            <a:picLocks noChangeAspect="1"/>
          </p:cNvPicPr>
          <p:nvPr/>
        </p:nvPicPr>
        <p:blipFill>
          <a:blip r:embed="rId6"/>
          <a:stretch>
            <a:fillRect/>
          </a:stretch>
        </p:blipFill>
        <p:spPr>
          <a:xfrm>
            <a:off x="0" y="-5992"/>
            <a:ext cx="4427225" cy="999572"/>
          </a:xfrm>
          <a:prstGeom prst="rect">
            <a:avLst/>
          </a:prstGeom>
        </p:spPr>
      </p:pic>
      <p:pic>
        <p:nvPicPr>
          <p:cNvPr id="8" name="Picture 7">
            <a:extLst>
              <a:ext uri="{FF2B5EF4-FFF2-40B4-BE49-F238E27FC236}">
                <a16:creationId xmlns:a16="http://schemas.microsoft.com/office/drawing/2014/main" id="{8F1AD61F-BE84-371A-B224-E745CF07E3E2}"/>
              </a:ext>
            </a:extLst>
          </p:cNvPr>
          <p:cNvPicPr>
            <a:picLocks noChangeAspect="1"/>
          </p:cNvPicPr>
          <p:nvPr/>
        </p:nvPicPr>
        <p:blipFill>
          <a:blip r:embed="rId6"/>
          <a:stretch>
            <a:fillRect/>
          </a:stretch>
        </p:blipFill>
        <p:spPr>
          <a:xfrm>
            <a:off x="7764775" y="0"/>
            <a:ext cx="4427225" cy="999572"/>
          </a:xfrm>
          <a:prstGeom prst="rect">
            <a:avLst/>
          </a:prstGeom>
        </p:spPr>
      </p:pic>
    </p:spTree>
    <p:extLst>
      <p:ext uri="{BB962C8B-B14F-4D97-AF65-F5344CB8AC3E}">
        <p14:creationId xmlns:p14="http://schemas.microsoft.com/office/powerpoint/2010/main" val="291985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2B6637-44E4-5F72-0726-ABE82703A5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B84D586-46AB-FC85-9016-09E7256B2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497994"/>
            <a:ext cx="6278851" cy="1883655"/>
          </a:xfrm>
          <a:prstGeom prst="rect">
            <a:avLst/>
          </a:prstGeom>
        </p:spPr>
      </p:pic>
      <p:pic>
        <p:nvPicPr>
          <p:cNvPr id="11" name="Picture 10">
            <a:extLst>
              <a:ext uri="{FF2B5EF4-FFF2-40B4-BE49-F238E27FC236}">
                <a16:creationId xmlns:a16="http://schemas.microsoft.com/office/drawing/2014/main" id="{CE5D81ED-1CA0-5F15-D1D3-02C7B46FF2DB}"/>
              </a:ext>
            </a:extLst>
          </p:cNvPr>
          <p:cNvPicPr>
            <a:picLocks noChangeAspect="1"/>
          </p:cNvPicPr>
          <p:nvPr/>
        </p:nvPicPr>
        <p:blipFill>
          <a:blip r:embed="rId4"/>
          <a:stretch>
            <a:fillRect/>
          </a:stretch>
        </p:blipFill>
        <p:spPr>
          <a:xfrm>
            <a:off x="1256781" y="3006496"/>
            <a:ext cx="5665537" cy="3385159"/>
          </a:xfrm>
          <a:prstGeom prst="rect">
            <a:avLst/>
          </a:prstGeom>
        </p:spPr>
      </p:pic>
      <p:pic>
        <p:nvPicPr>
          <p:cNvPr id="4" name="Picture 3">
            <a:extLst>
              <a:ext uri="{FF2B5EF4-FFF2-40B4-BE49-F238E27FC236}">
                <a16:creationId xmlns:a16="http://schemas.microsoft.com/office/drawing/2014/main" id="{7D349285-19CC-BBD7-6D64-153864BB7C24}"/>
              </a:ext>
            </a:extLst>
          </p:cNvPr>
          <p:cNvPicPr>
            <a:picLocks noChangeAspect="1"/>
          </p:cNvPicPr>
          <p:nvPr/>
        </p:nvPicPr>
        <p:blipFill>
          <a:blip r:embed="rId5"/>
          <a:stretch>
            <a:fillRect/>
          </a:stretch>
        </p:blipFill>
        <p:spPr>
          <a:xfrm>
            <a:off x="7979986" y="649549"/>
            <a:ext cx="3440644" cy="2563279"/>
          </a:xfrm>
          <a:prstGeom prst="rect">
            <a:avLst/>
          </a:prstGeom>
        </p:spPr>
      </p:pic>
      <p:pic>
        <p:nvPicPr>
          <p:cNvPr id="9" name="Picture 8">
            <a:extLst>
              <a:ext uri="{FF2B5EF4-FFF2-40B4-BE49-F238E27FC236}">
                <a16:creationId xmlns:a16="http://schemas.microsoft.com/office/drawing/2014/main" id="{7C61032A-C97D-7E03-27BC-423528B1DCB9}"/>
              </a:ext>
            </a:extLst>
          </p:cNvPr>
          <p:cNvPicPr>
            <a:picLocks noChangeAspect="1"/>
          </p:cNvPicPr>
          <p:nvPr/>
        </p:nvPicPr>
        <p:blipFill>
          <a:blip r:embed="rId6"/>
          <a:stretch>
            <a:fillRect/>
          </a:stretch>
        </p:blipFill>
        <p:spPr>
          <a:xfrm>
            <a:off x="7979985" y="4301544"/>
            <a:ext cx="3440383" cy="2064229"/>
          </a:xfrm>
          <a:prstGeom prst="rect">
            <a:avLst/>
          </a:prstGeom>
        </p:spPr>
      </p:pic>
    </p:spTree>
    <p:extLst>
      <p:ext uri="{BB962C8B-B14F-4D97-AF65-F5344CB8AC3E}">
        <p14:creationId xmlns:p14="http://schemas.microsoft.com/office/powerpoint/2010/main" val="30854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76DBF5-0483-D617-B4D9-EDA7543695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01E6D91-E074-B7B1-75D4-23DFAB389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497994"/>
            <a:ext cx="6278851" cy="1883655"/>
          </a:xfrm>
          <a:prstGeom prst="rect">
            <a:avLst/>
          </a:prstGeom>
        </p:spPr>
      </p:pic>
      <p:pic>
        <p:nvPicPr>
          <p:cNvPr id="3" name="Picture 2">
            <a:extLst>
              <a:ext uri="{FF2B5EF4-FFF2-40B4-BE49-F238E27FC236}">
                <a16:creationId xmlns:a16="http://schemas.microsoft.com/office/drawing/2014/main" id="{E2FBD41F-8677-6994-01AC-128EAF058E3F}"/>
              </a:ext>
            </a:extLst>
          </p:cNvPr>
          <p:cNvPicPr>
            <a:picLocks noChangeAspect="1"/>
          </p:cNvPicPr>
          <p:nvPr/>
        </p:nvPicPr>
        <p:blipFill>
          <a:blip r:embed="rId4"/>
          <a:stretch>
            <a:fillRect/>
          </a:stretch>
        </p:blipFill>
        <p:spPr>
          <a:xfrm>
            <a:off x="643467" y="2434722"/>
            <a:ext cx="5581937" cy="4083260"/>
          </a:xfrm>
          <a:prstGeom prst="rect">
            <a:avLst/>
          </a:prstGeom>
        </p:spPr>
      </p:pic>
      <p:pic>
        <p:nvPicPr>
          <p:cNvPr id="7" name="Picture 6">
            <a:extLst>
              <a:ext uri="{FF2B5EF4-FFF2-40B4-BE49-F238E27FC236}">
                <a16:creationId xmlns:a16="http://schemas.microsoft.com/office/drawing/2014/main" id="{300215F6-E5A4-DE73-E132-5D387B72DF73}"/>
              </a:ext>
            </a:extLst>
          </p:cNvPr>
          <p:cNvPicPr>
            <a:picLocks noChangeAspect="1"/>
          </p:cNvPicPr>
          <p:nvPr/>
        </p:nvPicPr>
        <p:blipFill>
          <a:blip r:embed="rId5"/>
          <a:stretch>
            <a:fillRect/>
          </a:stretch>
        </p:blipFill>
        <p:spPr>
          <a:xfrm>
            <a:off x="7302687" y="427260"/>
            <a:ext cx="3907858" cy="3005696"/>
          </a:xfrm>
          <a:prstGeom prst="rect">
            <a:avLst/>
          </a:prstGeom>
        </p:spPr>
      </p:pic>
      <p:pic>
        <p:nvPicPr>
          <p:cNvPr id="10" name="Picture 9">
            <a:extLst>
              <a:ext uri="{FF2B5EF4-FFF2-40B4-BE49-F238E27FC236}">
                <a16:creationId xmlns:a16="http://schemas.microsoft.com/office/drawing/2014/main" id="{4C589253-6041-49F7-F1BA-1C9B4DB8DAA6}"/>
              </a:ext>
            </a:extLst>
          </p:cNvPr>
          <p:cNvPicPr>
            <a:picLocks noChangeAspect="1"/>
          </p:cNvPicPr>
          <p:nvPr/>
        </p:nvPicPr>
        <p:blipFill>
          <a:blip r:embed="rId6"/>
          <a:stretch>
            <a:fillRect/>
          </a:stretch>
        </p:blipFill>
        <p:spPr>
          <a:xfrm>
            <a:off x="7169457" y="3585438"/>
            <a:ext cx="3492448" cy="2654261"/>
          </a:xfrm>
          <a:prstGeom prst="rect">
            <a:avLst/>
          </a:prstGeom>
        </p:spPr>
      </p:pic>
    </p:spTree>
    <p:extLst>
      <p:ext uri="{BB962C8B-B14F-4D97-AF65-F5344CB8AC3E}">
        <p14:creationId xmlns:p14="http://schemas.microsoft.com/office/powerpoint/2010/main" val="352862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275C-F87E-D011-168E-90E763AB15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98A3C95-1143-E1BE-B067-8C79196FD85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DB2B804-C445-DB28-2C6A-A2C683D3E674}"/>
              </a:ext>
            </a:extLst>
          </p:cNvPr>
          <p:cNvPicPr>
            <a:picLocks noChangeAspect="1"/>
          </p:cNvPicPr>
          <p:nvPr/>
        </p:nvPicPr>
        <p:blipFill>
          <a:blip r:embed="rId3"/>
          <a:stretch>
            <a:fillRect/>
          </a:stretch>
        </p:blipFill>
        <p:spPr>
          <a:xfrm>
            <a:off x="0" y="313348"/>
            <a:ext cx="12192000" cy="6231304"/>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 name="Ink 6">
                <a:extLst>
                  <a:ext uri="{FF2B5EF4-FFF2-40B4-BE49-F238E27FC236}">
                    <a16:creationId xmlns:a16="http://schemas.microsoft.com/office/drawing/2014/main" id="{039C1FB7-FDB8-D6D3-6768-2D0CC0D29E64}"/>
                  </a:ext>
                </a:extLst>
              </p14:cNvPr>
              <p14:cNvContentPartPr/>
              <p14:nvPr/>
            </p14:nvContentPartPr>
            <p14:xfrm>
              <a:off x="6697449" y="1124542"/>
              <a:ext cx="1605708" cy="879616"/>
            </p14:xfrm>
          </p:contentPart>
        </mc:Choice>
        <mc:Fallback xmlns="">
          <p:pic>
            <p:nvPicPr>
              <p:cNvPr id="7" name="Ink 6">
                <a:extLst>
                  <a:ext uri="{FF2B5EF4-FFF2-40B4-BE49-F238E27FC236}">
                    <a16:creationId xmlns:a16="http://schemas.microsoft.com/office/drawing/2014/main" id="{039C1FB7-FDB8-D6D3-6768-2D0CC0D29E64}"/>
                  </a:ext>
                </a:extLst>
              </p:cNvPr>
              <p:cNvPicPr/>
              <p:nvPr/>
            </p:nvPicPr>
            <p:blipFill>
              <a:blip r:embed="rId5"/>
              <a:stretch>
                <a:fillRect/>
              </a:stretch>
            </p:blipFill>
            <p:spPr>
              <a:xfrm>
                <a:off x="6688448" y="1115544"/>
                <a:ext cx="1623349" cy="897252"/>
              </a:xfrm>
              <a:prstGeom prst="rect">
                <a:avLst/>
              </a:prstGeom>
            </p:spPr>
          </p:pic>
        </mc:Fallback>
      </mc:AlternateContent>
      <p:sp>
        <p:nvSpPr>
          <p:cNvPr id="19" name="Rak pilkoppling 18">
            <a:extLst>
              <a:ext uri="{FF2B5EF4-FFF2-40B4-BE49-F238E27FC236}">
                <a16:creationId xmlns:a16="http://schemas.microsoft.com/office/drawing/2014/main" id="{B1DFFD54-C0D4-457E-BDF0-D59363810B59}"/>
              </a:ext>
            </a:extLst>
          </p:cNvPr>
          <p:cNvSpPr/>
          <p:nvPr/>
        </p:nvSpPr>
        <p:spPr>
          <a:xfrm>
            <a:off x="6470280" y="2050560"/>
            <a:ext cx="182880" cy="0"/>
          </a:xfrm>
          <a:prstGeom prst="straightConnector1">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18000">
            <a:gradFill>
              <a:gsLst>
                <a:gs pos="1000">
                  <a:srgbClr val="489CD1"/>
                </a:gs>
                <a:gs pos="25000">
                  <a:srgbClr val="A9D7B2"/>
                </a:gs>
                <a:gs pos="50000">
                  <a:srgbClr val="B92B65"/>
                </a:gs>
                <a:gs pos="76000">
                  <a:srgbClr val="9B2486"/>
                </a:gs>
                <a:gs pos="100000">
                  <a:srgbClr val="244F85"/>
                </a:gs>
              </a:gsLst>
            </a:gradFill>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de-DE">
              <a:gradFill>
                <a:gsLst>
                  <a:gs pos="1000">
                    <a:srgbClr val="489CD1"/>
                  </a:gs>
                  <a:gs pos="25000">
                    <a:srgbClr val="A9D7B2"/>
                  </a:gs>
                  <a:gs pos="50000">
                    <a:srgbClr val="B92B65"/>
                  </a:gs>
                  <a:gs pos="76000">
                    <a:srgbClr val="9B2486"/>
                  </a:gs>
                  <a:gs pos="100000">
                    <a:srgbClr val="244F85"/>
                  </a:gs>
                </a:gsLst>
              </a:gradFill>
            </a:endParaRPr>
          </a:p>
        </p:txBody>
      </p:sp>
      <p:sp>
        <p:nvSpPr>
          <p:cNvPr id="10" name="Rak koppling 9">
            <a:extLst>
              <a:ext uri="{FF2B5EF4-FFF2-40B4-BE49-F238E27FC236}">
                <a16:creationId xmlns:a16="http://schemas.microsoft.com/office/drawing/2014/main" id="{3E62D6FD-44E7-4F10-9246-75977E2AFFCE}"/>
              </a:ext>
            </a:extLst>
          </p:cNvPr>
          <p:cNvSpPr/>
          <p:nvPr/>
        </p:nvSpPr>
        <p:spPr>
          <a:xfrm rot="-1243180">
            <a:off x="5768331" y="2050559"/>
            <a:ext cx="914400" cy="0"/>
          </a:xfrm>
          <a:prstGeom prst="lin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18000">
            <a:gradFill>
              <a:gsLst>
                <a:gs pos="1000">
                  <a:srgbClr val="489CD1"/>
                </a:gs>
                <a:gs pos="25000">
                  <a:srgbClr val="A9D7B2"/>
                </a:gs>
                <a:gs pos="50000">
                  <a:srgbClr val="B92B65"/>
                </a:gs>
                <a:gs pos="76000">
                  <a:srgbClr val="9B2486"/>
                </a:gs>
                <a:gs pos="100000">
                  <a:srgbClr val="244F85"/>
                </a:gs>
              </a:gsLst>
            </a:gradFill>
            <a:tailEnd type="arrow"/>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de-DE">
              <a:gradFill>
                <a:gsLst>
                  <a:gs pos="1000">
                    <a:srgbClr val="489CD1"/>
                  </a:gs>
                  <a:gs pos="25000">
                    <a:srgbClr val="A9D7B2"/>
                  </a:gs>
                  <a:gs pos="50000">
                    <a:srgbClr val="B92B65"/>
                  </a:gs>
                  <a:gs pos="76000">
                    <a:srgbClr val="9B2486"/>
                  </a:gs>
                  <a:gs pos="100000">
                    <a:srgbClr val="244F85"/>
                  </a:gs>
                </a:gsLst>
              </a:gradFill>
            </a:endParaRPr>
          </a:p>
        </p:txBody>
      </p:sp>
    </p:spTree>
    <p:extLst>
      <p:ext uri="{BB962C8B-B14F-4D97-AF65-F5344CB8AC3E}">
        <p14:creationId xmlns:p14="http://schemas.microsoft.com/office/powerpoint/2010/main" val="248871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0827-E9A0-052A-9DC5-968166DC661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33A3226-BCA3-3FE5-48EA-5401597D717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2776539-308B-5729-1E84-3BE0F73993AF}"/>
              </a:ext>
            </a:extLst>
          </p:cNvPr>
          <p:cNvPicPr>
            <a:picLocks noChangeAspect="1"/>
          </p:cNvPicPr>
          <p:nvPr/>
        </p:nvPicPr>
        <p:blipFill>
          <a:blip r:embed="rId3"/>
          <a:stretch>
            <a:fillRect/>
          </a:stretch>
        </p:blipFill>
        <p:spPr>
          <a:xfrm>
            <a:off x="0" y="0"/>
            <a:ext cx="11891857" cy="6689820"/>
          </a:xfrm>
          <a:prstGeom prst="rect">
            <a:avLst/>
          </a:prstGeom>
        </p:spPr>
      </p:pic>
    </p:spTree>
    <p:extLst>
      <p:ext uri="{BB962C8B-B14F-4D97-AF65-F5344CB8AC3E}">
        <p14:creationId xmlns:p14="http://schemas.microsoft.com/office/powerpoint/2010/main" val="16811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ue and green lines&#10;&#10;AI-generated content may be incorrect.">
            <a:extLst>
              <a:ext uri="{FF2B5EF4-FFF2-40B4-BE49-F238E27FC236}">
                <a16:creationId xmlns:a16="http://schemas.microsoft.com/office/drawing/2014/main" id="{6B413496-07CB-BD36-E8B4-75767D64885E}"/>
              </a:ext>
            </a:extLst>
          </p:cNvPr>
          <p:cNvPicPr>
            <a:picLocks noGrp="1" noRot="1" noMove="1" noResize="1" noEditPoints="1" noAdjustHandles="1" noChangeArrowheads="1" noChangeShapeType="1" noCrop="1"/>
          </p:cNvPicPr>
          <p:nvPr/>
        </p:nvPicPr>
        <p:blipFill>
          <a:blip r:embed="rId3">
            <a:grayscl/>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CE99F69-B828-38C5-9CAC-9479A401FB02}"/>
              </a:ext>
            </a:extLst>
          </p:cNvPr>
          <p:cNvSpPr>
            <a:spLocks noGrp="1"/>
          </p:cNvSpPr>
          <p:nvPr>
            <p:ph type="title" idx="4294967295"/>
          </p:nvPr>
        </p:nvSpPr>
        <p:spPr>
          <a:xfrm>
            <a:off x="372533" y="364701"/>
            <a:ext cx="10374313" cy="1325563"/>
          </a:xfrm>
        </p:spPr>
        <p:txBody>
          <a:bodyPr>
            <a:normAutofit/>
          </a:bodyPr>
          <a:lstStyle/>
          <a:p>
            <a:r>
              <a:rPr lang="en-US" sz="8000" dirty="0">
                <a:solidFill>
                  <a:srgbClr val="83C0BC"/>
                </a:solidFill>
                <a:latin typeface="Calibri"/>
                <a:ea typeface="Calibri"/>
                <a:cs typeface="Calibri"/>
              </a:rPr>
              <a:t>MINT / IDEA </a:t>
            </a:r>
          </a:p>
        </p:txBody>
      </p:sp>
      <p:pic>
        <p:nvPicPr>
          <p:cNvPr id="4" name="Picture 3" descr="A green and white letters with a black background&#10;&#10;Description automatically generated">
            <a:extLst>
              <a:ext uri="{FF2B5EF4-FFF2-40B4-BE49-F238E27FC236}">
                <a16:creationId xmlns:a16="http://schemas.microsoft.com/office/drawing/2014/main" id="{37F49B6D-D7A5-779F-A55E-D7A14F8211C2}"/>
              </a:ext>
            </a:extLst>
          </p:cNvPr>
          <p:cNvPicPr>
            <a:picLocks noChangeAspect="1"/>
          </p:cNvPicPr>
          <p:nvPr/>
        </p:nvPicPr>
        <p:blipFill>
          <a:blip r:embed="rId4"/>
          <a:stretch>
            <a:fillRect/>
          </a:stretch>
        </p:blipFill>
        <p:spPr>
          <a:xfrm>
            <a:off x="6071229" y="2075246"/>
            <a:ext cx="5718288" cy="3214899"/>
          </a:xfrm>
          <a:prstGeom prst="rect">
            <a:avLst/>
          </a:prstGeom>
        </p:spPr>
      </p:pic>
      <p:pic>
        <p:nvPicPr>
          <p:cNvPr id="5" name="Picture 4">
            <a:extLst>
              <a:ext uri="{FF2B5EF4-FFF2-40B4-BE49-F238E27FC236}">
                <a16:creationId xmlns:a16="http://schemas.microsoft.com/office/drawing/2014/main" id="{449EE4CE-330A-4759-6A71-6B32FF133179}"/>
              </a:ext>
            </a:extLst>
          </p:cNvPr>
          <p:cNvPicPr>
            <a:picLocks noChangeAspect="1"/>
          </p:cNvPicPr>
          <p:nvPr/>
        </p:nvPicPr>
        <p:blipFill>
          <a:blip r:embed="rId5"/>
          <a:stretch>
            <a:fillRect/>
          </a:stretch>
        </p:blipFill>
        <p:spPr>
          <a:xfrm>
            <a:off x="247276" y="2115707"/>
            <a:ext cx="5576677" cy="3174438"/>
          </a:xfrm>
          <a:prstGeom prst="rect">
            <a:avLst/>
          </a:prstGeom>
        </p:spPr>
      </p:pic>
    </p:spTree>
    <p:extLst>
      <p:ext uri="{BB962C8B-B14F-4D97-AF65-F5344CB8AC3E}">
        <p14:creationId xmlns:p14="http://schemas.microsoft.com/office/powerpoint/2010/main" val="261345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9EBC5D-D28F-09A3-4258-EACC8BC05FF5}"/>
            </a:ext>
          </a:extLst>
        </p:cNvPr>
        <p:cNvGrpSpPr/>
        <p:nvPr/>
      </p:nvGrpSpPr>
      <p:grpSpPr>
        <a:xfrm>
          <a:off x="0" y="0"/>
          <a:ext cx="0" cy="0"/>
          <a:chOff x="0" y="0"/>
          <a:chExt cx="0" cy="0"/>
        </a:xfrm>
      </p:grpSpPr>
      <p:pic>
        <p:nvPicPr>
          <p:cNvPr id="1028" name="Picture 4" descr="12,236 Cartoon Garden Path Royalty-Free Images, Stock Photos ...">
            <a:extLst>
              <a:ext uri="{FF2B5EF4-FFF2-40B4-BE49-F238E27FC236}">
                <a16:creationId xmlns:a16="http://schemas.microsoft.com/office/drawing/2014/main" id="{9AB4AF4F-4ECD-A6E2-437C-516C3E19C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129106"/>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EAB7076-B64B-3DAE-E9A0-BCEA1AA7394A}"/>
              </a:ext>
            </a:extLst>
          </p:cNvPr>
          <p:cNvPicPr>
            <a:picLocks noChangeAspect="1"/>
          </p:cNvPicPr>
          <p:nvPr/>
        </p:nvPicPr>
        <p:blipFill>
          <a:blip r:embed="rId4"/>
          <a:stretch>
            <a:fillRect/>
          </a:stretch>
        </p:blipFill>
        <p:spPr>
          <a:xfrm>
            <a:off x="8475181" y="1376405"/>
            <a:ext cx="3653102" cy="1256801"/>
          </a:xfrm>
          <a:prstGeom prst="rect">
            <a:avLst/>
          </a:prstGeom>
        </p:spPr>
      </p:pic>
      <p:pic>
        <p:nvPicPr>
          <p:cNvPr id="15" name="Picture 14">
            <a:extLst>
              <a:ext uri="{FF2B5EF4-FFF2-40B4-BE49-F238E27FC236}">
                <a16:creationId xmlns:a16="http://schemas.microsoft.com/office/drawing/2014/main" id="{B8876459-ACEB-0562-A92B-B0403CA3F8C3}"/>
              </a:ext>
            </a:extLst>
          </p:cNvPr>
          <p:cNvPicPr>
            <a:picLocks noChangeAspect="1"/>
          </p:cNvPicPr>
          <p:nvPr/>
        </p:nvPicPr>
        <p:blipFill>
          <a:blip r:embed="rId5"/>
          <a:stretch>
            <a:fillRect/>
          </a:stretch>
        </p:blipFill>
        <p:spPr>
          <a:xfrm>
            <a:off x="63715" y="2888784"/>
            <a:ext cx="3653102" cy="1427649"/>
          </a:xfrm>
          <a:prstGeom prst="rect">
            <a:avLst/>
          </a:prstGeom>
        </p:spPr>
      </p:pic>
      <p:pic>
        <p:nvPicPr>
          <p:cNvPr id="17" name="Picture 16">
            <a:extLst>
              <a:ext uri="{FF2B5EF4-FFF2-40B4-BE49-F238E27FC236}">
                <a16:creationId xmlns:a16="http://schemas.microsoft.com/office/drawing/2014/main" id="{E09DD413-0A44-6E6E-5541-EC40C657D02F}"/>
              </a:ext>
            </a:extLst>
          </p:cNvPr>
          <p:cNvPicPr>
            <a:picLocks noChangeAspect="1"/>
          </p:cNvPicPr>
          <p:nvPr/>
        </p:nvPicPr>
        <p:blipFill>
          <a:blip r:embed="rId6"/>
          <a:stretch>
            <a:fillRect/>
          </a:stretch>
        </p:blipFill>
        <p:spPr>
          <a:xfrm>
            <a:off x="8475179" y="5394595"/>
            <a:ext cx="3653103" cy="1449511"/>
          </a:xfrm>
          <a:prstGeom prst="rect">
            <a:avLst/>
          </a:prstGeom>
        </p:spPr>
      </p:pic>
      <p:pic>
        <p:nvPicPr>
          <p:cNvPr id="19" name="Picture 18">
            <a:extLst>
              <a:ext uri="{FF2B5EF4-FFF2-40B4-BE49-F238E27FC236}">
                <a16:creationId xmlns:a16="http://schemas.microsoft.com/office/drawing/2014/main" id="{7B300FEF-48C0-73BB-AB02-017AE0EF934B}"/>
              </a:ext>
            </a:extLst>
          </p:cNvPr>
          <p:cNvPicPr>
            <a:picLocks noChangeAspect="1"/>
          </p:cNvPicPr>
          <p:nvPr/>
        </p:nvPicPr>
        <p:blipFill>
          <a:blip r:embed="rId7"/>
          <a:stretch>
            <a:fillRect/>
          </a:stretch>
        </p:blipFill>
        <p:spPr>
          <a:xfrm>
            <a:off x="63716" y="1376405"/>
            <a:ext cx="3653102" cy="1476427"/>
          </a:xfrm>
          <a:prstGeom prst="rect">
            <a:avLst/>
          </a:prstGeom>
        </p:spPr>
      </p:pic>
      <p:pic>
        <p:nvPicPr>
          <p:cNvPr id="21" name="Picture 20">
            <a:extLst>
              <a:ext uri="{FF2B5EF4-FFF2-40B4-BE49-F238E27FC236}">
                <a16:creationId xmlns:a16="http://schemas.microsoft.com/office/drawing/2014/main" id="{0139CCFE-B49A-713B-FEBD-949534A95662}"/>
              </a:ext>
            </a:extLst>
          </p:cNvPr>
          <p:cNvPicPr>
            <a:picLocks noChangeAspect="1"/>
          </p:cNvPicPr>
          <p:nvPr/>
        </p:nvPicPr>
        <p:blipFill>
          <a:blip r:embed="rId8"/>
          <a:stretch>
            <a:fillRect/>
          </a:stretch>
        </p:blipFill>
        <p:spPr>
          <a:xfrm>
            <a:off x="8475179" y="4123577"/>
            <a:ext cx="3653103" cy="1198015"/>
          </a:xfrm>
          <a:prstGeom prst="rect">
            <a:avLst/>
          </a:prstGeom>
        </p:spPr>
      </p:pic>
      <p:pic>
        <p:nvPicPr>
          <p:cNvPr id="23" name="Picture 22">
            <a:extLst>
              <a:ext uri="{FF2B5EF4-FFF2-40B4-BE49-F238E27FC236}">
                <a16:creationId xmlns:a16="http://schemas.microsoft.com/office/drawing/2014/main" id="{9663F36C-3AA6-1566-EFCF-61F28B67E18B}"/>
              </a:ext>
            </a:extLst>
          </p:cNvPr>
          <p:cNvPicPr>
            <a:picLocks noChangeAspect="1"/>
          </p:cNvPicPr>
          <p:nvPr/>
        </p:nvPicPr>
        <p:blipFill>
          <a:blip r:embed="rId9"/>
          <a:stretch>
            <a:fillRect/>
          </a:stretch>
        </p:blipFill>
        <p:spPr>
          <a:xfrm>
            <a:off x="63714" y="4316433"/>
            <a:ext cx="3653103" cy="1259982"/>
          </a:xfrm>
          <a:prstGeom prst="rect">
            <a:avLst/>
          </a:prstGeom>
        </p:spPr>
      </p:pic>
      <p:pic>
        <p:nvPicPr>
          <p:cNvPr id="29" name="Picture 28">
            <a:extLst>
              <a:ext uri="{FF2B5EF4-FFF2-40B4-BE49-F238E27FC236}">
                <a16:creationId xmlns:a16="http://schemas.microsoft.com/office/drawing/2014/main" id="{ED77BA96-8E54-A5ED-C47D-D6E21EE1B693}"/>
              </a:ext>
            </a:extLst>
          </p:cNvPr>
          <p:cNvPicPr>
            <a:picLocks noChangeAspect="1"/>
          </p:cNvPicPr>
          <p:nvPr/>
        </p:nvPicPr>
        <p:blipFill>
          <a:blip r:embed="rId10"/>
          <a:stretch>
            <a:fillRect/>
          </a:stretch>
        </p:blipFill>
        <p:spPr>
          <a:xfrm>
            <a:off x="63715" y="5612367"/>
            <a:ext cx="3653103" cy="1243070"/>
          </a:xfrm>
          <a:prstGeom prst="rect">
            <a:avLst/>
          </a:prstGeom>
        </p:spPr>
      </p:pic>
      <p:pic>
        <p:nvPicPr>
          <p:cNvPr id="31" name="Picture 30">
            <a:extLst>
              <a:ext uri="{FF2B5EF4-FFF2-40B4-BE49-F238E27FC236}">
                <a16:creationId xmlns:a16="http://schemas.microsoft.com/office/drawing/2014/main" id="{DA1E5080-7F84-B64F-BE44-7178A84E57FA}"/>
              </a:ext>
            </a:extLst>
          </p:cNvPr>
          <p:cNvPicPr>
            <a:picLocks noChangeAspect="1"/>
          </p:cNvPicPr>
          <p:nvPr/>
        </p:nvPicPr>
        <p:blipFill>
          <a:blip r:embed="rId11"/>
          <a:stretch>
            <a:fillRect/>
          </a:stretch>
        </p:blipFill>
        <p:spPr>
          <a:xfrm>
            <a:off x="8475180" y="2633206"/>
            <a:ext cx="3653103" cy="1417369"/>
          </a:xfrm>
          <a:prstGeom prst="rect">
            <a:avLst/>
          </a:prstGeom>
        </p:spPr>
      </p:pic>
      <p:pic>
        <p:nvPicPr>
          <p:cNvPr id="5" name="Picture 4">
            <a:extLst>
              <a:ext uri="{FF2B5EF4-FFF2-40B4-BE49-F238E27FC236}">
                <a16:creationId xmlns:a16="http://schemas.microsoft.com/office/drawing/2014/main" id="{DEBD4F9A-BDA0-1F9E-C56F-470549E92FFC}"/>
              </a:ext>
            </a:extLst>
          </p:cNvPr>
          <p:cNvPicPr>
            <a:picLocks noChangeAspect="1"/>
          </p:cNvPicPr>
          <p:nvPr/>
        </p:nvPicPr>
        <p:blipFill>
          <a:blip r:embed="rId12">
            <a:extLst>
              <a:ext uri="{28A0092B-C50C-407E-A947-70E740481C1C}">
                <a14:useLocalDpi xmlns:a14="http://schemas.microsoft.com/office/drawing/2010/main" val="0"/>
              </a:ext>
            </a:extLst>
          </a:blip>
          <a:srcRect b="13387"/>
          <a:stretch>
            <a:fillRect/>
          </a:stretch>
        </p:blipFill>
        <p:spPr>
          <a:xfrm>
            <a:off x="3453549" y="0"/>
            <a:ext cx="5284901" cy="1373224"/>
          </a:xfrm>
          <a:prstGeom prst="rect">
            <a:avLst/>
          </a:prstGeom>
        </p:spPr>
      </p:pic>
    </p:spTree>
    <p:extLst>
      <p:ext uri="{BB962C8B-B14F-4D97-AF65-F5344CB8AC3E}">
        <p14:creationId xmlns:p14="http://schemas.microsoft.com/office/powerpoint/2010/main" val="165634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07C9-9EDF-028E-551C-1BC3E3BF90D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37563C4-BC21-9F54-1A80-2298CE31B197}"/>
              </a:ext>
            </a:extLst>
          </p:cNvPr>
          <p:cNvPicPr>
            <a:picLocks noGrp="1" noChangeAspect="1"/>
          </p:cNvPicPr>
          <p:nvPr>
            <p:ph idx="1"/>
          </p:nvPr>
        </p:nvPicPr>
        <p:blipFill>
          <a:blip r:embed="rId3"/>
          <a:stretch>
            <a:fillRect/>
          </a:stretch>
        </p:blipFill>
        <p:spPr>
          <a:xfrm>
            <a:off x="0" y="0"/>
            <a:ext cx="12011649" cy="6492875"/>
          </a:xfrm>
          <a:prstGeom prst="rect">
            <a:avLst/>
          </a:prstGeom>
        </p:spPr>
      </p:pic>
      <p:pic>
        <p:nvPicPr>
          <p:cNvPr id="7" name="Picture 6" descr="A black background with text&#10;&#10;AI-generated content may be incorrect.">
            <a:extLst>
              <a:ext uri="{FF2B5EF4-FFF2-40B4-BE49-F238E27FC236}">
                <a16:creationId xmlns:a16="http://schemas.microsoft.com/office/drawing/2014/main" id="{A1FB71FB-0748-4B04-89A1-6FD942A692F9}"/>
              </a:ext>
            </a:extLst>
          </p:cNvPr>
          <p:cNvPicPr>
            <a:picLocks noChangeAspect="1"/>
          </p:cNvPicPr>
          <p:nvPr/>
        </p:nvPicPr>
        <p:blipFill>
          <a:blip r:embed="rId4"/>
          <a:srcRect l="6162" r="5151" b="29906"/>
          <a:stretch/>
        </p:blipFill>
        <p:spPr>
          <a:xfrm>
            <a:off x="9911386" y="5432890"/>
            <a:ext cx="2100263" cy="594416"/>
          </a:xfrm>
          <a:prstGeom prst="rect">
            <a:avLst/>
          </a:prstGeom>
        </p:spPr>
      </p:pic>
    </p:spTree>
    <p:extLst>
      <p:ext uri="{BB962C8B-B14F-4D97-AF65-F5344CB8AC3E}">
        <p14:creationId xmlns:p14="http://schemas.microsoft.com/office/powerpoint/2010/main" val="1676650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34ee8b-fb3e-43df-bfa4-7b65bad82b6e">
      <Terms xmlns="http://schemas.microsoft.com/office/infopath/2007/PartnerControls"/>
    </lcf76f155ced4ddcb4097134ff3c332f>
    <MeetingDate xmlns="c634ee8b-fb3e-43df-bfa4-7b65bad82b6e" xsi:nil="true"/>
    <Year xmlns="c634ee8b-fb3e-43df-bfa4-7b65bad82b6e" xsi:nil="true"/>
    <DocumentType xmlns="c634ee8b-fb3e-43df-bfa4-7b65bad82b6e" xsi:nil="true"/>
    <TaxCatchAll xmlns="022398e3-5ad9-42ab-9f0b-fd8f5525c294" xsi:nil="true"/>
    <MeetingType xmlns="c634ee8b-fb3e-43df-bfa4-7b65bad82b6e" xsi:nil="true"/>
    <Frequent xmlns="c634ee8b-fb3e-43df-bfa4-7b65bad82b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E7ECF55A2C9C478452FA0578CE5847" ma:contentTypeVersion="24" ma:contentTypeDescription="Create a new document." ma:contentTypeScope="" ma:versionID="582db40543ed8addae235d9bbcf21cf0">
  <xsd:schema xmlns:xsd="http://www.w3.org/2001/XMLSchema" xmlns:xs="http://www.w3.org/2001/XMLSchema" xmlns:p="http://schemas.microsoft.com/office/2006/metadata/properties" xmlns:ns2="c634ee8b-fb3e-43df-bfa4-7b65bad82b6e" xmlns:ns3="022398e3-5ad9-42ab-9f0b-fd8f5525c294" targetNamespace="http://schemas.microsoft.com/office/2006/metadata/properties" ma:root="true" ma:fieldsID="9803746b6f2ce33e86c44a1cbee0bfa6" ns2:_="" ns3:_="">
    <xsd:import namespace="c634ee8b-fb3e-43df-bfa4-7b65bad82b6e"/>
    <xsd:import namespace="022398e3-5ad9-42ab-9f0b-fd8f5525c2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LengthInSeconds" minOccurs="0"/>
                <xsd:element ref="ns2:MediaServiceLocation" minOccurs="0"/>
                <xsd:element ref="ns2:Year" minOccurs="0"/>
                <xsd:element ref="ns2:DocumentType" minOccurs="0"/>
                <xsd:element ref="ns2:MeetingDate" minOccurs="0"/>
                <xsd:element ref="ns2:MeetingType" minOccurs="0"/>
                <xsd:element ref="ns2:Frequ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4ee8b-fb3e-43df-bfa4-7b65bad82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Year" ma:index="20" nillable="true" ma:displayName="Year" ma:format="Dropdown" ma:indexed="true" ma:internalName="Year">
      <xsd:simpleType>
        <xsd:restriction base="dms:Choice">
          <xsd:enumeration value="2024"/>
          <xsd:enumeration value="2025"/>
          <xsd:enumeration value="2026"/>
          <xsd:enumeration value="2027"/>
        </xsd:restriction>
      </xsd:simpleType>
    </xsd:element>
    <xsd:element name="DocumentType" ma:index="21" nillable="true" ma:displayName="Document Type" ma:format="Dropdown" ma:indexed="true" ma:internalName="DocumentType">
      <xsd:simpleType>
        <xsd:restriction base="dms:Choice">
          <xsd:enumeration value="Template"/>
          <xsd:enumeration value="Policy"/>
          <xsd:enumeration value="Agenda"/>
          <xsd:enumeration value="Minutes"/>
          <xsd:enumeration value="Invoice"/>
          <xsd:enumeration value="Report"/>
          <xsd:enumeration value="Guide"/>
          <xsd:enumeration value="Resource"/>
          <xsd:enumeration value="Tracker"/>
        </xsd:restriction>
      </xsd:simpleType>
    </xsd:element>
    <xsd:element name="MeetingDate" ma:index="23" nillable="true" ma:displayName="Meeting Date" ma:format="DateOnly" ma:indexed="true" ma:internalName="MeetingDate">
      <xsd:simpleType>
        <xsd:restriction base="dms:DateTime"/>
      </xsd:simpleType>
    </xsd:element>
    <xsd:element name="MeetingType" ma:index="24" nillable="true" ma:displayName="Meeting Type" ma:format="Dropdown" ma:internalName="MeetingType">
      <xsd:simpleType>
        <xsd:restriction base="dms:Choice">
          <xsd:enumeration value="Area Finance Group"/>
          <xsd:enumeration value="Area Council"/>
          <xsd:enumeration value="Area Staff"/>
          <xsd:enumeration value="LMG"/>
          <xsd:enumeration value="AGFA"/>
          <xsd:enumeration value="Finance Team"/>
        </xsd:restriction>
      </xsd:simpleType>
    </xsd:element>
    <xsd:element name="Frequent" ma:index="25" nillable="true" ma:displayName="Frequent" ma:format="Dropdown" ma:indexed="true" ma:internalName="Frequent">
      <xsd:simpleType>
        <xsd:restriction base="dms:Choice">
          <xsd:enumeration value="Favourite"/>
        </xsd:restriction>
      </xsd:simpleType>
    </xsd:element>
  </xsd:schema>
  <xsd:schema xmlns:xsd="http://www.w3.org/2001/XMLSchema" xmlns:xs="http://www.w3.org/2001/XMLSchema" xmlns:dms="http://schemas.microsoft.com/office/2006/documentManagement/types" xmlns:pc="http://schemas.microsoft.com/office/infopath/2007/PartnerControls" targetNamespace="022398e3-5ad9-42ab-9f0b-fd8f5525c29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14afb46-7848-4f49-9533-3cde7c5fad0a}" ma:internalName="TaxCatchAll" ma:showField="CatchAllData" ma:web="7aeb8f54-4180-4745-a577-f6bb739a65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b56acc64-6845-4a0f-a249-d12a5ba8c678" ContentTypeId="0x0101" PreviousValue="false" LastSyncTimeStamp="2025-01-31T17:50:11.21Z"/>
</file>

<file path=customXml/itemProps1.xml><?xml version="1.0" encoding="utf-8"?>
<ds:datastoreItem xmlns:ds="http://schemas.openxmlformats.org/officeDocument/2006/customXml" ds:itemID="{019D8E97-BAF0-489A-9661-0D34E180F65F}">
  <ds:schemaRefs>
    <ds:schemaRef ds:uri="http://schemas.microsoft.com/sharepoint/v3/contenttype/forms"/>
  </ds:schemaRefs>
</ds:datastoreItem>
</file>

<file path=customXml/itemProps2.xml><?xml version="1.0" encoding="utf-8"?>
<ds:datastoreItem xmlns:ds="http://schemas.openxmlformats.org/officeDocument/2006/customXml" ds:itemID="{8CEA68F6-E7AE-4763-9BAF-47C4B6D020DA}">
  <ds:schemaRefs>
    <ds:schemaRef ds:uri="http://purl.org/dc/terms/"/>
    <ds:schemaRef ds:uri="http://schemas.microsoft.com/office/2006/metadata/properties"/>
    <ds:schemaRef ds:uri="http://purl.org/dc/dcmitype/"/>
    <ds:schemaRef ds:uri="c634ee8b-fb3e-43df-bfa4-7b65bad82b6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022398e3-5ad9-42ab-9f0b-fd8f5525c294"/>
    <ds:schemaRef ds:uri="http://www.w3.org/XML/1998/namespace"/>
  </ds:schemaRefs>
</ds:datastoreItem>
</file>

<file path=customXml/itemProps3.xml><?xml version="1.0" encoding="utf-8"?>
<ds:datastoreItem xmlns:ds="http://schemas.openxmlformats.org/officeDocument/2006/customXml" ds:itemID="{9350601B-69BC-442E-BE4B-F2AD17B12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4ee8b-fb3e-43df-bfa4-7b65bad82b6e"/>
    <ds:schemaRef ds:uri="022398e3-5ad9-42ab-9f0b-fd8f5525c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088C71C-87FA-446D-96AE-E860EA7D5A3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1628</TotalTime>
  <Words>1718</Words>
  <Application>Microsoft Office PowerPoint</Application>
  <PresentationFormat>Widescreen</PresentationFormat>
  <Paragraphs>146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Avenir Next LT Pro</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MINT / IDEA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Stephens</dc:creator>
  <cp:lastModifiedBy>Catherine Stephens</cp:lastModifiedBy>
  <cp:revision>2</cp:revision>
  <dcterms:created xsi:type="dcterms:W3CDTF">2026-03-04T09:10:32Z</dcterms:created>
  <dcterms:modified xsi:type="dcterms:W3CDTF">2026-04-09T09:47:08Z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0x01010026E7ECF55A2C9C478452FA0578CE5847</vt:lpwstr>
  </property>
  <property fmtid="{D5CDD505-2E9C-101B-9397-08002B2CF9AE}" pid="3" name="MediaServiceImageTags">
    <vt:lpwstr/>
  </property>
</Properties>
</file>