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2" r:id="rId6"/>
    <p:sldMasterId id="2147483668" r:id="rId7"/>
  </p:sldMasterIdLst>
  <p:notesMasterIdLst>
    <p:notesMasterId r:id="rId24"/>
  </p:notesMasterIdLst>
  <p:handoutMasterIdLst>
    <p:handoutMasterId r:id="rId25"/>
  </p:handoutMasterIdLst>
  <p:sldIdLst>
    <p:sldId id="256" r:id="rId8"/>
    <p:sldId id="268" r:id="rId9"/>
    <p:sldId id="266" r:id="rId10"/>
    <p:sldId id="269" r:id="rId11"/>
    <p:sldId id="270" r:id="rId12"/>
    <p:sldId id="271" r:id="rId13"/>
    <p:sldId id="258" r:id="rId14"/>
    <p:sldId id="257" r:id="rId15"/>
    <p:sldId id="259" r:id="rId16"/>
    <p:sldId id="261" r:id="rId17"/>
    <p:sldId id="264" r:id="rId18"/>
    <p:sldId id="265" r:id="rId19"/>
    <p:sldId id="262" r:id="rId20"/>
    <p:sldId id="272" r:id="rId21"/>
    <p:sldId id="263" r:id="rId22"/>
    <p:sldId id="273" r:id="rId23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828" autoAdjust="0"/>
  </p:normalViewPr>
  <p:slideViewPr>
    <p:cSldViewPr>
      <p:cViewPr varScale="1">
        <p:scale>
          <a:sx n="70" d="100"/>
          <a:sy n="70" d="100"/>
        </p:scale>
        <p:origin x="132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4128" y="11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A8196-4285-4973-8D1E-883E49E99B77}" type="datetimeFigureOut">
              <a:rPr lang="en-GB" smtClean="0"/>
              <a:pPr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B4990-E954-4C13-8511-B2677432C9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79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07152-7F16-4A5F-AACE-0B3FF4D85F41}" type="datetimeFigureOut">
              <a:rPr lang="en-GB" smtClean="0"/>
              <a:pPr/>
              <a:t>09/04/2026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06D55-8A5C-41A0-BC0F-6142B4FC7A4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05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1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099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113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472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377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1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76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642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656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664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873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67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62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F06D55-8A5C-41A0-BC0F-6142B4FC7A4D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5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3284984"/>
            <a:ext cx="8640960" cy="792088"/>
          </a:xfrm>
        </p:spPr>
        <p:txBody>
          <a:bodyPr>
            <a:normAutofit/>
          </a:bodyPr>
          <a:lstStyle>
            <a:lvl1pPr>
              <a:defRPr sz="4200" b="1" baseline="0">
                <a:solidFill>
                  <a:srgbClr val="00517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365104"/>
            <a:ext cx="8640960" cy="648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50825" y="6309320"/>
            <a:ext cx="8642350" cy="288032"/>
          </a:xfrm>
        </p:spPr>
        <p:txBody>
          <a:bodyPr>
            <a:normAutofit/>
          </a:bodyPr>
          <a:lstStyle>
            <a:lvl1pPr algn="ctr"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 | Meeting | Date</a:t>
            </a:r>
            <a:endParaRPr lang="en-GB" dirty="0"/>
          </a:p>
        </p:txBody>
      </p:sp>
      <p:pic>
        <p:nvPicPr>
          <p:cNvPr id="8" name="Picture 7" descr="RGB Blu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47864" y="1124744"/>
            <a:ext cx="2448272" cy="1125176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251520" y="4149080"/>
            <a:ext cx="8640960" cy="0"/>
          </a:xfrm>
          <a:prstGeom prst="line">
            <a:avLst/>
          </a:prstGeom>
          <a:ln w="19050">
            <a:solidFill>
              <a:srgbClr val="0051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C16CF-3B2B-D00B-6400-368B0B555C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8640960" cy="1008112"/>
          </a:xfrm>
        </p:spPr>
        <p:txBody>
          <a:bodyPr>
            <a:normAutofit/>
          </a:bodyPr>
          <a:lstStyle>
            <a:lvl1pPr algn="l"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2350" cy="4319587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51520" y="1268760"/>
            <a:ext cx="8640960" cy="0"/>
          </a:xfrm>
          <a:prstGeom prst="line">
            <a:avLst/>
          </a:prstGeom>
          <a:ln w="19050">
            <a:solidFill>
              <a:srgbClr val="0051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641DC-1F46-19C5-C4A3-677EAE0511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8640960" cy="10081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2350" cy="43195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 box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8640960" cy="10081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4177159" cy="4319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9"/>
          <p:cNvSpPr>
            <a:spLocks noGrp="1"/>
          </p:cNvSpPr>
          <p:nvPr>
            <p:ph sz="quarter" idx="11"/>
          </p:nvPr>
        </p:nvSpPr>
        <p:spPr>
          <a:xfrm>
            <a:off x="4716017" y="1556792"/>
            <a:ext cx="4176464" cy="43195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 box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8640960" cy="10081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1655" cy="208768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9"/>
          <p:cNvSpPr>
            <a:spLocks noGrp="1"/>
          </p:cNvSpPr>
          <p:nvPr>
            <p:ph sz="quarter" idx="11"/>
          </p:nvPr>
        </p:nvSpPr>
        <p:spPr>
          <a:xfrm>
            <a:off x="251520" y="3789040"/>
            <a:ext cx="8640961" cy="20873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+ 2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8640960" cy="10081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4177159" cy="43195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9"/>
          <p:cNvSpPr>
            <a:spLocks noGrp="1"/>
          </p:cNvSpPr>
          <p:nvPr>
            <p:ph sz="quarter" idx="11"/>
          </p:nvPr>
        </p:nvSpPr>
        <p:spPr>
          <a:xfrm>
            <a:off x="4716017" y="1556792"/>
            <a:ext cx="4176464" cy="20882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Content Placeholder 9"/>
          <p:cNvSpPr>
            <a:spLocks noGrp="1"/>
          </p:cNvSpPr>
          <p:nvPr>
            <p:ph sz="quarter" idx="12"/>
          </p:nvPr>
        </p:nvSpPr>
        <p:spPr>
          <a:xfrm>
            <a:off x="4716016" y="3789040"/>
            <a:ext cx="4176464" cy="20882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1268760"/>
            <a:ext cx="8640960" cy="0"/>
          </a:xfrm>
          <a:prstGeom prst="line">
            <a:avLst/>
          </a:prstGeom>
          <a:ln w="19050">
            <a:solidFill>
              <a:srgbClr val="0051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29367-9A5B-AECF-5A6D-8E0B494FD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20471-0886-4F64-AD1A-4A70FCE03D4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None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Tx/>
        <a:buNone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484784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51520" y="1268760"/>
            <a:ext cx="8640960" cy="0"/>
          </a:xfrm>
          <a:prstGeom prst="line">
            <a:avLst/>
          </a:prstGeom>
          <a:ln w="19050">
            <a:solidFill>
              <a:srgbClr val="0051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588C1-6367-BBB4-2866-3587B435F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3FC93-2223-4B52-ABF6-E7D1C227D4D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baseline="0">
          <a:solidFill>
            <a:srgbClr val="00517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287997-E80B-8DD2-EFE6-372807EC5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13604-1D08-41D8-B44F-505CCB02196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iof.org.uk/" TargetMode="External"/><Relationship Id="rId2" Type="http://schemas.openxmlformats.org/officeDocument/2006/relationships/hyperlink" Target="https://www.churchgrants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eritagefund.org.uk/" TargetMode="External"/><Relationship Id="rId5" Type="http://schemas.openxmlformats.org/officeDocument/2006/relationships/hyperlink" Target="https://www.churchofengland.org/resources" TargetMode="External"/><Relationship Id="rId4" Type="http://schemas.openxmlformats.org/officeDocument/2006/relationships/hyperlink" Target="https://ctbi.org.uk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Fundraising &amp; Grants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000" dirty="0">
                <a:latin typeface="Corbel Light" panose="020B0303020204020204" pitchFamily="34" charset="0"/>
                <a:cs typeface="Calibri" panose="020F0502020204030204" pitchFamily="34" charset="0"/>
              </a:rPr>
              <a:t>Nicole Crockett</a:t>
            </a:r>
            <a:r>
              <a:rPr lang="en-GB" sz="3000" dirty="0">
                <a:latin typeface="Corbel Light" panose="020B0303020204020204" pitchFamily="34" charset="0"/>
              </a:rPr>
              <a:t> -  Head of Development</a:t>
            </a:r>
            <a:endParaRPr lang="en-GB" sz="3000" dirty="0">
              <a:latin typeface="Corbel Light" panose="020B0303020204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>
              <a:latin typeface="Corbel Light" panose="020B03030202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C14328-1193-87ED-5472-0224BB0362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856B-7253-B59A-82E4-326AB8851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Match Funding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B1BF-5FC8-FC9B-5020-E558BA8403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0960" cy="4535958"/>
          </a:xfrm>
        </p:spPr>
        <p:txBody>
          <a:bodyPr/>
          <a:lstStyle/>
          <a:p>
            <a:r>
              <a:rPr lang="en-GB" sz="3000" dirty="0"/>
              <a:t>Nearly all projects will require a matrix of funders to deliver the outcomes you want. </a:t>
            </a:r>
          </a:p>
          <a:p>
            <a:endParaRPr lang="en-GB" sz="3000" dirty="0"/>
          </a:p>
          <a:p>
            <a:r>
              <a:rPr lang="en-GB" sz="3000" dirty="0"/>
              <a:t>Most funders expect you to raise match funds</a:t>
            </a:r>
          </a:p>
          <a:p>
            <a:endParaRPr lang="en-GB" sz="3000" b="1" dirty="0"/>
          </a:p>
          <a:p>
            <a:r>
              <a:rPr lang="en-GB" sz="3000" b="1" dirty="0"/>
              <a:t>The Heritage Fund</a:t>
            </a:r>
            <a:r>
              <a:rPr lang="en-GB" sz="3000" dirty="0"/>
              <a:t> Minimum 5% - 10%</a:t>
            </a:r>
          </a:p>
          <a:p>
            <a:r>
              <a:rPr lang="en-GB" sz="3000" b="1" dirty="0"/>
              <a:t>National Churches Trust </a:t>
            </a:r>
            <a:r>
              <a:rPr lang="en-GB" sz="3000" dirty="0"/>
              <a:t>50% </a:t>
            </a:r>
          </a:p>
          <a:p>
            <a:r>
              <a:rPr lang="en-GB" sz="3000" b="1" dirty="0"/>
              <a:t>Benefact Trust </a:t>
            </a:r>
            <a:r>
              <a:rPr lang="en-GB" sz="3000" dirty="0"/>
              <a:t>30% (in place before applying)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36513-F54F-29B9-CD06-5ADAC7829D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756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80C23-6E3E-744A-B1B8-10A9162D1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Collaboration and 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DC18E-AC48-B24A-A124-C5AD910E126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en-US" dirty="0"/>
              <a:t>Partnering with others can be part of your project journey adding capacity and ensuring sustainability</a:t>
            </a:r>
          </a:p>
          <a:p>
            <a:pPr marL="0" indent="0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Partners might include: local community groups, NHS or health groups, wellbeing groups, support groups, schools or youth groups…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Other parishes – can you work together to create a package of support for communities?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3CD2-F261-BD45-A83B-5F345DFE4B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956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66F6-8725-F54C-AD4A-EF549359E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215" y="477019"/>
            <a:ext cx="8640960" cy="1008112"/>
          </a:xfrm>
        </p:spPr>
        <p:txBody>
          <a:bodyPr>
            <a:normAutofit fontScale="90000"/>
          </a:bodyPr>
          <a:lstStyle/>
          <a:p>
            <a:r>
              <a:rPr lang="en-GB" sz="4700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Funding Carbon Net Zero</a:t>
            </a:r>
            <a:br>
              <a:rPr lang="en-GB" sz="36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1D264-16F5-444A-B55D-40EFB636959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3000" b="1" i="0" dirty="0">
                <a:effectLst/>
                <a:latin typeface="Calibri" panose="020F0502020204030204" pitchFamily="34" charset="0"/>
              </a:rPr>
              <a:t>NZC 2030</a:t>
            </a:r>
            <a:r>
              <a:rPr lang="en-GB" sz="3000" i="0" dirty="0">
                <a:effectLst/>
                <a:latin typeface="Calibri" panose="020F0502020204030204" pitchFamily="34" charset="0"/>
              </a:rPr>
              <a:t> - Creating a Greener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1" dirty="0"/>
              <a:t>Energy Audit </a:t>
            </a:r>
            <a:r>
              <a:rPr lang="en-GB" sz="3000" dirty="0"/>
              <a:t>– City Bridge Foundation (closed 26)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1" dirty="0"/>
              <a:t>Church of England </a:t>
            </a:r>
            <a:r>
              <a:rPr lang="en-GB" sz="3000" dirty="0"/>
              <a:t>– opportunities for Top 600 Emitters (Energy audits, quick wins, capital funds)</a:t>
            </a:r>
            <a:r>
              <a:rPr lang="en-US" sz="3000" dirty="0"/>
              <a:t> (Fill in your EFT to qualify and join Eco Church)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Local Authorities </a:t>
            </a:r>
            <a:r>
              <a:rPr lang="en-US" sz="3000" dirty="0"/>
              <a:t>– Carbon Levy Funds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/>
              <a:t>Landfill Community Trusts - </a:t>
            </a:r>
            <a:r>
              <a:rPr lang="en-US" sz="3000" dirty="0" err="1"/>
              <a:t>www.entrust.org.uk</a:t>
            </a:r>
            <a:endParaRPr lang="en-GB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AB082-5CD4-4344-A0CB-F463E9ECE6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82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774B5-1B41-3294-FA11-B40ED9351C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200" dirty="0">
                <a:solidFill>
                  <a:schemeClr val="accent1">
                    <a:lumMod val="75000"/>
                  </a:schemeClr>
                </a:solidFill>
              </a:rPr>
              <a:t>Fundraising Policy</a:t>
            </a:r>
            <a:endParaRPr lang="en-GB" sz="4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CA725-A8FA-63F9-01D3-E70FFD7631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13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BD6E4B9-9ED3-3B4F-B070-2D22032839C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000000"/>
                </a:solidFill>
              </a:rPr>
              <a:t>A Fundraising policy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outlin</a:t>
            </a:r>
            <a:r>
              <a:rPr lang="en-GB" sz="2400" dirty="0">
                <a:solidFill>
                  <a:srgbClr val="000000"/>
                </a:solidFill>
              </a:rPr>
              <a:t>es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the process you follow when considering whether to seek or accept funds. It should</a:t>
            </a:r>
          </a:p>
          <a:p>
            <a:endParaRPr lang="en-GB" sz="2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Reflect the ethical standing of your organisation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 nothing to bring the organisation into disrepute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Avoid favouring or discriminating against one group of users or doners over others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Abide by the universal principles of honesty, respect, integrity, empathy, and transparency.   </a:t>
            </a:r>
          </a:p>
        </p:txBody>
      </p:sp>
    </p:spTree>
    <p:extLst>
      <p:ext uri="{BB962C8B-B14F-4D97-AF65-F5344CB8AC3E}">
        <p14:creationId xmlns:p14="http://schemas.microsoft.com/office/powerpoint/2010/main" val="1251054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37C28-F87A-EF86-3994-E158396E67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5172"/>
                </a:solidFill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65266-E9DB-675E-EB74-F3B29E9BC39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0130" y="1648779"/>
            <a:ext cx="8640960" cy="4516525"/>
          </a:xfrm>
        </p:spPr>
        <p:txBody>
          <a:bodyPr/>
          <a:lstStyle/>
          <a:p>
            <a:r>
              <a:rPr lang="en-GB" sz="2400" b="1" dirty="0"/>
              <a:t>Church Grants </a:t>
            </a:r>
            <a:r>
              <a:rPr lang="en-GB" sz="2400" dirty="0"/>
              <a:t>(Subscription £49 p.a.)</a:t>
            </a:r>
          </a:p>
          <a:p>
            <a:r>
              <a:rPr lang="en-GB" sz="2400" dirty="0">
                <a:hlinkClick r:id="rId2"/>
              </a:rPr>
              <a:t>https://www.churchgrants.co.uk</a:t>
            </a:r>
            <a:endParaRPr lang="en-GB" sz="2400" dirty="0"/>
          </a:p>
          <a:p>
            <a:r>
              <a:rPr lang="en-GB" sz="2400" b="1" dirty="0"/>
              <a:t>Chartered Institute of Fundraisers</a:t>
            </a:r>
          </a:p>
          <a:p>
            <a:r>
              <a:rPr lang="en-GB" sz="2400" dirty="0">
                <a:hlinkClick r:id="rId3"/>
              </a:rPr>
              <a:t>https://ciof.org.uk/</a:t>
            </a:r>
            <a:endParaRPr lang="en-GB" sz="2400" dirty="0"/>
          </a:p>
          <a:p>
            <a:r>
              <a:rPr lang="en-GB" sz="2400" b="1" dirty="0"/>
              <a:t>Churches Together</a:t>
            </a:r>
          </a:p>
          <a:p>
            <a:r>
              <a:rPr lang="en-GB" sz="2400" dirty="0">
                <a:hlinkClick r:id="rId4"/>
              </a:rPr>
              <a:t>https://ctbi.org.uk/</a:t>
            </a:r>
            <a:endParaRPr lang="en-GB" sz="2400" dirty="0"/>
          </a:p>
          <a:p>
            <a:r>
              <a:rPr lang="en-GB" sz="2400" b="1" dirty="0"/>
              <a:t>Cornerstone</a:t>
            </a:r>
          </a:p>
          <a:p>
            <a:r>
              <a:rPr lang="en-GB" sz="2400" dirty="0">
                <a:hlinkClick r:id="rId5"/>
              </a:rPr>
              <a:t>https://www.churchofengland.org/resource</a:t>
            </a:r>
            <a:r>
              <a:rPr lang="en-GB" sz="2400" dirty="0"/>
              <a:t>s/</a:t>
            </a:r>
          </a:p>
          <a:p>
            <a:r>
              <a:rPr lang="en-GB" sz="2400" b="1" dirty="0"/>
              <a:t>National Lottery Heritage Fund</a:t>
            </a:r>
          </a:p>
          <a:p>
            <a:r>
              <a:rPr lang="en-GB" sz="2400" dirty="0">
                <a:hlinkClick r:id="rId6"/>
              </a:rPr>
              <a:t>https://www.heritagefund.org.uk/</a:t>
            </a:r>
            <a:endParaRPr lang="en-GB" sz="2400" dirty="0"/>
          </a:p>
          <a:p>
            <a:endParaRPr lang="en-GB" sz="2400" b="1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37188-1AB1-2DA1-5F1E-B0C1562F02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742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D2C1A-FD86-AC46-9FCD-16A899F277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LDF support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BFA40-4B7C-6D4D-8844-90261AC791A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Advise on project development and phasing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Advice on building projects and Faculty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Advice on Net Zero Carbon pathways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Advice on Fundraising </a:t>
            </a:r>
          </a:p>
          <a:p>
            <a:endParaRPr lang="en-US" sz="3000" dirty="0"/>
          </a:p>
          <a:p>
            <a:pPr algn="ctr"/>
            <a:r>
              <a:rPr lang="en-US" sz="3000" b="1" dirty="0" err="1">
                <a:solidFill>
                  <a:schemeClr val="accent1">
                    <a:lumMod val="75000"/>
                  </a:schemeClr>
                </a:solidFill>
              </a:rPr>
              <a:t>funding@london.anglican.org</a:t>
            </a: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D8FF8-3E96-2849-B4FB-6BC7FBD0B1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177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54D7E-D8C9-1D46-A718-EA50424381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A878-0FB1-F74C-BC4B-574625F9E8E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51AA1-370E-6549-9ED4-D3346569D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343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15D4-1577-5B3A-40BA-289B273C7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5172"/>
                </a:solidFill>
                <a:latin typeface="Calibri"/>
                <a:cs typeface="Calibri"/>
              </a:rPr>
              <a:t>Why Fundraise?</a:t>
            </a:r>
            <a:endParaRPr lang="en-GB" dirty="0">
              <a:solidFill>
                <a:srgbClr val="00517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CC5A2-9F2C-DB79-C3EC-E05EB528CE9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/>
            <a:r>
              <a:rPr lang="en-US" b="1" dirty="0">
                <a:latin typeface="Calibri"/>
                <a:cs typeface="Calibri"/>
              </a:rPr>
              <a:t>Why are you fundraising? </a:t>
            </a:r>
          </a:p>
          <a:p>
            <a:pPr marL="0" indent="0"/>
            <a:r>
              <a:rPr lang="en-US" i="1" dirty="0">
                <a:latin typeface="Calibri"/>
                <a:cs typeface="Calibri"/>
              </a:rPr>
              <a:t>What do you specifically need funds for?</a:t>
            </a:r>
          </a:p>
          <a:p>
            <a:pPr marL="0" indent="0"/>
            <a:endParaRPr lang="en-US" dirty="0">
              <a:latin typeface="Calibri"/>
              <a:cs typeface="Calibri"/>
            </a:endParaRP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To further your mission?</a:t>
            </a: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To do more with your local communities?</a:t>
            </a: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To repair/improve your church/church hall?</a:t>
            </a: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To move towards Net Zero Carbon?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97192-C33E-51B4-D652-E14C75005E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68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88480-1D47-417B-323B-003E963092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Creating a Fundraising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9D049-BD38-1B28-6A95-4F43A504EB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3000" dirty="0"/>
              <a:t>A Fundraising Plan provides a route map shows how you are going to fund your project. It typically outlines: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The project or service you </a:t>
            </a:r>
            <a:r>
              <a:rPr lang="en-GB" sz="3000" b="1" dirty="0"/>
              <a:t>need</a:t>
            </a:r>
            <a:r>
              <a:rPr lang="en-GB" sz="3000" dirty="0"/>
              <a:t> the money for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A budget showing how </a:t>
            </a:r>
            <a:r>
              <a:rPr lang="en-GB" sz="3000" b="1" dirty="0"/>
              <a:t>much</a:t>
            </a:r>
            <a:r>
              <a:rPr lang="en-GB" sz="3000" dirty="0"/>
              <a:t> you need to raise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A </a:t>
            </a:r>
            <a:r>
              <a:rPr lang="en-GB" sz="3000" b="1" dirty="0"/>
              <a:t>timetable</a:t>
            </a:r>
            <a:r>
              <a:rPr lang="en-GB" sz="3000" dirty="0"/>
              <a:t> for raising the money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1" dirty="0"/>
              <a:t>Who</a:t>
            </a:r>
            <a:r>
              <a:rPr lang="en-GB" sz="3000" dirty="0"/>
              <a:t> is going to fundraise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Which </a:t>
            </a:r>
            <a:r>
              <a:rPr lang="en-GB" sz="3000" b="1" dirty="0"/>
              <a:t>funders</a:t>
            </a:r>
            <a:r>
              <a:rPr lang="en-GB" sz="3000" dirty="0"/>
              <a:t> you intend to approach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B1407-F6F3-C7A8-F142-0D1FFE5EA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6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A2645-098E-DB71-35AA-7047BDE97D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5172"/>
                </a:solidFill>
                <a:latin typeface="Calibri"/>
                <a:cs typeface="Calibri"/>
              </a:rPr>
              <a:t>Where to Begin?</a:t>
            </a:r>
            <a:endParaRPr lang="en-GB" dirty="0">
              <a:solidFill>
                <a:srgbClr val="00517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BA047-D6E6-693E-AA27-769EBA2DA6D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/>
            <a:r>
              <a:rPr lang="en-US" dirty="0">
                <a:latin typeface="Calibri"/>
                <a:cs typeface="Calibri"/>
              </a:rPr>
              <a:t>To convince a funder of your need you should:</a:t>
            </a:r>
          </a:p>
          <a:p>
            <a:pPr marL="0" indent="0"/>
            <a:endParaRPr lang="en-US" dirty="0">
              <a:latin typeface="Calibri"/>
              <a:cs typeface="Calibri"/>
            </a:endParaRPr>
          </a:p>
          <a:p>
            <a:pPr marL="457200" indent="-457200">
              <a:buFont typeface="Calibri"/>
              <a:buChar char="-"/>
            </a:pPr>
            <a:r>
              <a:rPr lang="en-US" b="1" dirty="0">
                <a:latin typeface="Calibri"/>
                <a:cs typeface="Calibri"/>
              </a:rPr>
              <a:t>Define</a:t>
            </a:r>
            <a:r>
              <a:rPr lang="en-US" dirty="0">
                <a:latin typeface="Calibri"/>
                <a:cs typeface="Calibri"/>
              </a:rPr>
              <a:t> your project</a:t>
            </a: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Gather </a:t>
            </a:r>
            <a:r>
              <a:rPr lang="en-US" b="1" dirty="0">
                <a:latin typeface="Calibri"/>
                <a:cs typeface="Calibri"/>
              </a:rPr>
              <a:t>evidence</a:t>
            </a:r>
            <a:r>
              <a:rPr lang="en-US" dirty="0">
                <a:latin typeface="Calibri"/>
                <a:cs typeface="Calibri"/>
              </a:rPr>
              <a:t> that it is needed</a:t>
            </a:r>
          </a:p>
          <a:p>
            <a:pPr marL="457200" indent="-457200">
              <a:buFont typeface="Calibri"/>
              <a:buChar char="-"/>
            </a:pPr>
            <a:r>
              <a:rPr lang="en-US" dirty="0">
                <a:latin typeface="Calibri"/>
                <a:cs typeface="Calibri"/>
              </a:rPr>
              <a:t>Establish how much your project will cost, when you will deliver it, identify any partners you can work with. </a:t>
            </a:r>
            <a:endParaRPr lang="en-US" b="1" dirty="0">
              <a:latin typeface="Calibri"/>
              <a:cs typeface="Calibri"/>
            </a:endParaRPr>
          </a:p>
          <a:p>
            <a:pPr marL="0" indent="0"/>
            <a:endParaRPr lang="en-US" b="1" dirty="0">
              <a:latin typeface="Calibri"/>
              <a:cs typeface="Calibri"/>
            </a:endParaRPr>
          </a:p>
          <a:p>
            <a:pPr marL="0" indent="0"/>
            <a:endParaRPr lang="en-US" b="1" dirty="0">
              <a:latin typeface="Calibri"/>
              <a:cs typeface="Calibri"/>
            </a:endParaRPr>
          </a:p>
          <a:p>
            <a:pPr marL="0" indent="0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A578C-0ECD-CC96-04F0-4736F0E23B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23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ACDA8-34BF-4217-7AB7-1E89858B3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5172"/>
                </a:solidFill>
                <a:latin typeface="Calibri"/>
                <a:cs typeface="Calibri"/>
              </a:rPr>
              <a:t>Who needs to be involved?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CA3F3-E3B7-D599-70E5-92CFACED3C8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/>
            <a:r>
              <a:rPr lang="en-GB" dirty="0">
                <a:latin typeface="Calibri"/>
                <a:cs typeface="Calibri"/>
              </a:rPr>
              <a:t>Fundraising requires time and focus. Who in the parish can do this?</a:t>
            </a:r>
          </a:p>
          <a:p>
            <a:pPr marL="0" indent="0"/>
            <a:endParaRPr lang="en-GB" dirty="0">
              <a:latin typeface="Calibri"/>
              <a:cs typeface="Calibri"/>
            </a:endParaRP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Clergy/PCC/Congregation?</a:t>
            </a: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Set up a fundraising committee?</a:t>
            </a:r>
            <a:endParaRPr lang="en-GB" dirty="0"/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Could you appoint a fundraiser?</a:t>
            </a: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Are there local partners you can work with?</a:t>
            </a:r>
          </a:p>
          <a:p>
            <a:pPr marL="457200" indent="-457200">
              <a:buFont typeface="Calibri"/>
              <a:buChar char="-"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73532-03E6-AA6A-2988-E4342B30DC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950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76E57-14A0-9507-22A8-39DFA9048A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5172"/>
                </a:solidFill>
                <a:latin typeface="Calibri"/>
                <a:cs typeface="Calibri"/>
              </a:rPr>
              <a:t>Where to look for funding</a:t>
            </a:r>
            <a:endParaRPr lang="en-GB" dirty="0">
              <a:solidFill>
                <a:srgbClr val="00517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D259-6E27-1679-1D4E-6B946857919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Font typeface="Calibri"/>
              <a:buChar char="-"/>
            </a:pPr>
            <a:endParaRPr lang="en-GB" dirty="0">
              <a:latin typeface="Calibri"/>
              <a:cs typeface="Calibri"/>
            </a:endParaRP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Parish Congregation (events, sales, fetes, quiz nights?)</a:t>
            </a:r>
            <a:endParaRPr lang="en-GB" dirty="0"/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Local authorities and funding bodies</a:t>
            </a: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Trusts &amp; Foundations </a:t>
            </a: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National Lottery bodies</a:t>
            </a:r>
          </a:p>
          <a:p>
            <a:pPr marL="457200" indent="-457200">
              <a:buFont typeface="Calibri"/>
              <a:buChar char="-"/>
            </a:pPr>
            <a:r>
              <a:rPr lang="en-GB" dirty="0">
                <a:latin typeface="Calibri"/>
                <a:cs typeface="Calibri"/>
              </a:rPr>
              <a:t>High Net Worth Individuals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C25A8-4CC9-81D8-4E8F-EA96EC0440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76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BE5B8-D086-0DB1-262C-CAC335CDF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12576" y="136525"/>
            <a:ext cx="9505056" cy="1132236"/>
          </a:xfrm>
        </p:spPr>
        <p:txBody>
          <a:bodyPr>
            <a:noAutofit/>
          </a:bodyPr>
          <a:lstStyle/>
          <a:p>
            <a:pPr marL="1170305" indent="-228600"/>
            <a:r>
              <a:rPr lang="en-GB" sz="4200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Consider funding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94A4F-6A1B-5A0C-673A-F3A99F7F33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1655" cy="5040014"/>
          </a:xfrm>
        </p:spPr>
        <p:txBody>
          <a:bodyPr/>
          <a:lstStyle/>
          <a:p>
            <a:pPr fontAlgn="base">
              <a:spcAft>
                <a:spcPts val="1000"/>
              </a:spcAft>
            </a:pPr>
            <a:r>
              <a:rPr lang="en-GB" sz="3000" dirty="0">
                <a:ea typeface="Calibri" panose="020F0502020204030204" pitchFamily="34" charset="0"/>
                <a:cs typeface="Times New Roman" panose="02020603050405020304" pitchFamily="18" charset="0"/>
              </a:rPr>
              <a:t>Wide range of funders &amp; funding programmes - </a:t>
            </a:r>
            <a:r>
              <a:rPr lang="en-GB" sz="3000" dirty="0">
                <a:ea typeface="Calibri" panose="020F0502020204030204" pitchFamily="34" charset="0"/>
              </a:rPr>
              <a:t>National Lottery, 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Trusts and Foundations, </a:t>
            </a:r>
            <a:r>
              <a:rPr lang="en-GB" sz="3000" dirty="0">
                <a:ea typeface="Calibri" panose="020F0502020204030204" pitchFamily="34" charset="0"/>
                <a:cs typeface="Times New Roman" panose="02020603050405020304" pitchFamily="18" charset="0"/>
              </a:rPr>
              <a:t>Livery Companies, 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authorities, Landfill Trusts, Corporate bodies…</a:t>
            </a:r>
          </a:p>
          <a:p>
            <a:pPr fontAlgn="base">
              <a:spcAft>
                <a:spcPts val="10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As part of your Funding Plan you will need to:</a:t>
            </a:r>
          </a:p>
          <a:p>
            <a:pPr marL="457200" indent="-45720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Research funders</a:t>
            </a:r>
          </a:p>
          <a:p>
            <a:pPr marL="457200" indent="-45720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 your project 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to their interests/funding criteria</a:t>
            </a:r>
          </a:p>
          <a:p>
            <a:pPr marL="457200" indent="-45720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 application deadlines and decision dates</a:t>
            </a:r>
          </a:p>
          <a:p>
            <a:pPr fontAlgn="base">
              <a:lnSpc>
                <a:spcPct val="115000"/>
              </a:lnSpc>
              <a:spcAft>
                <a:spcPts val="1000"/>
              </a:spcAft>
            </a:pPr>
            <a:endParaRPr lang="en-GB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7B90B-88D7-5963-752B-4301FE45EF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493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-684584" y="136525"/>
            <a:ext cx="9577064" cy="1132237"/>
          </a:xfrm>
        </p:spPr>
        <p:txBody>
          <a:bodyPr>
            <a:normAutofit/>
          </a:bodyPr>
          <a:lstStyle/>
          <a:p>
            <a:pPr marL="1170305" indent="-228600"/>
            <a:r>
              <a:rPr lang="en-GB" sz="4200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Addressing funders’ needs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15000"/>
              </a:lnSpc>
              <a:spcAft>
                <a:spcPts val="1000"/>
              </a:spcAft>
            </a:pPr>
            <a:r>
              <a:rPr lang="en-GB" b="1" dirty="0"/>
              <a:t>All</a:t>
            </a:r>
            <a:r>
              <a:rPr lang="en-GB" dirty="0"/>
              <a:t> funders have specific criteria  </a:t>
            </a:r>
          </a:p>
          <a:p>
            <a:pPr fontAlgn="base">
              <a:lnSpc>
                <a:spcPct val="115000"/>
              </a:lnSpc>
              <a:spcAft>
                <a:spcPts val="1000"/>
              </a:spcAft>
            </a:pPr>
            <a:r>
              <a:rPr lang="en-GB" b="1" dirty="0"/>
              <a:t>Most</a:t>
            </a:r>
            <a:r>
              <a:rPr lang="en-GB" dirty="0"/>
              <a:t> demand community benefits and outcomes </a:t>
            </a:r>
          </a:p>
          <a:p>
            <a:pPr fontAlgn="base">
              <a:lnSpc>
                <a:spcPct val="115000"/>
              </a:lnSpc>
              <a:spcAft>
                <a:spcPts val="1000"/>
              </a:spcAft>
            </a:pPr>
            <a:r>
              <a:rPr lang="en-GB" dirty="0"/>
              <a:t>National Lottery Heritage Fund’s new investment principles for example are: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333333"/>
                </a:solidFill>
                <a:effectLst/>
                <a:latin typeface="Effra Regular"/>
              </a:rPr>
              <a:t>saving heritage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333333"/>
                </a:solidFill>
                <a:effectLst/>
                <a:latin typeface="Effra Regular"/>
              </a:rPr>
              <a:t>protecting the environment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333333"/>
                </a:solidFill>
                <a:effectLst/>
                <a:latin typeface="Effra Regular"/>
              </a:rPr>
              <a:t>inclusion, access and participation </a:t>
            </a:r>
            <a:endParaRPr lang="en-GB" dirty="0">
              <a:solidFill>
                <a:srgbClr val="333333"/>
              </a:solidFill>
              <a:latin typeface="Effra Regula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i="0" u="none" strike="noStrike" dirty="0">
                <a:solidFill>
                  <a:srgbClr val="333333"/>
                </a:solidFill>
                <a:effectLst/>
                <a:latin typeface="Effra Regular"/>
              </a:rPr>
              <a:t>organisational sustainability</a:t>
            </a:r>
            <a:endParaRPr lang="en-GB" i="0" dirty="0">
              <a:solidFill>
                <a:srgbClr val="333333"/>
              </a:solidFill>
              <a:effectLst/>
              <a:latin typeface="Effra Regular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GB" i="0" dirty="0">
              <a:solidFill>
                <a:srgbClr val="333333"/>
              </a:solidFill>
              <a:effectLst/>
              <a:latin typeface="Effra Regular"/>
            </a:endParaRPr>
          </a:p>
          <a:p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D929E2-212A-A840-87A6-685A855A41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8F102F-38B3-B24F-A32D-82A87E6BC290}"/>
              </a:ext>
            </a:extLst>
          </p:cNvPr>
          <p:cNvSpPr txBox="1"/>
          <p:nvPr/>
        </p:nvSpPr>
        <p:spPr>
          <a:xfrm>
            <a:off x="1597306" y="16783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Slide Zoom 6">
                <a:extLst>
                  <a:ext uri="{FF2B5EF4-FFF2-40B4-BE49-F238E27FC236}">
                    <a16:creationId xmlns:a16="http://schemas.microsoft.com/office/drawing/2014/main" id="{33885E35-965A-93C9-11A2-C58C12192D1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98057581"/>
                  </p:ext>
                </p:extLst>
              </p:nvPr>
            </p:nvGraphicFramePr>
            <p:xfrm>
              <a:off x="-2700808" y="3573016"/>
              <a:ext cx="2286000" cy="1714500"/>
            </p:xfrm>
            <a:graphic>
              <a:graphicData uri="http://schemas.microsoft.com/office/powerpoint/2016/slidezoom">
                <pslz:sldZm>
                  <pslz:sldZmObj sldId="257" cId="0">
                    <pslz:zmPr id="{5230D156-9B4A-4BCF-ADD1-72532EE5428B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Slide Zoom 6">
                <a:extLst>
                  <a:ext uri="{FF2B5EF4-FFF2-40B4-BE49-F238E27FC236}">
                    <a16:creationId xmlns:a16="http://schemas.microsoft.com/office/drawing/2014/main" id="{33885E35-965A-93C9-11A2-C58C12192D1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700808" y="3573016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0940-9323-01E5-0058-C5364F66D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40568" y="136525"/>
            <a:ext cx="9433048" cy="1132236"/>
          </a:xfrm>
        </p:spPr>
        <p:txBody>
          <a:bodyPr>
            <a:normAutofit/>
          </a:bodyPr>
          <a:lstStyle/>
          <a:p>
            <a:pPr marL="1170305" indent="-228600"/>
            <a:r>
              <a:rPr lang="en-GB" sz="4200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NHLF: Options and Phases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10D56-FE13-174E-6E50-3291DC3541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0825" y="1557338"/>
            <a:ext cx="8641655" cy="4679974"/>
          </a:xfrm>
        </p:spPr>
        <p:txBody>
          <a:bodyPr/>
          <a:lstStyle/>
          <a:p>
            <a:r>
              <a:rPr lang="en-GB" sz="3000" b="1" i="0" dirty="0">
                <a:solidFill>
                  <a:schemeClr val="accent1">
                    <a:lumMod val="75000"/>
                  </a:schemeClr>
                </a:solidFill>
                <a:effectLst/>
                <a:latin typeface="Effra Bold"/>
              </a:rPr>
              <a:t>Heritage 2033 programme grants - £10k to £10m</a:t>
            </a:r>
          </a:p>
          <a:p>
            <a:r>
              <a:rPr lang="en-GB" sz="3000" dirty="0">
                <a:latin typeface="Effra Bold"/>
              </a:rPr>
              <a:t> </a:t>
            </a:r>
          </a:p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Heritage Grants </a:t>
            </a:r>
            <a:r>
              <a:rPr lang="en-GB" sz="2400" dirty="0"/>
              <a:t>£10k to 250k</a:t>
            </a:r>
          </a:p>
          <a:p>
            <a:r>
              <a:rPr lang="en-GB" sz="2400" dirty="0"/>
              <a:t>Small projects and project development work</a:t>
            </a:r>
          </a:p>
          <a:p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Heritage Grants </a:t>
            </a:r>
            <a:r>
              <a:rPr lang="en-GB" sz="2400" dirty="0"/>
              <a:t>£250k to £10m</a:t>
            </a:r>
          </a:p>
          <a:p>
            <a:r>
              <a:rPr lang="en-GB" sz="2400" dirty="0"/>
              <a:t>Large capital projects – a two-stage process</a:t>
            </a:r>
          </a:p>
          <a:p>
            <a:endParaRPr lang="en-GB" sz="2400" dirty="0"/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Development Phase </a:t>
            </a:r>
            <a:r>
              <a:rPr lang="en-GB" sz="2400" dirty="0"/>
              <a:t>- 10% of budget to plan project in detail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Delivery Phase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GB" sz="2400" dirty="0"/>
              <a:t> Delivering a capital project and activities</a:t>
            </a:r>
            <a:endParaRPr lang="en-GB" sz="3000" dirty="0"/>
          </a:p>
          <a:p>
            <a:endParaRPr lang="en-GB" sz="3000" dirty="0"/>
          </a:p>
          <a:p>
            <a:pPr marL="0" indent="0"/>
            <a:endParaRPr lang="en-GB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6A1E5-1132-0BDF-0529-D0B326DF05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20471-0886-4F64-AD1A-4A70FCE03D4E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618866"/>
      </p:ext>
    </p:extLst>
  </p:cSld>
  <p:clrMapOvr>
    <a:masterClrMapping/>
  </p:clrMapOvr>
</p:sld>
</file>

<file path=ppt/theme/theme1.xml><?xml version="1.0" encoding="utf-8"?>
<a:theme xmlns:a="http://schemas.openxmlformats.org/drawingml/2006/main" name="LDF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c DoL Powerpoint.pptx" id="{BDFC1435-0FF7-47AF-BD33-20BE549675B4}" vid="{E6925B44-97A5-45AE-B9E9-95A34E7985FE}"/>
    </a:ext>
  </a:extLst>
</a:theme>
</file>

<file path=ppt/theme/theme2.xml><?xml version="1.0" encoding="utf-8"?>
<a:theme xmlns:a="http://schemas.openxmlformats.org/drawingml/2006/main" name="LDF slide 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ocese of London theme">
      <a:majorFont>
        <a:latin typeface="Minion Pro"/>
        <a:ea typeface=""/>
        <a:cs typeface=""/>
      </a:majorFont>
      <a:minorFont>
        <a:latin typeface="Minion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c DoL Powerpoint.pptx" id="{BDFC1435-0FF7-47AF-BD33-20BE549675B4}" vid="{F3B978B1-12B5-4298-B30D-03A594936DBA}"/>
    </a:ext>
  </a:extLst>
</a:theme>
</file>

<file path=ppt/theme/theme3.xml><?xml version="1.0" encoding="utf-8"?>
<a:theme xmlns:a="http://schemas.openxmlformats.org/drawingml/2006/main" name="LDF full page imag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ocese of London theme">
      <a:majorFont>
        <a:latin typeface="Minion Pro"/>
        <a:ea typeface=""/>
        <a:cs typeface=""/>
      </a:majorFont>
      <a:minorFont>
        <a:latin typeface="Minion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c DoL Powerpoint.pptx" id="{BDFC1435-0FF7-47AF-BD33-20BE549675B4}" vid="{9DD18323-2DB0-41BE-BC48-B97D5A6A994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C97D08B8210048A2130AC80EF4CDE7" ma:contentTypeVersion="15" ma:contentTypeDescription="Create a new document." ma:contentTypeScope="" ma:versionID="0e08c7b99ca9d3019ddfe79040413b6d">
  <xsd:schema xmlns:xsd="http://www.w3.org/2001/XMLSchema" xmlns:xs="http://www.w3.org/2001/XMLSchema" xmlns:p="http://schemas.microsoft.com/office/2006/metadata/properties" xmlns:ns2="dfe1fe67-4681-483b-894a-c7e0b6477f56" targetNamespace="http://schemas.microsoft.com/office/2006/metadata/properties" ma:root="true" ma:fieldsID="cb6d568a1007a61d9bd5c89c39fefcaf" ns2:_="">
    <xsd:import namespace="dfe1fe67-4681-483b-894a-c7e0b6477f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1fe67-4681-483b-894a-c7e0b6477f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56acc64-6845-4a0f-a249-d12a5ba8c6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56acc64-6845-4a0f-a249-d12a5ba8c678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e1fe67-4681-483b-894a-c7e0b6477f56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3DB28F-5224-4831-949B-75E8518CD6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1fe67-4681-483b-894a-c7e0b6477f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9E443D-6537-4545-B8B3-5B961615359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2E1527A-786A-49CF-AF49-E960C0C6C8D6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dfe1fe67-4681-483b-894a-c7e0b6477f56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79C6956E-D703-4703-854B-EE8D4CBF31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Basic DoL Powerpoint</Template>
  <TotalTime>2342</TotalTime>
  <Words>770</Words>
  <Application>Microsoft Office PowerPoint</Application>
  <PresentationFormat>On-screen Show (4:3)</PresentationFormat>
  <Paragraphs>140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Corbel Light</vt:lpstr>
      <vt:lpstr>Effra Bold</vt:lpstr>
      <vt:lpstr>Effra Regular</vt:lpstr>
      <vt:lpstr>Minion Pro</vt:lpstr>
      <vt:lpstr>LDF presentation template</vt:lpstr>
      <vt:lpstr>LDF slide templates</vt:lpstr>
      <vt:lpstr>LDF full page images</vt:lpstr>
      <vt:lpstr>Fundraising &amp; Grants </vt:lpstr>
      <vt:lpstr>Why Fundraise?</vt:lpstr>
      <vt:lpstr>Creating a Fundraising Plan</vt:lpstr>
      <vt:lpstr>Where to Begin?</vt:lpstr>
      <vt:lpstr>Who needs to be involved?</vt:lpstr>
      <vt:lpstr>Where to look for funding</vt:lpstr>
      <vt:lpstr>Consider funding opportunities</vt:lpstr>
      <vt:lpstr>Addressing funders’ needs</vt:lpstr>
      <vt:lpstr>NHLF: Options and Phases</vt:lpstr>
      <vt:lpstr>Match Funding</vt:lpstr>
      <vt:lpstr>Collaboration and Partnership</vt:lpstr>
      <vt:lpstr>Funding Carbon Net Zero </vt:lpstr>
      <vt:lpstr>Fundraising Policy</vt:lpstr>
      <vt:lpstr>Resources</vt:lpstr>
      <vt:lpstr>LDF support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Fundraising Policy &amp; Approach</dc:title>
  <dc:creator>Nicole Crockett</dc:creator>
  <cp:lastModifiedBy>Catherine Stephens</cp:lastModifiedBy>
  <cp:revision>14</cp:revision>
  <cp:lastPrinted>2026-03-28T08:38:07Z</cp:lastPrinted>
  <dcterms:created xsi:type="dcterms:W3CDTF">2023-12-13T10:36:35Z</dcterms:created>
  <dcterms:modified xsi:type="dcterms:W3CDTF">2026-04-09T09:50:56Z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0x01010004C97D08B8210048A2130AC80EF4CDE7</vt:lpwstr>
  </property>
  <property fmtid="{D5CDD505-2E9C-101B-9397-08002B2CF9AE}" pid="3" name="d1cb8ad55f3e4fe5bf3d56b4e36d540c">
    <vt:lpwstr/>
  </property>
  <property fmtid="{D5CDD505-2E9C-101B-9397-08002B2CF9AE}" pid="4" name="MediaServiceImageTags">
    <vt:lpwstr/>
  </property>
  <property fmtid="{D5CDD505-2E9C-101B-9397-08002B2CF9AE}" pid="5" name="TaxCatchAll">
    <vt:lpwstr/>
  </property>
  <property fmtid="{D5CDD505-2E9C-101B-9397-08002B2CF9AE}" pid="6" name="File_x0020_Status">
    <vt:lpwstr/>
  </property>
  <property fmtid="{D5CDD505-2E9C-101B-9397-08002B2CF9AE}" pid="7" name="File Status">
    <vt:lpwstr/>
  </property>
</Properties>
</file>