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6" r:id="rId3"/>
    <p:sldId id="257" r:id="rId4"/>
    <p:sldId id="258" r:id="rId5"/>
    <p:sldId id="259" r:id="rId6"/>
    <p:sldId id="260" r:id="rId7"/>
    <p:sldId id="262" r:id="rId8"/>
    <p:sldId id="261"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68" r:id="rId22"/>
    <p:sldId id="276" r:id="rId23"/>
    <p:sldId id="277" r:id="rId24"/>
    <p:sldId id="278" r:id="rId25"/>
    <p:sldId id="279" r:id="rId26"/>
    <p:sldId id="280" r:id="rId27"/>
    <p:sldId id="281" r:id="rId28"/>
    <p:sldId id="28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2" d="100"/>
          <a:sy n="112" d="100"/>
        </p:scale>
        <p:origin x="43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83357-0F71-433E-B1F1-6201E6EAE4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F166C3-2D04-4C75-87E5-ED3C3C1B7A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218924-E09F-402C-B7C1-8F23CC9B1B9D}"/>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D4784AF1-1E09-46B4-8A1C-34EB8A6ED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E6E694-3E09-4B1D-ACB6-4A8C158F2CA1}"/>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4109754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8130D-AD3E-40A9-8E32-5A55ACE056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124397-EFE9-48EE-B268-283EB29FFEE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3E6399-B5B6-4447-8F7B-A48D3B15BC6A}"/>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6207D883-0B58-472A-BDE6-3223C15D7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8A9D9-B006-4E94-9527-E31B0E5F7960}"/>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1355213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CD8789-D2FA-40B0-AE89-418D36885B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F1593E-DA0A-47BB-95C0-D5A3E3D16D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CF289-A98B-43BE-B749-DFD898AF4BAA}"/>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0FD48164-497E-4E3F-B5E0-C26C46565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D7DAC-FD0A-4E86-B8DC-D3E50324A698}"/>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3572051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39976-230A-4568-8ADA-F801617C93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587744-BEBC-4138-860E-EF3FD8CB8C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D93D71-E159-4AA3-AF40-35802F9A6DF2}"/>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40E40E20-7F37-4459-8405-7F64833DF2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A1AA3-5D29-495A-969D-AED9A38C6C86}"/>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4266055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0485A-EE1F-4549-8EC9-7ECF3708DA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2E3E96-0DAB-47BA-AE1A-7D31DBAC46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042518-6615-4A9F-AE8C-61ADF3CE4317}"/>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D3E2C26F-8AC8-4401-9DD1-D993DA91B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BE96A-0B47-4307-BA5A-66DFB4A49A8F}"/>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75075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607AE-F3F6-4878-9F9D-847B7E0554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7CE4DC-FC37-454A-A1B7-1BE386E326A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A08977-2F3A-4D9F-A3EA-3097580F8E0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B206BF-7025-4063-8741-16A89AA58579}"/>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6" name="Footer Placeholder 5">
            <a:extLst>
              <a:ext uri="{FF2B5EF4-FFF2-40B4-BE49-F238E27FC236}">
                <a16:creationId xmlns:a16="http://schemas.microsoft.com/office/drawing/2014/main" id="{C8F6F230-4DAB-49B0-9708-2446590A0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A1E5A5-AA4F-4E83-B60F-CE36BFA96CCD}"/>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4026994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38D27-2827-4536-84BF-3C07CA491B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EA4B6E-F578-41DD-8CCE-BEC671CC8E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1EDC0E-7230-48EB-9BC0-BD970375C5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726E96-A572-43DF-AE00-C93C649845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3F6F5E-A827-4821-9AFC-FC5E4C08F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F27EA3-EFE5-43D4-9AE8-681FA8F3B615}"/>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8" name="Footer Placeholder 7">
            <a:extLst>
              <a:ext uri="{FF2B5EF4-FFF2-40B4-BE49-F238E27FC236}">
                <a16:creationId xmlns:a16="http://schemas.microsoft.com/office/drawing/2014/main" id="{6B473DC4-CF67-42C8-8419-48B8E692FD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215186-C236-4A04-A207-53E3BDC757CA}"/>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4260562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22B09-3241-4611-B408-97D92B73E869}"/>
              </a:ext>
            </a:extLst>
          </p:cNvPr>
          <p:cNvSpPr>
            <a:spLocks noGrp="1"/>
          </p:cNvSpPr>
          <p:nvPr>
            <p:ph type="title"/>
          </p:nvPr>
        </p:nvSpPr>
        <p:spPr/>
        <p:txBody>
          <a:bodyPr/>
          <a:lstStyle>
            <a:lvl1pPr algn="l">
              <a:defRPr b="1">
                <a:latin typeface="+mn-lt"/>
              </a:defRPr>
            </a:lvl1pPr>
          </a:lstStyle>
          <a:p>
            <a:r>
              <a:rPr lang="en-US" dirty="0"/>
              <a:t>Click to edit Master title style</a:t>
            </a:r>
          </a:p>
        </p:txBody>
      </p:sp>
      <p:sp>
        <p:nvSpPr>
          <p:cNvPr id="3" name="Date Placeholder 2">
            <a:extLst>
              <a:ext uri="{FF2B5EF4-FFF2-40B4-BE49-F238E27FC236}">
                <a16:creationId xmlns:a16="http://schemas.microsoft.com/office/drawing/2014/main" id="{983D71F9-713B-4CDC-9EE3-F8B8A4BEDA7C}"/>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4" name="Footer Placeholder 3">
            <a:extLst>
              <a:ext uri="{FF2B5EF4-FFF2-40B4-BE49-F238E27FC236}">
                <a16:creationId xmlns:a16="http://schemas.microsoft.com/office/drawing/2014/main" id="{20BC4E4E-C5E0-44DD-84ED-600EC86531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DF4E32-E1CB-4301-991F-781E2432592D}"/>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302359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031DC6-641B-462C-9AF0-CC598A04F188}"/>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3" name="Footer Placeholder 2">
            <a:extLst>
              <a:ext uri="{FF2B5EF4-FFF2-40B4-BE49-F238E27FC236}">
                <a16:creationId xmlns:a16="http://schemas.microsoft.com/office/drawing/2014/main" id="{FF407D3C-EB39-4268-AB12-36EA5AA5AC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1384D8-0EE6-4BF8-BE05-CD5C98BD5D1F}"/>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410174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A93B1-C353-45A1-97F1-E712E9D4E0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2CA164-133A-422F-8905-C2C5FE800D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3DF551-1272-491C-9EFF-053855C5A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52883D5-CA9D-4180-848A-24FBE45FDE92}"/>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6" name="Footer Placeholder 5">
            <a:extLst>
              <a:ext uri="{FF2B5EF4-FFF2-40B4-BE49-F238E27FC236}">
                <a16:creationId xmlns:a16="http://schemas.microsoft.com/office/drawing/2014/main" id="{952DE475-B923-4A72-BBC8-6B229040C2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2F0CFE-7D27-48C9-8F43-A02257FE9FB2}"/>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1721490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9F84C-D3FF-432C-BD36-5EBBEBFC38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B70F29-C1D1-47E3-9997-27CAFAF276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04B22C-8D21-457D-A092-783F6210AE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6884EF-7195-4C7F-8DB0-000AFE882FAD}"/>
              </a:ext>
            </a:extLst>
          </p:cNvPr>
          <p:cNvSpPr>
            <a:spLocks noGrp="1"/>
          </p:cNvSpPr>
          <p:nvPr>
            <p:ph type="dt" sz="half" idx="10"/>
          </p:nvPr>
        </p:nvSpPr>
        <p:spPr/>
        <p:txBody>
          <a:bodyPr/>
          <a:lstStyle/>
          <a:p>
            <a:fld id="{789A0064-5A03-4C39-9B92-1FA8052C77E1}" type="datetimeFigureOut">
              <a:rPr lang="en-US" smtClean="0"/>
              <a:t>10/13/2025</a:t>
            </a:fld>
            <a:endParaRPr lang="en-US"/>
          </a:p>
        </p:txBody>
      </p:sp>
      <p:sp>
        <p:nvSpPr>
          <p:cNvPr id="6" name="Footer Placeholder 5">
            <a:extLst>
              <a:ext uri="{FF2B5EF4-FFF2-40B4-BE49-F238E27FC236}">
                <a16:creationId xmlns:a16="http://schemas.microsoft.com/office/drawing/2014/main" id="{94C723DC-3B0E-460D-A6C0-99D02C5D60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EB80EC-58F0-460F-B016-00908CC4B8E0}"/>
              </a:ext>
            </a:extLst>
          </p:cNvPr>
          <p:cNvSpPr>
            <a:spLocks noGrp="1"/>
          </p:cNvSpPr>
          <p:nvPr>
            <p:ph type="sldNum" sz="quarter" idx="12"/>
          </p:nvPr>
        </p:nvSpPr>
        <p:spPr/>
        <p:txBody>
          <a:bodyPr/>
          <a:lstStyle/>
          <a:p>
            <a:fld id="{CFF21AE6-2F70-467E-98C2-AFB7332C3617}" type="slidenum">
              <a:rPr lang="en-US" smtClean="0"/>
              <a:t>‹#›</a:t>
            </a:fld>
            <a:endParaRPr lang="en-US"/>
          </a:p>
        </p:txBody>
      </p:sp>
    </p:spTree>
    <p:extLst>
      <p:ext uri="{BB962C8B-B14F-4D97-AF65-F5344CB8AC3E}">
        <p14:creationId xmlns:p14="http://schemas.microsoft.com/office/powerpoint/2010/main" val="2739230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606D4D-6417-4488-B49B-603454F55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B7E72C-B1F5-479F-A267-142D9744BC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E0819C-501D-481B-93A8-766B8844DF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A0064-5A03-4C39-9B92-1FA8052C77E1}" type="datetimeFigureOut">
              <a:rPr lang="en-US" smtClean="0"/>
              <a:t>10/13/2025</a:t>
            </a:fld>
            <a:endParaRPr lang="en-US"/>
          </a:p>
        </p:txBody>
      </p:sp>
      <p:sp>
        <p:nvSpPr>
          <p:cNvPr id="5" name="Footer Placeholder 4">
            <a:extLst>
              <a:ext uri="{FF2B5EF4-FFF2-40B4-BE49-F238E27FC236}">
                <a16:creationId xmlns:a16="http://schemas.microsoft.com/office/drawing/2014/main" id="{DA6EA753-861D-4DAF-A413-7D13592AE1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47E9EA-32BD-47A7-A25A-F114D75153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F21AE6-2F70-467E-98C2-AFB7332C3617}" type="slidenum">
              <a:rPr lang="en-US" smtClean="0"/>
              <a:t>‹#›</a:t>
            </a:fld>
            <a:endParaRPr lang="en-US"/>
          </a:p>
        </p:txBody>
      </p:sp>
    </p:spTree>
    <p:extLst>
      <p:ext uri="{BB962C8B-B14F-4D97-AF65-F5344CB8AC3E}">
        <p14:creationId xmlns:p14="http://schemas.microsoft.com/office/powerpoint/2010/main" val="3245526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BD45B-261B-8A6F-44DB-4D96BF96D715}"/>
              </a:ext>
            </a:extLst>
          </p:cNvPr>
          <p:cNvSpPr txBox="1"/>
          <p:nvPr/>
        </p:nvSpPr>
        <p:spPr>
          <a:xfrm>
            <a:off x="700755" y="581114"/>
            <a:ext cx="6870819" cy="2862322"/>
          </a:xfrm>
          <a:prstGeom prst="rect">
            <a:avLst/>
          </a:prstGeom>
          <a:noFill/>
        </p:spPr>
        <p:txBody>
          <a:bodyPr wrap="square" rtlCol="0">
            <a:spAutoFit/>
          </a:bodyPr>
          <a:lstStyle/>
          <a:p>
            <a:r>
              <a:rPr lang="en-GB" dirty="0">
                <a:solidFill>
                  <a:srgbClr val="002060"/>
                </a:solidFill>
              </a:rPr>
              <a:t>These are resources you could use in a service with a focus on disability.</a:t>
            </a:r>
          </a:p>
          <a:p>
            <a:r>
              <a:rPr lang="en-GB" dirty="0">
                <a:solidFill>
                  <a:srgbClr val="002060"/>
                </a:solidFill>
              </a:rPr>
              <a:t> </a:t>
            </a:r>
          </a:p>
          <a:p>
            <a:r>
              <a:rPr lang="en-GB" dirty="0">
                <a:solidFill>
                  <a:srgbClr val="002060"/>
                </a:solidFill>
              </a:rPr>
              <a:t>You will find:</a:t>
            </a:r>
          </a:p>
          <a:p>
            <a:r>
              <a:rPr lang="en-GB" dirty="0">
                <a:solidFill>
                  <a:srgbClr val="002060"/>
                </a:solidFill>
              </a:rPr>
              <a:t>Welcome and call to worship</a:t>
            </a:r>
          </a:p>
          <a:p>
            <a:r>
              <a:rPr lang="en-GB" dirty="0">
                <a:solidFill>
                  <a:srgbClr val="002060"/>
                </a:solidFill>
              </a:rPr>
              <a:t>Confession</a:t>
            </a:r>
          </a:p>
          <a:p>
            <a:r>
              <a:rPr lang="en-GB" dirty="0">
                <a:solidFill>
                  <a:srgbClr val="002060"/>
                </a:solidFill>
              </a:rPr>
              <a:t>Creed</a:t>
            </a:r>
          </a:p>
          <a:p>
            <a:r>
              <a:rPr lang="en-GB" dirty="0">
                <a:solidFill>
                  <a:srgbClr val="002060"/>
                </a:solidFill>
              </a:rPr>
              <a:t>Peace</a:t>
            </a:r>
          </a:p>
          <a:p>
            <a:r>
              <a:rPr lang="en-GB" dirty="0">
                <a:solidFill>
                  <a:srgbClr val="002060"/>
                </a:solidFill>
              </a:rPr>
              <a:t>Eucharistic liturgy</a:t>
            </a:r>
          </a:p>
          <a:p>
            <a:r>
              <a:rPr lang="en-GB" dirty="0">
                <a:solidFill>
                  <a:srgbClr val="002060"/>
                </a:solidFill>
              </a:rPr>
              <a:t>Blessing </a:t>
            </a:r>
          </a:p>
          <a:p>
            <a:endParaRPr lang="en-GB" dirty="0"/>
          </a:p>
        </p:txBody>
      </p:sp>
    </p:spTree>
    <p:extLst>
      <p:ext uri="{BB962C8B-B14F-4D97-AF65-F5344CB8AC3E}">
        <p14:creationId xmlns:p14="http://schemas.microsoft.com/office/powerpoint/2010/main" val="701264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757E2-E99F-42B0-AC3C-45AF47E3CE6C}"/>
              </a:ext>
            </a:extLst>
          </p:cNvPr>
          <p:cNvSpPr>
            <a:spLocks noGrp="1"/>
          </p:cNvSpPr>
          <p:nvPr>
            <p:ph type="title"/>
          </p:nvPr>
        </p:nvSpPr>
        <p:spPr>
          <a:xfrm>
            <a:off x="846150" y="2551735"/>
            <a:ext cx="11120562" cy="1325563"/>
          </a:xfrm>
        </p:spPr>
        <p:txBody>
          <a:bodyPr>
            <a:normAutofit fontScale="90000"/>
          </a:bodyPr>
          <a:lstStyle/>
          <a:p>
            <a:pPr algn="l"/>
            <a:r>
              <a:rPr lang="en-US" dirty="0"/>
              <a:t>We believe in God the Father,</a:t>
            </a:r>
            <a:br>
              <a:rPr lang="en-US" dirty="0"/>
            </a:br>
            <a:r>
              <a:rPr lang="en-US" dirty="0"/>
              <a:t>who spoke creation into being,</a:t>
            </a:r>
            <a:br>
              <a:rPr lang="en-US" dirty="0"/>
            </a:br>
            <a:r>
              <a:rPr lang="en-US" dirty="0"/>
              <a:t>formed humankind in God’s image,</a:t>
            </a:r>
            <a:br>
              <a:rPr lang="en-US" dirty="0"/>
            </a:br>
            <a:r>
              <a:rPr lang="en-US" dirty="0"/>
              <a:t>and declared all of creation to be ‘very good.’</a:t>
            </a:r>
            <a:br>
              <a:rPr lang="en-US" dirty="0"/>
            </a:br>
            <a:br>
              <a:rPr lang="en-US" dirty="0"/>
            </a:br>
            <a:r>
              <a:rPr lang="en-US" dirty="0"/>
              <a:t>We believe in God the Son,</a:t>
            </a:r>
            <a:br>
              <a:rPr lang="en-US" dirty="0"/>
            </a:br>
            <a:r>
              <a:rPr lang="en-US" dirty="0"/>
              <a:t>who welcomed the outcast and stranger,</a:t>
            </a:r>
            <a:br>
              <a:rPr lang="en-US" dirty="0"/>
            </a:br>
            <a:r>
              <a:rPr lang="en-US" dirty="0"/>
              <a:t>bore the disabling wounds of crucifixion,</a:t>
            </a:r>
            <a:br>
              <a:rPr lang="en-US" dirty="0"/>
            </a:br>
            <a:r>
              <a:rPr lang="en-US" dirty="0"/>
              <a:t>and rose to be our disabled </a:t>
            </a:r>
            <a:r>
              <a:rPr lang="en-US" dirty="0" err="1"/>
              <a:t>saviour</a:t>
            </a:r>
            <a:r>
              <a:rPr lang="en-US" dirty="0"/>
              <a:t>.</a:t>
            </a:r>
            <a:br>
              <a:rPr lang="en-US" dirty="0"/>
            </a:br>
            <a:endParaRPr lang="en-US" dirty="0"/>
          </a:p>
        </p:txBody>
      </p:sp>
    </p:spTree>
    <p:extLst>
      <p:ext uri="{BB962C8B-B14F-4D97-AF65-F5344CB8AC3E}">
        <p14:creationId xmlns:p14="http://schemas.microsoft.com/office/powerpoint/2010/main" val="2671724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4744-6E7A-40D9-B649-06888193D3C0}"/>
              </a:ext>
            </a:extLst>
          </p:cNvPr>
          <p:cNvSpPr>
            <a:spLocks noGrp="1"/>
          </p:cNvSpPr>
          <p:nvPr>
            <p:ph type="title"/>
          </p:nvPr>
        </p:nvSpPr>
        <p:spPr>
          <a:xfrm>
            <a:off x="838200" y="2488123"/>
            <a:ext cx="10515600" cy="1325563"/>
          </a:xfrm>
        </p:spPr>
        <p:txBody>
          <a:bodyPr>
            <a:normAutofit fontScale="90000"/>
          </a:bodyPr>
          <a:lstStyle/>
          <a:p>
            <a:pPr algn="l"/>
            <a:br>
              <a:rPr lang="en-US" sz="4000" dirty="0">
                <a:solidFill>
                  <a:prstClr val="black"/>
                </a:solidFill>
              </a:rPr>
            </a:br>
            <a:r>
              <a:rPr lang="en-US" sz="4000" dirty="0">
                <a:solidFill>
                  <a:prstClr val="black"/>
                </a:solidFill>
              </a:rPr>
              <a:t>We believe in the Holy Spirit,</a:t>
            </a:r>
            <a:br>
              <a:rPr lang="en-US" sz="4000" dirty="0">
                <a:solidFill>
                  <a:prstClr val="black"/>
                </a:solidFill>
              </a:rPr>
            </a:br>
            <a:r>
              <a:rPr lang="en-US" sz="4000" dirty="0">
                <a:solidFill>
                  <a:prstClr val="black"/>
                </a:solidFill>
              </a:rPr>
              <a:t>the all-encompassing power of God,</a:t>
            </a:r>
            <a:br>
              <a:rPr lang="en-US" sz="4000" dirty="0">
                <a:solidFill>
                  <a:prstClr val="black"/>
                </a:solidFill>
              </a:rPr>
            </a:br>
            <a:r>
              <a:rPr lang="en-US" sz="4000" dirty="0">
                <a:solidFill>
                  <a:prstClr val="black"/>
                </a:solidFill>
              </a:rPr>
              <a:t>who transforms our hearts and renews our spirits,</a:t>
            </a:r>
            <a:br>
              <a:rPr lang="en-US" sz="4000" dirty="0">
                <a:solidFill>
                  <a:prstClr val="black"/>
                </a:solidFill>
              </a:rPr>
            </a:br>
            <a:r>
              <a:rPr lang="en-US" sz="4000" dirty="0">
                <a:solidFill>
                  <a:prstClr val="black"/>
                </a:solidFill>
              </a:rPr>
              <a:t>and brings beauty to birth in all God’s people.</a:t>
            </a:r>
            <a:br>
              <a:rPr lang="en-US" sz="4000" dirty="0">
                <a:solidFill>
                  <a:prstClr val="black"/>
                </a:solidFill>
              </a:rPr>
            </a:br>
            <a:br>
              <a:rPr lang="en-US" sz="4000" dirty="0">
                <a:solidFill>
                  <a:prstClr val="black"/>
                </a:solidFill>
              </a:rPr>
            </a:br>
            <a:r>
              <a:rPr lang="en-US" sz="4000" dirty="0">
                <a:solidFill>
                  <a:prstClr val="black"/>
                </a:solidFill>
              </a:rPr>
              <a:t>We believe in God, Father, Son and Holy Spirit,</a:t>
            </a:r>
            <a:br>
              <a:rPr lang="en-US" sz="4000" dirty="0">
                <a:solidFill>
                  <a:prstClr val="black"/>
                </a:solidFill>
              </a:rPr>
            </a:br>
            <a:r>
              <a:rPr lang="en-US" sz="4000" dirty="0">
                <a:solidFill>
                  <a:prstClr val="black"/>
                </a:solidFill>
              </a:rPr>
              <a:t>the Trinity of love and grace,</a:t>
            </a:r>
            <a:br>
              <a:rPr lang="en-US" sz="4000" dirty="0">
                <a:solidFill>
                  <a:prstClr val="black"/>
                </a:solidFill>
              </a:rPr>
            </a:br>
            <a:r>
              <a:rPr lang="en-US" sz="4000" dirty="0">
                <a:solidFill>
                  <a:prstClr val="black"/>
                </a:solidFill>
              </a:rPr>
              <a:t>who invites each of us into the divine dance of love,</a:t>
            </a:r>
            <a:br>
              <a:rPr lang="en-US" sz="4000" dirty="0">
                <a:solidFill>
                  <a:prstClr val="black"/>
                </a:solidFill>
              </a:rPr>
            </a:br>
            <a:r>
              <a:rPr lang="en-US" sz="4000" dirty="0">
                <a:solidFill>
                  <a:prstClr val="black"/>
                </a:solidFill>
              </a:rPr>
              <a:t>and makes all things beautiful in their time.  Amen</a:t>
            </a:r>
            <a:endParaRPr lang="en-US" dirty="0"/>
          </a:p>
        </p:txBody>
      </p:sp>
    </p:spTree>
    <p:extLst>
      <p:ext uri="{BB962C8B-B14F-4D97-AF65-F5344CB8AC3E}">
        <p14:creationId xmlns:p14="http://schemas.microsoft.com/office/powerpoint/2010/main" val="555273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0E108-B05F-42D5-B5A9-EEE6E21C645E}"/>
              </a:ext>
            </a:extLst>
          </p:cNvPr>
          <p:cNvSpPr>
            <a:spLocks noGrp="1"/>
          </p:cNvSpPr>
          <p:nvPr>
            <p:ph type="title"/>
          </p:nvPr>
        </p:nvSpPr>
        <p:spPr>
          <a:xfrm>
            <a:off x="838200" y="2615344"/>
            <a:ext cx="10961536" cy="1325563"/>
          </a:xfrm>
        </p:spPr>
        <p:txBody>
          <a:bodyPr>
            <a:noAutofit/>
          </a:bodyPr>
          <a:lstStyle/>
          <a:p>
            <a:pPr algn="l">
              <a:lnSpc>
                <a:spcPct val="100000"/>
              </a:lnSpc>
              <a:spcAft>
                <a:spcPts val="0"/>
              </a:spcAft>
            </a:pPr>
            <a:r>
              <a:rPr lang="en-GB" b="0" dirty="0">
                <a:ea typeface="Calibri" panose="020F0502020204030204" pitchFamily="34" charset="0"/>
                <a:cs typeface="Times New Roman" panose="02020603050405020304" pitchFamily="18" charset="0"/>
              </a:rPr>
              <a:t>The peace</a:t>
            </a:r>
            <a:br>
              <a:rPr lang="en-US" b="0" dirty="0">
                <a:ea typeface="Calibri" panose="020F0502020204030204" pitchFamily="34" charset="0"/>
                <a:cs typeface="Times New Roman" panose="02020603050405020304" pitchFamily="18" charset="0"/>
              </a:rPr>
            </a:br>
            <a:r>
              <a:rPr lang="en-GB" b="0" dirty="0">
                <a:ea typeface="Calibri" panose="020F0502020204030204" pitchFamily="34" charset="0"/>
                <a:cs typeface="Times New Roman" panose="02020603050405020304" pitchFamily="18" charset="0"/>
              </a:rPr>
              <a:t> </a:t>
            </a:r>
            <a:br>
              <a:rPr lang="en-US" b="0" dirty="0">
                <a:ea typeface="Calibri" panose="020F0502020204030204" pitchFamily="34" charset="0"/>
                <a:cs typeface="Times New Roman" panose="02020603050405020304" pitchFamily="18" charset="0"/>
              </a:rPr>
            </a:br>
            <a:r>
              <a:rPr lang="en-GB" b="0" dirty="0">
                <a:ea typeface="Calibri" panose="020F0502020204030204" pitchFamily="34" charset="0"/>
                <a:cs typeface="Times New Roman" panose="02020603050405020304" pitchFamily="18" charset="0"/>
              </a:rPr>
              <a:t>The risen Christ stood among his disciples and said: ‘Peace be with you.’</a:t>
            </a:r>
            <a:br>
              <a:rPr lang="en-US" b="0" dirty="0">
                <a:ea typeface="Calibri" panose="020F0502020204030204" pitchFamily="34" charset="0"/>
                <a:cs typeface="Times New Roman" panose="02020603050405020304" pitchFamily="18" charset="0"/>
              </a:rPr>
            </a:br>
            <a:r>
              <a:rPr lang="en-GB" b="0" dirty="0">
                <a:ea typeface="Calibri" panose="020F0502020204030204" pitchFamily="34" charset="0"/>
                <a:cs typeface="Times New Roman" panose="02020603050405020304" pitchFamily="18" charset="0"/>
              </a:rPr>
              <a:t>Then he showed them his wounded hands and side and they were overjoyed.</a:t>
            </a:r>
            <a:br>
              <a:rPr lang="en-US" b="0" dirty="0">
                <a:ea typeface="Calibri" panose="020F0502020204030204" pitchFamily="34" charset="0"/>
                <a:cs typeface="Times New Roman" panose="02020603050405020304" pitchFamily="18" charset="0"/>
              </a:rPr>
            </a:br>
            <a:r>
              <a:rPr lang="en-GB" b="0" dirty="0">
                <a:ea typeface="Calibri" panose="020F0502020204030204" pitchFamily="34" charset="0"/>
                <a:cs typeface="Times New Roman" panose="02020603050405020304" pitchFamily="18" charset="0"/>
              </a:rPr>
              <a:t>The peace of the Lord be always with you,</a:t>
            </a:r>
            <a:br>
              <a:rPr lang="en-US" b="0" dirty="0">
                <a:ea typeface="Calibri" panose="020F0502020204030204" pitchFamily="34" charset="0"/>
                <a:cs typeface="Times New Roman" panose="02020603050405020304" pitchFamily="18" charset="0"/>
              </a:rPr>
            </a:br>
            <a:r>
              <a:rPr lang="en-GB" dirty="0">
                <a:ea typeface="Calibri" panose="020F0502020204030204" pitchFamily="34" charset="0"/>
                <a:cs typeface="Times New Roman" panose="02020603050405020304" pitchFamily="18" charset="0"/>
              </a:rPr>
              <a:t>and also with you.</a:t>
            </a:r>
            <a:endParaRPr lang="en-US" dirty="0"/>
          </a:p>
        </p:txBody>
      </p:sp>
    </p:spTree>
    <p:extLst>
      <p:ext uri="{BB962C8B-B14F-4D97-AF65-F5344CB8AC3E}">
        <p14:creationId xmlns:p14="http://schemas.microsoft.com/office/powerpoint/2010/main" val="3728006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C42D7-A4E9-4078-AD1C-77CA2EEC7388}"/>
              </a:ext>
            </a:extLst>
          </p:cNvPr>
          <p:cNvSpPr>
            <a:spLocks noGrp="1"/>
          </p:cNvSpPr>
          <p:nvPr>
            <p:ph type="title"/>
          </p:nvPr>
        </p:nvSpPr>
        <p:spPr>
          <a:xfrm>
            <a:off x="742785" y="2424513"/>
            <a:ext cx="10515600" cy="1325563"/>
          </a:xfrm>
        </p:spPr>
        <p:txBody>
          <a:bodyPr>
            <a:normAutofit fontScale="90000"/>
          </a:bodyPr>
          <a:lstStyle/>
          <a:p>
            <a:r>
              <a:rPr lang="en-US" dirty="0"/>
              <a:t>Eucharistic liturgy</a:t>
            </a:r>
            <a:br>
              <a:rPr lang="en-US" dirty="0"/>
            </a:br>
            <a:br>
              <a:rPr lang="en-US" dirty="0"/>
            </a:br>
            <a:r>
              <a:rPr lang="en-US" b="0" dirty="0"/>
              <a:t>Bread from the field and the oven,</a:t>
            </a:r>
            <a:br>
              <a:rPr lang="en-US" b="0" dirty="0"/>
            </a:br>
            <a:r>
              <a:rPr lang="en-US" b="0" dirty="0"/>
              <a:t>wine from the vine and the grape.</a:t>
            </a:r>
            <a:br>
              <a:rPr lang="en-US" b="0" dirty="0"/>
            </a:br>
            <a:r>
              <a:rPr lang="en-US" b="0" dirty="0"/>
              <a:t>We give them to God,</a:t>
            </a:r>
            <a:br>
              <a:rPr lang="en-US" b="0" dirty="0"/>
            </a:br>
            <a:r>
              <a:rPr lang="en-US" b="0" dirty="0"/>
              <a:t>that he may feed us </a:t>
            </a:r>
            <a:br>
              <a:rPr lang="en-US" b="0" dirty="0"/>
            </a:br>
            <a:r>
              <a:rPr lang="en-US" b="0" dirty="0"/>
              <a:t>and give us life.</a:t>
            </a:r>
            <a:br>
              <a:rPr lang="en-US" b="0" dirty="0"/>
            </a:br>
            <a:br>
              <a:rPr lang="en-US" dirty="0"/>
            </a:br>
            <a:endParaRPr lang="en-US" dirty="0"/>
          </a:p>
        </p:txBody>
      </p:sp>
    </p:spTree>
    <p:extLst>
      <p:ext uri="{BB962C8B-B14F-4D97-AF65-F5344CB8AC3E}">
        <p14:creationId xmlns:p14="http://schemas.microsoft.com/office/powerpoint/2010/main" val="944096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59FE-6A77-4CE3-A30D-53D92428B754}"/>
              </a:ext>
            </a:extLst>
          </p:cNvPr>
          <p:cNvSpPr>
            <a:spLocks noGrp="1"/>
          </p:cNvSpPr>
          <p:nvPr>
            <p:ph type="title"/>
          </p:nvPr>
        </p:nvSpPr>
        <p:spPr>
          <a:xfrm>
            <a:off x="838200" y="2026947"/>
            <a:ext cx="10515600" cy="1325563"/>
          </a:xfrm>
        </p:spPr>
        <p:txBody>
          <a:bodyPr>
            <a:normAutofit fontScale="90000"/>
          </a:bodyPr>
          <a:lstStyle/>
          <a:p>
            <a:r>
              <a:rPr lang="en-US" b="0" dirty="0"/>
              <a:t>The Lord is here</a:t>
            </a:r>
            <a:br>
              <a:rPr lang="en-US" dirty="0"/>
            </a:br>
            <a:r>
              <a:rPr lang="en-US" dirty="0"/>
              <a:t>His Spirit is with us</a:t>
            </a:r>
            <a:br>
              <a:rPr lang="en-US" dirty="0"/>
            </a:br>
            <a:r>
              <a:rPr lang="en-US" b="0" dirty="0"/>
              <a:t>Lift up your hearts</a:t>
            </a:r>
            <a:br>
              <a:rPr lang="en-US" dirty="0"/>
            </a:br>
            <a:r>
              <a:rPr lang="en-US" dirty="0"/>
              <a:t>We lift them to the Lord</a:t>
            </a:r>
            <a:br>
              <a:rPr lang="en-US" dirty="0"/>
            </a:br>
            <a:r>
              <a:rPr lang="en-US" b="0" dirty="0"/>
              <a:t>Let us give thanks to the Lord our God</a:t>
            </a:r>
            <a:br>
              <a:rPr lang="en-US" dirty="0"/>
            </a:br>
            <a:r>
              <a:rPr lang="en-US" dirty="0"/>
              <a:t>It is right to give thanks and praise</a:t>
            </a:r>
            <a:br>
              <a:rPr lang="en-US" dirty="0"/>
            </a:br>
            <a:endParaRPr lang="en-US" dirty="0"/>
          </a:p>
        </p:txBody>
      </p:sp>
    </p:spTree>
    <p:extLst>
      <p:ext uri="{BB962C8B-B14F-4D97-AF65-F5344CB8AC3E}">
        <p14:creationId xmlns:p14="http://schemas.microsoft.com/office/powerpoint/2010/main" val="2425305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6EA94-17F5-4E97-8728-75E2DBFC408F}"/>
              </a:ext>
            </a:extLst>
          </p:cNvPr>
          <p:cNvSpPr>
            <a:spLocks noGrp="1"/>
          </p:cNvSpPr>
          <p:nvPr>
            <p:ph type="title"/>
          </p:nvPr>
        </p:nvSpPr>
        <p:spPr>
          <a:xfrm>
            <a:off x="850790" y="2694857"/>
            <a:ext cx="11235192" cy="1325563"/>
          </a:xfrm>
        </p:spPr>
        <p:txBody>
          <a:bodyPr>
            <a:normAutofit fontScale="90000"/>
          </a:bodyPr>
          <a:lstStyle/>
          <a:p>
            <a:r>
              <a:rPr lang="en-US" b="0" dirty="0"/>
              <a:t>In the beginning,</a:t>
            </a:r>
            <a:br>
              <a:rPr lang="en-US" b="0" dirty="0"/>
            </a:br>
            <a:r>
              <a:rPr lang="en-US" b="0" dirty="0"/>
              <a:t>God created the heavens and the earth.</a:t>
            </a:r>
            <a:br>
              <a:rPr lang="en-US" b="0" dirty="0"/>
            </a:br>
            <a:r>
              <a:rPr lang="en-US" b="0" dirty="0"/>
              <a:t>Stars and planets, land and sea, plants and animals,</a:t>
            </a:r>
            <a:br>
              <a:rPr lang="en-US" b="0" dirty="0"/>
            </a:br>
            <a:r>
              <a:rPr lang="en-US" b="0" dirty="0"/>
              <a:t>and humankind, male and female,</a:t>
            </a:r>
            <a:br>
              <a:rPr lang="en-US" b="0" dirty="0"/>
            </a:br>
            <a:r>
              <a:rPr lang="en-US" b="0" dirty="0"/>
              <a:t>made in God’s image.</a:t>
            </a:r>
            <a:br>
              <a:rPr lang="en-US" b="0" dirty="0"/>
            </a:br>
            <a:r>
              <a:rPr lang="en-US" b="0" dirty="0"/>
              <a:t>And God said: This is very good.</a:t>
            </a:r>
            <a:br>
              <a:rPr lang="en-US" b="0" dirty="0"/>
            </a:br>
            <a:r>
              <a:rPr lang="en-US" b="0" dirty="0"/>
              <a:t>For a sacred purpose lay at the heart of all things,</a:t>
            </a:r>
            <a:br>
              <a:rPr lang="en-US" b="0" dirty="0"/>
            </a:br>
            <a:r>
              <a:rPr lang="en-US" b="0" dirty="0"/>
              <a:t>and God’s image shone in the hearts of humankind,</a:t>
            </a:r>
            <a:br>
              <a:rPr lang="en-US" b="0" dirty="0"/>
            </a:br>
            <a:r>
              <a:rPr lang="en-US" b="0" dirty="0"/>
              <a:t>and every possibility of creation</a:t>
            </a:r>
            <a:br>
              <a:rPr lang="en-US" b="0" dirty="0"/>
            </a:br>
            <a:r>
              <a:rPr lang="en-US" b="0" dirty="0"/>
              <a:t>was filled with divine potential.</a:t>
            </a:r>
          </a:p>
        </p:txBody>
      </p:sp>
    </p:spTree>
    <p:extLst>
      <p:ext uri="{BB962C8B-B14F-4D97-AF65-F5344CB8AC3E}">
        <p14:creationId xmlns:p14="http://schemas.microsoft.com/office/powerpoint/2010/main" val="2231163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79651-E650-416C-ACCA-54460E258AC5}"/>
              </a:ext>
            </a:extLst>
          </p:cNvPr>
          <p:cNvSpPr>
            <a:spLocks noGrp="1"/>
          </p:cNvSpPr>
          <p:nvPr>
            <p:ph type="title"/>
          </p:nvPr>
        </p:nvSpPr>
        <p:spPr>
          <a:xfrm>
            <a:off x="838200" y="2853883"/>
            <a:ext cx="10515600" cy="1325563"/>
          </a:xfrm>
        </p:spPr>
        <p:txBody>
          <a:bodyPr>
            <a:normAutofit fontScale="90000"/>
          </a:bodyPr>
          <a:lstStyle/>
          <a:p>
            <a:r>
              <a:rPr lang="en-US" b="0" dirty="0"/>
              <a:t>Let us join with the chorus of creation and declare the glory of God.</a:t>
            </a:r>
            <a:br>
              <a:rPr lang="en-US" dirty="0"/>
            </a:br>
            <a:br>
              <a:rPr lang="en-US" dirty="0"/>
            </a:br>
            <a:r>
              <a:rPr lang="en-US" dirty="0"/>
              <a:t>Holy, holy, holy Lord</a:t>
            </a:r>
            <a:br>
              <a:rPr lang="en-US" dirty="0"/>
            </a:br>
            <a:r>
              <a:rPr lang="en-US" dirty="0"/>
              <a:t>God of power and might</a:t>
            </a:r>
            <a:br>
              <a:rPr lang="en-US" dirty="0"/>
            </a:br>
            <a:r>
              <a:rPr lang="en-US" dirty="0"/>
              <a:t>Heaven and earth are full of your glory</a:t>
            </a:r>
            <a:br>
              <a:rPr lang="en-US" dirty="0"/>
            </a:br>
            <a:r>
              <a:rPr lang="en-US" dirty="0"/>
              <a:t>Hosanna in the highest</a:t>
            </a:r>
            <a:br>
              <a:rPr lang="en-US" dirty="0"/>
            </a:br>
            <a:endParaRPr lang="en-US" dirty="0"/>
          </a:p>
        </p:txBody>
      </p:sp>
    </p:spTree>
    <p:extLst>
      <p:ext uri="{BB962C8B-B14F-4D97-AF65-F5344CB8AC3E}">
        <p14:creationId xmlns:p14="http://schemas.microsoft.com/office/powerpoint/2010/main" val="137507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D0F1B-752E-4BA7-9E89-6CA32283055A}"/>
              </a:ext>
            </a:extLst>
          </p:cNvPr>
          <p:cNvSpPr>
            <a:spLocks noGrp="1"/>
          </p:cNvSpPr>
          <p:nvPr>
            <p:ph type="title"/>
          </p:nvPr>
        </p:nvSpPr>
        <p:spPr>
          <a:xfrm>
            <a:off x="838200" y="2694856"/>
            <a:ext cx="11112610" cy="1325563"/>
          </a:xfrm>
        </p:spPr>
        <p:txBody>
          <a:bodyPr>
            <a:normAutofit fontScale="90000"/>
          </a:bodyPr>
          <a:lstStyle/>
          <a:p>
            <a:r>
              <a:rPr lang="en-US" b="0" dirty="0"/>
              <a:t>But as humankind,</a:t>
            </a:r>
            <a:br>
              <a:rPr lang="en-US" b="0" dirty="0"/>
            </a:br>
            <a:r>
              <a:rPr lang="en-US" b="0" dirty="0"/>
              <a:t>we did not realise our own potential.</a:t>
            </a:r>
            <a:br>
              <a:rPr lang="en-US" b="0" dirty="0"/>
            </a:br>
            <a:r>
              <a:rPr lang="en-US" b="0" dirty="0"/>
              <a:t>We became judgmental.</a:t>
            </a:r>
            <a:br>
              <a:rPr lang="en-US" b="0" dirty="0"/>
            </a:br>
            <a:r>
              <a:rPr lang="en-US" b="0" dirty="0"/>
              <a:t>We judged some to be strong and some to be weak.</a:t>
            </a:r>
            <a:br>
              <a:rPr lang="en-US" b="0" dirty="0"/>
            </a:br>
            <a:r>
              <a:rPr lang="en-US" b="0" dirty="0"/>
              <a:t>We devalued and marginalised</a:t>
            </a:r>
            <a:br>
              <a:rPr lang="en-US" b="0" dirty="0"/>
            </a:br>
            <a:r>
              <a:rPr lang="en-US" b="0" dirty="0"/>
              <a:t>and cast out those we did not understand.</a:t>
            </a:r>
            <a:br>
              <a:rPr lang="en-US" b="0" dirty="0"/>
            </a:br>
            <a:r>
              <a:rPr lang="en-US" b="0" dirty="0"/>
              <a:t>And we crushed the divine potential</a:t>
            </a:r>
            <a:br>
              <a:rPr lang="en-US" b="0" dirty="0"/>
            </a:br>
            <a:r>
              <a:rPr lang="en-US" b="0" dirty="0"/>
              <a:t>that God has planted in every heart.</a:t>
            </a:r>
            <a:br>
              <a:rPr lang="en-US" b="0" dirty="0"/>
            </a:br>
            <a:r>
              <a:rPr lang="en-US" b="0" dirty="0"/>
              <a:t>And God mourned for the lives we snuffed out</a:t>
            </a:r>
            <a:br>
              <a:rPr lang="en-US" b="0" dirty="0"/>
            </a:br>
            <a:r>
              <a:rPr lang="en-US" b="0" dirty="0"/>
              <a:t>and the hearts we left broken.</a:t>
            </a:r>
          </a:p>
        </p:txBody>
      </p:sp>
    </p:spTree>
    <p:extLst>
      <p:ext uri="{BB962C8B-B14F-4D97-AF65-F5344CB8AC3E}">
        <p14:creationId xmlns:p14="http://schemas.microsoft.com/office/powerpoint/2010/main" val="2987943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CEBEB-7933-4DE4-894C-41B6CA311DED}"/>
              </a:ext>
            </a:extLst>
          </p:cNvPr>
          <p:cNvSpPr>
            <a:spLocks noGrp="1"/>
          </p:cNvSpPr>
          <p:nvPr>
            <p:ph type="title"/>
          </p:nvPr>
        </p:nvSpPr>
        <p:spPr>
          <a:xfrm>
            <a:off x="806394" y="2607393"/>
            <a:ext cx="11287539" cy="1325563"/>
          </a:xfrm>
        </p:spPr>
        <p:txBody>
          <a:bodyPr>
            <a:normAutofit fontScale="90000"/>
          </a:bodyPr>
          <a:lstStyle/>
          <a:p>
            <a:r>
              <a:rPr lang="en-US" b="0" dirty="0"/>
              <a:t>And God said:</a:t>
            </a:r>
            <a:br>
              <a:rPr lang="en-US" b="0" dirty="0"/>
            </a:br>
            <a:r>
              <a:rPr lang="en-US" b="0" dirty="0"/>
              <a:t>‘I have seen how the weak are oppressed</a:t>
            </a:r>
            <a:br>
              <a:rPr lang="en-US" b="0" dirty="0"/>
            </a:br>
            <a:r>
              <a:rPr lang="en-US" b="0" dirty="0"/>
              <a:t>and the needy are groaning.</a:t>
            </a:r>
            <a:br>
              <a:rPr lang="en-US" b="0" dirty="0"/>
            </a:br>
            <a:r>
              <a:rPr lang="en-US" b="0" dirty="0"/>
              <a:t>I will come to my people.</a:t>
            </a:r>
            <a:br>
              <a:rPr lang="en-US" b="0" dirty="0"/>
            </a:br>
            <a:r>
              <a:rPr lang="en-US" b="0" dirty="0"/>
              <a:t>I will protect them from all who oppress them.’</a:t>
            </a:r>
            <a:br>
              <a:rPr lang="en-US" b="0" dirty="0"/>
            </a:br>
            <a:br>
              <a:rPr lang="en-US" b="0" dirty="0"/>
            </a:br>
            <a:r>
              <a:rPr lang="en-US" b="0" dirty="0"/>
              <a:t>And so, in the fullness of time, Jesus came, declaring:</a:t>
            </a:r>
            <a:br>
              <a:rPr lang="en-US" b="0" dirty="0"/>
            </a:br>
            <a:r>
              <a:rPr lang="en-US" b="0" dirty="0"/>
              <a:t>‘Blessed are the poor. Blessed are the meek.</a:t>
            </a:r>
            <a:br>
              <a:rPr lang="en-US" b="0" dirty="0"/>
            </a:br>
            <a:r>
              <a:rPr lang="en-US" b="0" dirty="0"/>
              <a:t>Blessed are all who are judged</a:t>
            </a:r>
            <a:br>
              <a:rPr lang="en-US" b="0" dirty="0"/>
            </a:br>
            <a:r>
              <a:rPr lang="en-US" b="0" dirty="0"/>
              <a:t>and marginalised and cast out.</a:t>
            </a:r>
            <a:br>
              <a:rPr lang="en-US" b="0" dirty="0"/>
            </a:br>
            <a:r>
              <a:rPr lang="en-US" b="0" dirty="0"/>
              <a:t>Come to me and I will give you rest.’</a:t>
            </a:r>
          </a:p>
        </p:txBody>
      </p:sp>
    </p:spTree>
    <p:extLst>
      <p:ext uri="{BB962C8B-B14F-4D97-AF65-F5344CB8AC3E}">
        <p14:creationId xmlns:p14="http://schemas.microsoft.com/office/powerpoint/2010/main" val="2050454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3745A-675E-4D42-B803-7AC0C71E74A5}"/>
              </a:ext>
            </a:extLst>
          </p:cNvPr>
          <p:cNvSpPr>
            <a:spLocks noGrp="1"/>
          </p:cNvSpPr>
          <p:nvPr>
            <p:ph type="title"/>
          </p:nvPr>
        </p:nvSpPr>
        <p:spPr>
          <a:xfrm>
            <a:off x="838199" y="3044714"/>
            <a:ext cx="11033097" cy="1325563"/>
          </a:xfrm>
        </p:spPr>
        <p:txBody>
          <a:bodyPr>
            <a:normAutofit fontScale="90000"/>
          </a:bodyPr>
          <a:lstStyle/>
          <a:p>
            <a:r>
              <a:rPr lang="en-US" b="0" dirty="0"/>
              <a:t>Jesus walked with the marginalised and oppressed.</a:t>
            </a:r>
            <a:br>
              <a:rPr lang="en-US" b="0" dirty="0"/>
            </a:br>
            <a:r>
              <a:rPr lang="en-US" b="0" dirty="0"/>
              <a:t>He welcomed the disabled and disfigured,</a:t>
            </a:r>
            <a:br>
              <a:rPr lang="en-US" b="0" dirty="0"/>
            </a:br>
            <a:r>
              <a:rPr lang="en-US" b="0" dirty="0"/>
              <a:t>and said: ‘The Kingdom of God is here.’</a:t>
            </a:r>
            <a:br>
              <a:rPr lang="en-US" b="0" dirty="0"/>
            </a:br>
            <a:br>
              <a:rPr lang="en-US" b="0" dirty="0"/>
            </a:br>
            <a:r>
              <a:rPr lang="en-US" b="0" dirty="0"/>
              <a:t>Jesus walked the way of the cross.</a:t>
            </a:r>
            <a:br>
              <a:rPr lang="en-US" b="0" dirty="0"/>
            </a:br>
            <a:r>
              <a:rPr lang="en-US" b="0" dirty="0"/>
              <a:t>The way of brokenness.</a:t>
            </a:r>
            <a:br>
              <a:rPr lang="en-US" b="0" dirty="0"/>
            </a:br>
            <a:r>
              <a:rPr lang="en-US" b="0" dirty="0"/>
              <a:t>The way of weakness and pain and disfigurement, </a:t>
            </a:r>
            <a:br>
              <a:rPr lang="en-US" b="0" dirty="0"/>
            </a:br>
            <a:r>
              <a:rPr lang="en-US" b="0" dirty="0"/>
              <a:t>and opened his arms to welcome all humankind</a:t>
            </a:r>
            <a:br>
              <a:rPr lang="en-US" b="0" dirty="0"/>
            </a:br>
            <a:r>
              <a:rPr lang="en-US" b="0" dirty="0"/>
              <a:t>to the kingdom banquet.</a:t>
            </a:r>
            <a:br>
              <a:rPr lang="en-US" b="0" dirty="0"/>
            </a:br>
            <a:endParaRPr lang="en-US" b="0" dirty="0"/>
          </a:p>
        </p:txBody>
      </p:sp>
    </p:spTree>
    <p:extLst>
      <p:ext uri="{BB962C8B-B14F-4D97-AF65-F5344CB8AC3E}">
        <p14:creationId xmlns:p14="http://schemas.microsoft.com/office/powerpoint/2010/main" val="1079158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54619F-B082-496B-B9D2-A9BD38BC95D3}"/>
              </a:ext>
            </a:extLst>
          </p:cNvPr>
          <p:cNvSpPr>
            <a:spLocks noGrp="1"/>
          </p:cNvSpPr>
          <p:nvPr>
            <p:ph type="title"/>
          </p:nvPr>
        </p:nvSpPr>
        <p:spPr>
          <a:xfrm>
            <a:off x="782541" y="2655101"/>
            <a:ext cx="10515600" cy="1325563"/>
          </a:xfrm>
        </p:spPr>
        <p:txBody>
          <a:bodyPr>
            <a:normAutofit fontScale="90000"/>
          </a:bodyPr>
          <a:lstStyle/>
          <a:p>
            <a:pPr algn="l"/>
            <a:r>
              <a:rPr lang="en-US" b="0" dirty="0"/>
              <a:t>We are the body of Christ,</a:t>
            </a:r>
            <a:br>
              <a:rPr lang="en-US" b="0" dirty="0"/>
            </a:br>
            <a:r>
              <a:rPr lang="en-US" dirty="0"/>
              <a:t>and each of us is a part of it.</a:t>
            </a:r>
            <a:br>
              <a:rPr lang="en-US" dirty="0"/>
            </a:br>
            <a:r>
              <a:rPr lang="en-US" b="0" dirty="0"/>
              <a:t>There is one body and one Spirit,</a:t>
            </a:r>
            <a:br>
              <a:rPr lang="en-US" b="0" dirty="0"/>
            </a:br>
            <a:r>
              <a:rPr lang="en-US" dirty="0"/>
              <a:t>we are all called to one hope.</a:t>
            </a:r>
            <a:br>
              <a:rPr lang="en-US" dirty="0"/>
            </a:br>
            <a:r>
              <a:rPr lang="en-US" b="0" dirty="0"/>
              <a:t>Let us build up the body of Christ in this place,</a:t>
            </a:r>
            <a:br>
              <a:rPr lang="en-US" b="0" dirty="0"/>
            </a:br>
            <a:r>
              <a:rPr lang="en-US" dirty="0"/>
              <a:t>until we each attain the whole measure of the fulness of Christ.</a:t>
            </a:r>
            <a:br>
              <a:rPr lang="en-US" dirty="0"/>
            </a:br>
            <a:endParaRPr lang="en-US" dirty="0"/>
          </a:p>
        </p:txBody>
      </p:sp>
    </p:spTree>
    <p:extLst>
      <p:ext uri="{BB962C8B-B14F-4D97-AF65-F5344CB8AC3E}">
        <p14:creationId xmlns:p14="http://schemas.microsoft.com/office/powerpoint/2010/main" val="773160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998BB-2EFA-4E35-83BB-2AF07ACA4C3F}"/>
              </a:ext>
            </a:extLst>
          </p:cNvPr>
          <p:cNvSpPr>
            <a:spLocks noGrp="1"/>
          </p:cNvSpPr>
          <p:nvPr>
            <p:ph type="title"/>
          </p:nvPr>
        </p:nvSpPr>
        <p:spPr>
          <a:xfrm>
            <a:off x="838199" y="2702809"/>
            <a:ext cx="11176221" cy="1325563"/>
          </a:xfrm>
        </p:spPr>
        <p:txBody>
          <a:bodyPr>
            <a:normAutofit fontScale="90000"/>
          </a:bodyPr>
          <a:lstStyle/>
          <a:p>
            <a:r>
              <a:rPr lang="en-US" b="0" dirty="0"/>
              <a:t>On the night he was betrayed,</a:t>
            </a:r>
            <a:br>
              <a:rPr lang="en-US" b="0" dirty="0"/>
            </a:br>
            <a:r>
              <a:rPr lang="en-US" b="0" dirty="0"/>
              <a:t>at supper with his friends,</a:t>
            </a:r>
            <a:br>
              <a:rPr lang="en-US" b="0" dirty="0"/>
            </a:br>
            <a:r>
              <a:rPr lang="en-US" b="0" dirty="0"/>
              <a:t>he took bread.</a:t>
            </a:r>
            <a:br>
              <a:rPr lang="en-US" b="0" dirty="0"/>
            </a:br>
            <a:r>
              <a:rPr lang="en-US" b="0" dirty="0"/>
              <a:t>He broke it and shared it, saying: </a:t>
            </a:r>
            <a:br>
              <a:rPr lang="en-US" b="0" dirty="0"/>
            </a:br>
            <a:r>
              <a:rPr lang="en-US" b="0" dirty="0"/>
              <a:t>‘This is my body, broken for you.</a:t>
            </a:r>
            <a:br>
              <a:rPr lang="en-US" b="0" dirty="0"/>
            </a:br>
            <a:r>
              <a:rPr lang="en-US" b="0" dirty="0"/>
              <a:t>Do this in remembrance of me.’</a:t>
            </a:r>
            <a:br>
              <a:rPr lang="en-US" b="0" dirty="0"/>
            </a:br>
            <a:r>
              <a:rPr lang="en-US" b="0" dirty="0"/>
              <a:t>As the meal came to an end, he took a cup of wine.</a:t>
            </a:r>
            <a:br>
              <a:rPr lang="en-US" b="0" dirty="0"/>
            </a:br>
            <a:r>
              <a:rPr lang="en-US" b="0" dirty="0"/>
              <a:t>He blessed it and handed it to each, saying:</a:t>
            </a:r>
            <a:br>
              <a:rPr lang="en-US" b="0" dirty="0"/>
            </a:br>
            <a:r>
              <a:rPr lang="en-US" b="0" dirty="0"/>
              <a:t>‘This is my blood,</a:t>
            </a:r>
            <a:br>
              <a:rPr lang="en-US" b="0" dirty="0"/>
            </a:br>
            <a:r>
              <a:rPr lang="en-US" b="0" dirty="0"/>
              <a:t>shed for you for the forgiveness of sins.</a:t>
            </a:r>
            <a:br>
              <a:rPr lang="en-US" b="0" dirty="0"/>
            </a:br>
            <a:r>
              <a:rPr lang="en-US" b="0" dirty="0"/>
              <a:t>Do this whenever you drink it,</a:t>
            </a:r>
            <a:br>
              <a:rPr lang="en-US" b="0" dirty="0"/>
            </a:br>
            <a:r>
              <a:rPr lang="en-US" b="0" dirty="0"/>
              <a:t>in remembrance of me.’</a:t>
            </a:r>
          </a:p>
        </p:txBody>
      </p:sp>
    </p:spTree>
    <p:extLst>
      <p:ext uri="{BB962C8B-B14F-4D97-AF65-F5344CB8AC3E}">
        <p14:creationId xmlns:p14="http://schemas.microsoft.com/office/powerpoint/2010/main" val="1456454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837AF-001C-4E1D-BF1F-00C7F9493C17}"/>
              </a:ext>
            </a:extLst>
          </p:cNvPr>
          <p:cNvSpPr>
            <a:spLocks noGrp="1"/>
          </p:cNvSpPr>
          <p:nvPr>
            <p:ph type="title"/>
          </p:nvPr>
        </p:nvSpPr>
        <p:spPr>
          <a:xfrm>
            <a:off x="838200" y="1637334"/>
            <a:ext cx="10515600" cy="1325563"/>
          </a:xfrm>
        </p:spPr>
        <p:txBody>
          <a:bodyPr>
            <a:normAutofit fontScale="90000"/>
          </a:bodyPr>
          <a:lstStyle/>
          <a:p>
            <a:r>
              <a:rPr lang="en-US" b="0" dirty="0"/>
              <a:t>Let us declare the mystery of our faith</a:t>
            </a:r>
            <a:br>
              <a:rPr lang="en-US" dirty="0"/>
            </a:br>
            <a:r>
              <a:rPr lang="en-US" dirty="0"/>
              <a:t>Christ has died</a:t>
            </a:r>
            <a:br>
              <a:rPr lang="en-US" dirty="0"/>
            </a:br>
            <a:r>
              <a:rPr lang="en-US" dirty="0"/>
              <a:t>Christ is risen</a:t>
            </a:r>
            <a:br>
              <a:rPr lang="en-US" dirty="0"/>
            </a:br>
            <a:r>
              <a:rPr lang="en-US" dirty="0"/>
              <a:t>Christ will come again</a:t>
            </a:r>
            <a:br>
              <a:rPr lang="en-US" dirty="0"/>
            </a:br>
            <a:endParaRPr lang="en-US" dirty="0"/>
          </a:p>
        </p:txBody>
      </p:sp>
    </p:spTree>
    <p:extLst>
      <p:ext uri="{BB962C8B-B14F-4D97-AF65-F5344CB8AC3E}">
        <p14:creationId xmlns:p14="http://schemas.microsoft.com/office/powerpoint/2010/main" val="4057837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DE073-D9C6-4B86-AE3D-E4043122492F}"/>
              </a:ext>
            </a:extLst>
          </p:cNvPr>
          <p:cNvSpPr>
            <a:spLocks noGrp="1"/>
          </p:cNvSpPr>
          <p:nvPr>
            <p:ph type="title"/>
          </p:nvPr>
        </p:nvSpPr>
        <p:spPr>
          <a:xfrm>
            <a:off x="893858" y="2559685"/>
            <a:ext cx="11080805" cy="1325563"/>
          </a:xfrm>
        </p:spPr>
        <p:txBody>
          <a:bodyPr>
            <a:normAutofit fontScale="90000"/>
          </a:bodyPr>
          <a:lstStyle/>
          <a:p>
            <a:r>
              <a:rPr lang="en-US" b="0" dirty="0"/>
              <a:t>Lord our God,</a:t>
            </a:r>
            <a:br>
              <a:rPr lang="en-US" b="0" dirty="0"/>
            </a:br>
            <a:r>
              <a:rPr lang="en-US" b="0" dirty="0"/>
              <a:t>we pray your blessing on this bread and wine.</a:t>
            </a:r>
            <a:br>
              <a:rPr lang="en-US" b="0" dirty="0"/>
            </a:br>
            <a:r>
              <a:rPr lang="en-US" b="0" dirty="0"/>
              <a:t>May they be for us</a:t>
            </a:r>
            <a:br>
              <a:rPr lang="en-US" b="0" dirty="0"/>
            </a:br>
            <a:r>
              <a:rPr lang="en-US" b="0" dirty="0"/>
              <a:t>the body and blood of our Saviour Jesus Christ,</a:t>
            </a:r>
            <a:br>
              <a:rPr lang="en-US" b="0" dirty="0"/>
            </a:br>
            <a:r>
              <a:rPr lang="en-US" b="0" dirty="0"/>
              <a:t>who, with his broken and disabled body,</a:t>
            </a:r>
            <a:br>
              <a:rPr lang="en-US" b="0" dirty="0"/>
            </a:br>
            <a:r>
              <a:rPr lang="en-US" b="0" dirty="0"/>
              <a:t>rose from death and walked amongst us,</a:t>
            </a:r>
            <a:br>
              <a:rPr lang="en-US" b="0" dirty="0"/>
            </a:br>
            <a:r>
              <a:rPr lang="en-US" b="0" dirty="0"/>
              <a:t>and ascended to your right-hand</a:t>
            </a:r>
            <a:br>
              <a:rPr lang="en-US" b="0" dirty="0"/>
            </a:br>
            <a:r>
              <a:rPr lang="en-US" b="0" dirty="0"/>
              <a:t>in the Kingdom of Heaven.</a:t>
            </a:r>
            <a:br>
              <a:rPr lang="en-US" b="0" dirty="0"/>
            </a:br>
            <a:r>
              <a:rPr lang="en-US" b="0" dirty="0"/>
              <a:t>Planting the fullness of our human experience</a:t>
            </a:r>
            <a:br>
              <a:rPr lang="en-US" b="0" dirty="0"/>
            </a:br>
            <a:r>
              <a:rPr lang="en-US" b="0" dirty="0"/>
              <a:t>at your very heart,</a:t>
            </a:r>
            <a:br>
              <a:rPr lang="en-US" b="0" dirty="0"/>
            </a:br>
            <a:r>
              <a:rPr lang="en-US" b="0" dirty="0"/>
              <a:t>and opening the kingdom to all.</a:t>
            </a:r>
          </a:p>
        </p:txBody>
      </p:sp>
    </p:spTree>
    <p:extLst>
      <p:ext uri="{BB962C8B-B14F-4D97-AF65-F5344CB8AC3E}">
        <p14:creationId xmlns:p14="http://schemas.microsoft.com/office/powerpoint/2010/main" val="3301734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12B61-0A00-408E-9ADA-9939DADF9061}"/>
              </a:ext>
            </a:extLst>
          </p:cNvPr>
          <p:cNvSpPr>
            <a:spLocks noGrp="1"/>
          </p:cNvSpPr>
          <p:nvPr>
            <p:ph type="title"/>
          </p:nvPr>
        </p:nvSpPr>
        <p:spPr>
          <a:xfrm>
            <a:off x="870005" y="2766218"/>
            <a:ext cx="11160318" cy="1325563"/>
          </a:xfrm>
        </p:spPr>
        <p:txBody>
          <a:bodyPr>
            <a:normAutofit fontScale="90000"/>
          </a:bodyPr>
          <a:lstStyle/>
          <a:p>
            <a:r>
              <a:rPr lang="en-US" b="0" dirty="0"/>
              <a:t>May we as your church,</a:t>
            </a:r>
            <a:br>
              <a:rPr lang="en-US" b="0" dirty="0"/>
            </a:br>
            <a:r>
              <a:rPr lang="en-US" b="0" dirty="0"/>
              <a:t>in our Communion and fellowship,</a:t>
            </a:r>
            <a:br>
              <a:rPr lang="en-US" b="0" dirty="0"/>
            </a:br>
            <a:r>
              <a:rPr lang="en-US" b="0" dirty="0"/>
              <a:t>be a foretaste of the kingdom banquet,</a:t>
            </a:r>
            <a:br>
              <a:rPr lang="en-US" b="0" dirty="0"/>
            </a:br>
            <a:r>
              <a:rPr lang="en-US" b="0" dirty="0"/>
              <a:t>where grace abounds and all of humanity is united; </a:t>
            </a:r>
            <a:br>
              <a:rPr lang="en-US" b="0" dirty="0"/>
            </a:br>
            <a:r>
              <a:rPr lang="en-US" b="0" dirty="0"/>
              <a:t>and old and young, weak and strong,</a:t>
            </a:r>
            <a:br>
              <a:rPr lang="en-US" b="0" dirty="0"/>
            </a:br>
            <a:r>
              <a:rPr lang="en-US" b="0" dirty="0"/>
              <a:t>able and disabled together reflect your image</a:t>
            </a:r>
            <a:br>
              <a:rPr lang="en-US" b="0" dirty="0"/>
            </a:br>
            <a:r>
              <a:rPr lang="en-US" b="0" dirty="0"/>
              <a:t>in the wounded and disabled, yet risen and glorious, Body of Christ.</a:t>
            </a:r>
            <a:br>
              <a:rPr lang="en-US" b="0" dirty="0"/>
            </a:br>
            <a:br>
              <a:rPr lang="en-US" b="0" dirty="0"/>
            </a:br>
            <a:r>
              <a:rPr lang="en-US" b="0" dirty="0"/>
              <a:t>Let us declare God’s glory</a:t>
            </a:r>
            <a:br>
              <a:rPr lang="en-US" b="0" dirty="0"/>
            </a:br>
            <a:r>
              <a:rPr lang="en-US" dirty="0"/>
              <a:t>Blessing and </a:t>
            </a:r>
            <a:r>
              <a:rPr lang="en-US" dirty="0" err="1"/>
              <a:t>honour</a:t>
            </a:r>
            <a:r>
              <a:rPr lang="en-US" dirty="0"/>
              <a:t> and glory and power,</a:t>
            </a:r>
            <a:br>
              <a:rPr lang="en-US" dirty="0"/>
            </a:br>
            <a:r>
              <a:rPr lang="en-US" dirty="0"/>
              <a:t>be yours, for ever and ever.  Amen.</a:t>
            </a:r>
          </a:p>
        </p:txBody>
      </p:sp>
    </p:spTree>
    <p:extLst>
      <p:ext uri="{BB962C8B-B14F-4D97-AF65-F5344CB8AC3E}">
        <p14:creationId xmlns:p14="http://schemas.microsoft.com/office/powerpoint/2010/main" val="3726555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73F2-AAAF-4D5E-B80B-50E106AE04C0}"/>
              </a:ext>
            </a:extLst>
          </p:cNvPr>
          <p:cNvSpPr>
            <a:spLocks noGrp="1"/>
          </p:cNvSpPr>
          <p:nvPr>
            <p:ph type="title"/>
          </p:nvPr>
        </p:nvSpPr>
        <p:spPr>
          <a:xfrm>
            <a:off x="758687" y="1971289"/>
            <a:ext cx="11096708" cy="1325563"/>
          </a:xfrm>
        </p:spPr>
        <p:txBody>
          <a:bodyPr>
            <a:normAutofit fontScale="90000"/>
          </a:bodyPr>
          <a:lstStyle/>
          <a:p>
            <a:r>
              <a:rPr lang="en-US" b="0" dirty="0"/>
              <a:t>We break this bread to share in the Body of Christ.</a:t>
            </a:r>
            <a:br>
              <a:rPr lang="en-US" b="0" dirty="0"/>
            </a:br>
            <a:r>
              <a:rPr lang="en-US" dirty="0"/>
              <a:t>Though we are many, we are one body</a:t>
            </a:r>
            <a:br>
              <a:rPr lang="en-US" dirty="0"/>
            </a:br>
            <a:r>
              <a:rPr lang="en-US" dirty="0"/>
              <a:t>because we all share in one bread.</a:t>
            </a:r>
            <a:br>
              <a:rPr lang="en-US" dirty="0"/>
            </a:br>
            <a:endParaRPr lang="en-US" dirty="0"/>
          </a:p>
        </p:txBody>
      </p:sp>
    </p:spTree>
    <p:extLst>
      <p:ext uri="{BB962C8B-B14F-4D97-AF65-F5344CB8AC3E}">
        <p14:creationId xmlns:p14="http://schemas.microsoft.com/office/powerpoint/2010/main" val="10874292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7BF80-D425-4563-BE27-85668E30A931}"/>
              </a:ext>
            </a:extLst>
          </p:cNvPr>
          <p:cNvSpPr>
            <a:spLocks noGrp="1"/>
          </p:cNvSpPr>
          <p:nvPr>
            <p:ph type="title"/>
          </p:nvPr>
        </p:nvSpPr>
        <p:spPr>
          <a:xfrm>
            <a:off x="830248" y="2766218"/>
            <a:ext cx="11176221" cy="1325563"/>
          </a:xfrm>
        </p:spPr>
        <p:txBody>
          <a:bodyPr>
            <a:normAutofit fontScale="90000"/>
          </a:bodyPr>
          <a:lstStyle/>
          <a:p>
            <a:r>
              <a:rPr lang="en-US" b="0" dirty="0"/>
              <a:t>God says: ‘Come.’</a:t>
            </a:r>
            <a:br>
              <a:rPr lang="en-US" b="0" dirty="0"/>
            </a:br>
            <a:r>
              <a:rPr lang="en-US" b="0" dirty="0"/>
              <a:t>Come to my table.</a:t>
            </a:r>
            <a:br>
              <a:rPr lang="en-US" b="0" dirty="0"/>
            </a:br>
            <a:r>
              <a:rPr lang="en-US" b="0" dirty="0"/>
              <a:t>Come to my banquet.</a:t>
            </a:r>
            <a:br>
              <a:rPr lang="en-US" b="0" dirty="0"/>
            </a:br>
            <a:r>
              <a:rPr lang="en-US" b="0" dirty="0"/>
              <a:t>Come, all who are weary and heavy-laden.</a:t>
            </a:r>
            <a:br>
              <a:rPr lang="en-US" b="0" dirty="0"/>
            </a:br>
            <a:r>
              <a:rPr lang="en-US" b="0" dirty="0"/>
              <a:t>Come, all who are happy and joyful.</a:t>
            </a:r>
            <a:br>
              <a:rPr lang="en-US" b="0" dirty="0"/>
            </a:br>
            <a:r>
              <a:rPr lang="en-US" b="0" dirty="0"/>
              <a:t>Come, all who are disabled and disfigured.</a:t>
            </a:r>
            <a:br>
              <a:rPr lang="en-US" b="0" dirty="0"/>
            </a:br>
            <a:r>
              <a:rPr lang="en-US" b="0" dirty="0"/>
              <a:t>Come, all who are healthy and strong.</a:t>
            </a:r>
            <a:br>
              <a:rPr lang="en-US" b="0" dirty="0"/>
            </a:br>
            <a:r>
              <a:rPr lang="en-US" b="0" dirty="0"/>
              <a:t>Come, for my kingdom is for all,</a:t>
            </a:r>
            <a:br>
              <a:rPr lang="en-US" b="0" dirty="0"/>
            </a:br>
            <a:r>
              <a:rPr lang="en-US" b="0" dirty="0"/>
              <a:t>and in my kingdom all are liberated</a:t>
            </a:r>
            <a:br>
              <a:rPr lang="en-US" b="0" dirty="0"/>
            </a:br>
            <a:r>
              <a:rPr lang="en-US" b="0" dirty="0"/>
              <a:t>to be fully the people I created you to be.</a:t>
            </a:r>
            <a:br>
              <a:rPr lang="en-US" b="0" dirty="0"/>
            </a:br>
            <a:r>
              <a:rPr lang="en-US" b="0" dirty="0"/>
              <a:t>For all are invited and all are welcome.</a:t>
            </a:r>
          </a:p>
        </p:txBody>
      </p:sp>
    </p:spTree>
    <p:extLst>
      <p:ext uri="{BB962C8B-B14F-4D97-AF65-F5344CB8AC3E}">
        <p14:creationId xmlns:p14="http://schemas.microsoft.com/office/powerpoint/2010/main" val="27859528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DC22F-1297-443D-9B9F-82D79E91F7A6}"/>
              </a:ext>
            </a:extLst>
          </p:cNvPr>
          <p:cNvSpPr>
            <a:spLocks noGrp="1"/>
          </p:cNvSpPr>
          <p:nvPr>
            <p:ph type="title"/>
          </p:nvPr>
        </p:nvSpPr>
        <p:spPr>
          <a:xfrm>
            <a:off x="814345" y="2766218"/>
            <a:ext cx="11271638" cy="1325563"/>
          </a:xfrm>
        </p:spPr>
        <p:txBody>
          <a:bodyPr>
            <a:normAutofit fontScale="90000"/>
          </a:bodyPr>
          <a:lstStyle/>
          <a:p>
            <a:r>
              <a:rPr lang="en-US" b="0" dirty="0"/>
              <a:t>Prayer of thanksgiving</a:t>
            </a:r>
            <a:br>
              <a:rPr lang="en-US" dirty="0"/>
            </a:br>
            <a:r>
              <a:rPr lang="en-US" dirty="0"/>
              <a:t>Lord our God,</a:t>
            </a:r>
            <a:br>
              <a:rPr lang="en-US" dirty="0"/>
            </a:br>
            <a:r>
              <a:rPr lang="en-US" dirty="0"/>
              <a:t>we thank you for our fellowship at your table today.</a:t>
            </a:r>
            <a:br>
              <a:rPr lang="en-US" dirty="0"/>
            </a:br>
            <a:r>
              <a:rPr lang="en-US" dirty="0"/>
              <a:t>Send us out</a:t>
            </a:r>
            <a:br>
              <a:rPr lang="en-US" dirty="0"/>
            </a:br>
            <a:r>
              <a:rPr lang="en-US" dirty="0"/>
              <a:t>to see your divine potential in all we meet,</a:t>
            </a:r>
            <a:br>
              <a:rPr lang="en-US" dirty="0"/>
            </a:br>
            <a:r>
              <a:rPr lang="en-US" dirty="0"/>
              <a:t>and to offer your welcome to all of humanity.</a:t>
            </a:r>
            <a:br>
              <a:rPr lang="en-US" dirty="0"/>
            </a:br>
            <a:r>
              <a:rPr lang="en-US" dirty="0"/>
              <a:t>That your kingdom may come in this place,</a:t>
            </a:r>
            <a:br>
              <a:rPr lang="en-US" dirty="0"/>
            </a:br>
            <a:r>
              <a:rPr lang="en-US" dirty="0"/>
              <a:t>and we may glimpse the wonder</a:t>
            </a:r>
            <a:br>
              <a:rPr lang="en-US" dirty="0"/>
            </a:br>
            <a:r>
              <a:rPr lang="en-US" dirty="0"/>
              <a:t>of your heavenly banquet,</a:t>
            </a:r>
            <a:br>
              <a:rPr lang="en-US" dirty="0"/>
            </a:br>
            <a:r>
              <a:rPr lang="en-US" dirty="0"/>
              <a:t>where every human experience finds its place</a:t>
            </a:r>
            <a:br>
              <a:rPr lang="en-US" dirty="0"/>
            </a:br>
            <a:r>
              <a:rPr lang="en-US" dirty="0"/>
              <a:t>and fulfilment in the wounded hands of Christ. Amen.</a:t>
            </a:r>
          </a:p>
        </p:txBody>
      </p:sp>
    </p:spTree>
    <p:extLst>
      <p:ext uri="{BB962C8B-B14F-4D97-AF65-F5344CB8AC3E}">
        <p14:creationId xmlns:p14="http://schemas.microsoft.com/office/powerpoint/2010/main" val="2448474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AC21-79A5-4BCF-8637-51A692FB0DDC}"/>
              </a:ext>
            </a:extLst>
          </p:cNvPr>
          <p:cNvSpPr>
            <a:spLocks noGrp="1"/>
          </p:cNvSpPr>
          <p:nvPr>
            <p:ph type="title"/>
          </p:nvPr>
        </p:nvSpPr>
        <p:spPr>
          <a:xfrm>
            <a:off x="909763" y="2830030"/>
            <a:ext cx="11160318" cy="1325563"/>
          </a:xfrm>
        </p:spPr>
        <p:txBody>
          <a:bodyPr>
            <a:normAutofit fontScale="90000"/>
          </a:bodyPr>
          <a:lstStyle/>
          <a:p>
            <a:r>
              <a:rPr lang="en-US" b="0" dirty="0"/>
              <a:t>May God our Father,</a:t>
            </a:r>
            <a:br>
              <a:rPr lang="en-US" b="0" dirty="0"/>
            </a:br>
            <a:r>
              <a:rPr lang="en-US" b="0" dirty="0"/>
              <a:t>who holds all of humanity in the palm of his hand, bless you.</a:t>
            </a:r>
            <a:br>
              <a:rPr lang="en-US" b="0" dirty="0"/>
            </a:br>
            <a:r>
              <a:rPr lang="en-US" b="0" dirty="0"/>
              <a:t>May Jesus our Saviour,</a:t>
            </a:r>
            <a:br>
              <a:rPr lang="en-US" b="0" dirty="0"/>
            </a:br>
            <a:r>
              <a:rPr lang="en-US" b="0" dirty="0"/>
              <a:t>who took all our disabilities in his wounded body</a:t>
            </a:r>
            <a:br>
              <a:rPr lang="en-US" b="0" dirty="0"/>
            </a:br>
            <a:r>
              <a:rPr lang="en-US" b="0" dirty="0"/>
              <a:t>to the heart of God, bless you.</a:t>
            </a:r>
            <a:br>
              <a:rPr lang="en-US" b="0" dirty="0"/>
            </a:br>
            <a:r>
              <a:rPr lang="en-US" b="0" dirty="0"/>
              <a:t>May the Holy Spirit our comforter,</a:t>
            </a:r>
            <a:br>
              <a:rPr lang="en-US" b="0" dirty="0"/>
            </a:br>
            <a:r>
              <a:rPr lang="en-US" b="0" dirty="0"/>
              <a:t>who breathed life into the disabled body of Christ, bless you</a:t>
            </a:r>
            <a:br>
              <a:rPr lang="en-US" b="0" dirty="0"/>
            </a:br>
            <a:r>
              <a:rPr lang="en-US" b="0" dirty="0"/>
              <a:t>May God, Father, Saviour and Holy Spirit</a:t>
            </a:r>
            <a:br>
              <a:rPr lang="en-US" b="0" dirty="0"/>
            </a:br>
            <a:r>
              <a:rPr lang="en-US" b="0" dirty="0"/>
              <a:t>bless you and keep you,</a:t>
            </a:r>
            <a:br>
              <a:rPr lang="en-US" b="0" dirty="0"/>
            </a:br>
            <a:r>
              <a:rPr lang="en-US" b="0" dirty="0"/>
              <a:t>this day and always.  Amen</a:t>
            </a:r>
          </a:p>
        </p:txBody>
      </p:sp>
    </p:spTree>
    <p:extLst>
      <p:ext uri="{BB962C8B-B14F-4D97-AF65-F5344CB8AC3E}">
        <p14:creationId xmlns:p14="http://schemas.microsoft.com/office/powerpoint/2010/main" val="1199522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9B899-2921-4603-A45A-AF55F75C1863}"/>
              </a:ext>
            </a:extLst>
          </p:cNvPr>
          <p:cNvSpPr>
            <a:spLocks noGrp="1"/>
          </p:cNvSpPr>
          <p:nvPr>
            <p:ph type="title"/>
          </p:nvPr>
        </p:nvSpPr>
        <p:spPr>
          <a:xfrm>
            <a:off x="838200" y="1064840"/>
            <a:ext cx="10515600" cy="1325563"/>
          </a:xfrm>
        </p:spPr>
        <p:txBody>
          <a:bodyPr>
            <a:normAutofit fontScale="90000"/>
          </a:bodyPr>
          <a:lstStyle/>
          <a:p>
            <a:r>
              <a:rPr lang="en-US" b="0" dirty="0"/>
              <a:t>Go in the peace and joy of God,</a:t>
            </a:r>
            <a:br>
              <a:rPr lang="en-US" b="0" dirty="0"/>
            </a:br>
            <a:r>
              <a:rPr lang="en-US" b="0" dirty="0"/>
              <a:t>knowing that you are his dearly loved child,</a:t>
            </a:r>
            <a:br>
              <a:rPr lang="en-US" b="0" dirty="0"/>
            </a:br>
            <a:r>
              <a:rPr lang="en-US" b="0" dirty="0"/>
              <a:t>and that his image glows within you.</a:t>
            </a:r>
            <a:br>
              <a:rPr lang="en-US" b="0" dirty="0"/>
            </a:br>
            <a:r>
              <a:rPr lang="en-US" dirty="0"/>
              <a:t>In the name of Christ.  Amen</a:t>
            </a:r>
          </a:p>
        </p:txBody>
      </p:sp>
    </p:spTree>
    <p:extLst>
      <p:ext uri="{BB962C8B-B14F-4D97-AF65-F5344CB8AC3E}">
        <p14:creationId xmlns:p14="http://schemas.microsoft.com/office/powerpoint/2010/main" val="4080656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576AE-7C79-449A-AA73-2DC6E79A7DA1}"/>
              </a:ext>
            </a:extLst>
          </p:cNvPr>
          <p:cNvSpPr>
            <a:spLocks noGrp="1"/>
          </p:cNvSpPr>
          <p:nvPr>
            <p:ph type="title"/>
          </p:nvPr>
        </p:nvSpPr>
        <p:spPr>
          <a:xfrm>
            <a:off x="758688" y="3044715"/>
            <a:ext cx="10515600" cy="1325563"/>
          </a:xfrm>
        </p:spPr>
        <p:txBody>
          <a:bodyPr>
            <a:normAutofit fontScale="90000"/>
          </a:bodyPr>
          <a:lstStyle/>
          <a:p>
            <a:pPr algn="l"/>
            <a:br>
              <a:rPr lang="en-US" dirty="0"/>
            </a:br>
            <a:r>
              <a:rPr lang="en-US" dirty="0"/>
              <a:t>Lord,</a:t>
            </a:r>
            <a:br>
              <a:rPr lang="en-US" dirty="0"/>
            </a:br>
            <a:r>
              <a:rPr lang="en-US" dirty="0"/>
              <a:t>we come as we are,</a:t>
            </a:r>
            <a:br>
              <a:rPr lang="en-US" dirty="0"/>
            </a:br>
            <a:r>
              <a:rPr lang="en-US" dirty="0"/>
              <a:t>bringing our diversity,</a:t>
            </a:r>
            <a:br>
              <a:rPr lang="en-US" dirty="0"/>
            </a:br>
            <a:r>
              <a:rPr lang="en-US" dirty="0"/>
              <a:t>bringing our differences,</a:t>
            </a:r>
            <a:br>
              <a:rPr lang="en-US" dirty="0"/>
            </a:br>
            <a:r>
              <a:rPr lang="en-US" dirty="0"/>
              <a:t>our talents and strengths,</a:t>
            </a:r>
            <a:br>
              <a:rPr lang="en-US" dirty="0"/>
            </a:br>
            <a:r>
              <a:rPr lang="en-US" dirty="0"/>
              <a:t>our weakness and struggle.</a:t>
            </a:r>
            <a:br>
              <a:rPr lang="en-US" dirty="0"/>
            </a:br>
            <a:r>
              <a:rPr lang="en-US" dirty="0"/>
              <a:t>We place all that we are in your hands,</a:t>
            </a:r>
            <a:br>
              <a:rPr lang="en-US" dirty="0"/>
            </a:br>
            <a:r>
              <a:rPr lang="en-US" dirty="0"/>
              <a:t>that we may be one in spirit and truth,</a:t>
            </a:r>
            <a:br>
              <a:rPr lang="en-US" dirty="0"/>
            </a:br>
            <a:r>
              <a:rPr lang="en-US" dirty="0"/>
              <a:t>and your Kingdom may come</a:t>
            </a:r>
            <a:br>
              <a:rPr lang="en-US" dirty="0"/>
            </a:br>
            <a:r>
              <a:rPr lang="en-US" dirty="0"/>
              <a:t>through our unity in Jesus Christ.  Amen</a:t>
            </a:r>
            <a:br>
              <a:rPr lang="en-US" dirty="0"/>
            </a:br>
            <a:br>
              <a:rPr lang="en-US" dirty="0"/>
            </a:br>
            <a:endParaRPr lang="en-US" dirty="0"/>
          </a:p>
        </p:txBody>
      </p:sp>
    </p:spTree>
    <p:extLst>
      <p:ext uri="{BB962C8B-B14F-4D97-AF65-F5344CB8AC3E}">
        <p14:creationId xmlns:p14="http://schemas.microsoft.com/office/powerpoint/2010/main" val="3354461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FA74E-8765-4135-999C-F4C6FB47D2A7}"/>
              </a:ext>
            </a:extLst>
          </p:cNvPr>
          <p:cNvSpPr>
            <a:spLocks noGrp="1"/>
          </p:cNvSpPr>
          <p:nvPr>
            <p:ph type="title"/>
          </p:nvPr>
        </p:nvSpPr>
        <p:spPr>
          <a:xfrm>
            <a:off x="838200" y="2917494"/>
            <a:ext cx="10515600" cy="1325563"/>
          </a:xfrm>
        </p:spPr>
        <p:txBody>
          <a:bodyPr>
            <a:normAutofit fontScale="90000"/>
          </a:bodyPr>
          <a:lstStyle/>
          <a:p>
            <a:pPr algn="l"/>
            <a:r>
              <a:rPr lang="en-US" b="0" dirty="0"/>
              <a:t>Confession</a:t>
            </a:r>
            <a:br>
              <a:rPr lang="en-US" b="0" dirty="0"/>
            </a:br>
            <a:br>
              <a:rPr lang="en-US" b="0" dirty="0"/>
            </a:br>
            <a:r>
              <a:rPr lang="en-US" b="0" dirty="0"/>
              <a:t>We confess the sin that separates, </a:t>
            </a:r>
            <a:r>
              <a:rPr lang="en-US" b="0" dirty="0" err="1"/>
              <a:t>marginalises</a:t>
            </a:r>
            <a:r>
              <a:rPr lang="en-US" b="0" dirty="0"/>
              <a:t> and diminishes so many in our world, and seek to be people of justice for all of God’s children.</a:t>
            </a:r>
            <a:br>
              <a:rPr lang="en-US" b="0" dirty="0"/>
            </a:br>
            <a:br>
              <a:rPr lang="en-US" b="0" dirty="0"/>
            </a:br>
            <a:endParaRPr lang="en-US" b="0" dirty="0"/>
          </a:p>
        </p:txBody>
      </p:sp>
    </p:spTree>
    <p:extLst>
      <p:ext uri="{BB962C8B-B14F-4D97-AF65-F5344CB8AC3E}">
        <p14:creationId xmlns:p14="http://schemas.microsoft.com/office/powerpoint/2010/main" val="1000102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C1A4-2B6D-460D-9C0A-3CB751AC0FF4}"/>
              </a:ext>
            </a:extLst>
          </p:cNvPr>
          <p:cNvSpPr>
            <a:spLocks noGrp="1"/>
          </p:cNvSpPr>
          <p:nvPr>
            <p:ph type="title"/>
          </p:nvPr>
        </p:nvSpPr>
        <p:spPr>
          <a:xfrm>
            <a:off x="893859" y="2933396"/>
            <a:ext cx="10515600" cy="1325563"/>
          </a:xfrm>
        </p:spPr>
        <p:txBody>
          <a:bodyPr>
            <a:normAutofit fontScale="90000"/>
          </a:bodyPr>
          <a:lstStyle/>
          <a:p>
            <a:pPr algn="l"/>
            <a:r>
              <a:rPr lang="en-US" b="0" dirty="0"/>
              <a:t>Where people are judged and disregarded </a:t>
            </a:r>
            <a:br>
              <a:rPr lang="en-US" b="0" dirty="0"/>
            </a:br>
            <a:r>
              <a:rPr lang="en-US" b="0" dirty="0"/>
              <a:t>because of their embodiment or understanding.</a:t>
            </a:r>
            <a:br>
              <a:rPr lang="en-US" b="0" dirty="0"/>
            </a:br>
            <a:r>
              <a:rPr lang="en-US" b="0" dirty="0"/>
              <a:t>Lord, forgive us,</a:t>
            </a:r>
            <a:br>
              <a:rPr lang="en-US" b="0" dirty="0"/>
            </a:br>
            <a:r>
              <a:rPr lang="en-US" dirty="0"/>
              <a:t>and give us a new vision of justice and grace</a:t>
            </a:r>
            <a:br>
              <a:rPr lang="en-US" dirty="0"/>
            </a:br>
            <a:br>
              <a:rPr lang="en-US" dirty="0"/>
            </a:br>
            <a:r>
              <a:rPr lang="en-US" b="0" dirty="0"/>
              <a:t>Where people are feared and </a:t>
            </a:r>
            <a:r>
              <a:rPr lang="en-US" b="0" dirty="0" err="1"/>
              <a:t>ostracised</a:t>
            </a:r>
            <a:br>
              <a:rPr lang="en-US" b="0" dirty="0"/>
            </a:br>
            <a:r>
              <a:rPr lang="en-US" b="0" dirty="0"/>
              <a:t>because of their colour or origin.</a:t>
            </a:r>
            <a:br>
              <a:rPr lang="en-US" b="0" dirty="0"/>
            </a:br>
            <a:r>
              <a:rPr lang="en-US" b="0" dirty="0"/>
              <a:t>Lord, forgive us,</a:t>
            </a:r>
            <a:br>
              <a:rPr lang="en-US" b="0" dirty="0"/>
            </a:br>
            <a:r>
              <a:rPr lang="en-US" dirty="0"/>
              <a:t>and give us a new vision of justice and grace</a:t>
            </a:r>
            <a:br>
              <a:rPr lang="en-US" dirty="0"/>
            </a:br>
            <a:br>
              <a:rPr lang="en-US" dirty="0"/>
            </a:br>
            <a:endParaRPr lang="en-US" dirty="0"/>
          </a:p>
        </p:txBody>
      </p:sp>
    </p:spTree>
    <p:extLst>
      <p:ext uri="{BB962C8B-B14F-4D97-AF65-F5344CB8AC3E}">
        <p14:creationId xmlns:p14="http://schemas.microsoft.com/office/powerpoint/2010/main" val="368127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2A7FB-C4C5-4C69-B3EE-646E502D9BE4}"/>
              </a:ext>
            </a:extLst>
          </p:cNvPr>
          <p:cNvSpPr>
            <a:spLocks noGrp="1"/>
          </p:cNvSpPr>
          <p:nvPr>
            <p:ph type="title"/>
          </p:nvPr>
        </p:nvSpPr>
        <p:spPr>
          <a:xfrm>
            <a:off x="949519" y="3084471"/>
            <a:ext cx="10515600" cy="1325563"/>
          </a:xfrm>
        </p:spPr>
        <p:txBody>
          <a:bodyPr>
            <a:normAutofit fontScale="90000"/>
          </a:bodyPr>
          <a:lstStyle/>
          <a:p>
            <a:pPr algn="l"/>
            <a:r>
              <a:rPr lang="en-US" b="0" dirty="0"/>
              <a:t>Where people are disrespected and abused</a:t>
            </a:r>
            <a:br>
              <a:rPr lang="en-US" b="0" dirty="0"/>
            </a:br>
            <a:r>
              <a:rPr lang="en-US" b="0" dirty="0"/>
              <a:t>because of their gender or orientation.</a:t>
            </a:r>
            <a:br>
              <a:rPr lang="en-US" b="0" dirty="0"/>
            </a:br>
            <a:r>
              <a:rPr lang="en-US" b="0" dirty="0"/>
              <a:t>Lord, forgive us,</a:t>
            </a:r>
            <a:br>
              <a:rPr lang="en-US" b="0" dirty="0"/>
            </a:br>
            <a:r>
              <a:rPr lang="en-US" dirty="0"/>
              <a:t>and give us a new vision of justice and grace</a:t>
            </a:r>
            <a:br>
              <a:rPr lang="en-US" dirty="0"/>
            </a:br>
            <a:br>
              <a:rPr lang="en-US" dirty="0"/>
            </a:br>
            <a:r>
              <a:rPr lang="en-US" b="0" dirty="0"/>
              <a:t>Where people are misunderstood and demonized because of their faith or belief.</a:t>
            </a:r>
            <a:br>
              <a:rPr lang="en-US" b="0" dirty="0"/>
            </a:br>
            <a:r>
              <a:rPr lang="en-US" b="0" dirty="0"/>
              <a:t>Lord, forgive us,</a:t>
            </a:r>
            <a:br>
              <a:rPr lang="en-US" b="0" dirty="0"/>
            </a:br>
            <a:r>
              <a:rPr lang="en-US" dirty="0"/>
              <a:t>and give us a new vision of justice and grace</a:t>
            </a:r>
            <a:br>
              <a:rPr lang="en-US" dirty="0"/>
            </a:br>
            <a:endParaRPr lang="en-US" dirty="0"/>
          </a:p>
        </p:txBody>
      </p:sp>
    </p:spTree>
    <p:extLst>
      <p:ext uri="{BB962C8B-B14F-4D97-AF65-F5344CB8AC3E}">
        <p14:creationId xmlns:p14="http://schemas.microsoft.com/office/powerpoint/2010/main" val="2191485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3ABC1-9778-48D8-AD84-FBBD9F211EB8}"/>
              </a:ext>
            </a:extLst>
          </p:cNvPr>
          <p:cNvSpPr>
            <a:spLocks noGrp="1"/>
          </p:cNvSpPr>
          <p:nvPr>
            <p:ph type="title"/>
          </p:nvPr>
        </p:nvSpPr>
        <p:spPr>
          <a:xfrm>
            <a:off x="838200" y="2885689"/>
            <a:ext cx="10515600" cy="1325563"/>
          </a:xfrm>
        </p:spPr>
        <p:txBody>
          <a:bodyPr>
            <a:normAutofit fontScale="90000"/>
          </a:bodyPr>
          <a:lstStyle/>
          <a:p>
            <a:pPr algn="l"/>
            <a:r>
              <a:rPr lang="en-US" b="0" dirty="0"/>
              <a:t>Where people are unwelcome and excluded</a:t>
            </a:r>
            <a:br>
              <a:rPr lang="en-US" b="0" dirty="0"/>
            </a:br>
            <a:r>
              <a:rPr lang="en-US" b="0" dirty="0"/>
              <a:t>because they are seen as different and disruptive.</a:t>
            </a:r>
            <a:br>
              <a:rPr lang="en-US" b="0" dirty="0"/>
            </a:br>
            <a:r>
              <a:rPr lang="en-US" b="0" dirty="0"/>
              <a:t>Lord, forgive us,</a:t>
            </a:r>
            <a:br>
              <a:rPr lang="en-US" dirty="0"/>
            </a:br>
            <a:r>
              <a:rPr lang="en-US" dirty="0"/>
              <a:t>and give us a new vision of justice and grace</a:t>
            </a:r>
            <a:br>
              <a:rPr lang="en-US" dirty="0"/>
            </a:br>
            <a:endParaRPr lang="en-US" dirty="0"/>
          </a:p>
        </p:txBody>
      </p:sp>
    </p:spTree>
    <p:extLst>
      <p:ext uri="{BB962C8B-B14F-4D97-AF65-F5344CB8AC3E}">
        <p14:creationId xmlns:p14="http://schemas.microsoft.com/office/powerpoint/2010/main" val="319676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64163-0418-4CB4-BF13-4B67C4EA27FD}"/>
              </a:ext>
            </a:extLst>
          </p:cNvPr>
          <p:cNvSpPr>
            <a:spLocks noGrp="1"/>
          </p:cNvSpPr>
          <p:nvPr>
            <p:ph type="title"/>
          </p:nvPr>
        </p:nvSpPr>
        <p:spPr>
          <a:xfrm>
            <a:off x="461176" y="2567636"/>
            <a:ext cx="11561195" cy="1325563"/>
          </a:xfrm>
        </p:spPr>
        <p:txBody>
          <a:bodyPr>
            <a:normAutofit fontScale="90000"/>
          </a:bodyPr>
          <a:lstStyle/>
          <a:p>
            <a:pPr algn="l"/>
            <a:br>
              <a:rPr lang="en-US" dirty="0"/>
            </a:br>
            <a:r>
              <a:rPr lang="en-US" sz="4200" dirty="0"/>
              <a:t>Lord, forgive us,</a:t>
            </a:r>
            <a:br>
              <a:rPr lang="en-US" sz="4200" dirty="0"/>
            </a:br>
            <a:r>
              <a:rPr lang="en-US" sz="4200" dirty="0"/>
              <a:t>for all the times we fail to see you in those we meet,</a:t>
            </a:r>
            <a:br>
              <a:rPr lang="en-US" sz="4200" dirty="0"/>
            </a:br>
            <a:r>
              <a:rPr lang="en-US" sz="4200" dirty="0"/>
              <a:t>for all the times that fear and prejudice prevail,</a:t>
            </a:r>
            <a:br>
              <a:rPr lang="en-US" sz="4200" dirty="0"/>
            </a:br>
            <a:r>
              <a:rPr lang="en-US" sz="4200" dirty="0"/>
              <a:t>for all the times we pass you by with judgmental hearts.</a:t>
            </a:r>
            <a:br>
              <a:rPr lang="en-US" sz="4200" dirty="0"/>
            </a:br>
            <a:r>
              <a:rPr lang="en-US" sz="4200" dirty="0"/>
              <a:t>Bless and renew us to be people of justice and grace,</a:t>
            </a:r>
            <a:br>
              <a:rPr lang="en-US" sz="4200" dirty="0"/>
            </a:br>
            <a:r>
              <a:rPr lang="en-US" sz="4200" dirty="0"/>
              <a:t>that your kingdom may come amongst us,</a:t>
            </a:r>
            <a:br>
              <a:rPr lang="en-US" sz="4200" dirty="0"/>
            </a:br>
            <a:r>
              <a:rPr lang="en-US" sz="4200" dirty="0"/>
              <a:t>and we may take our place with all humanity </a:t>
            </a:r>
            <a:br>
              <a:rPr lang="en-US" sz="4200" dirty="0"/>
            </a:br>
            <a:r>
              <a:rPr lang="en-US" sz="4200" dirty="0"/>
              <a:t>in the diversity and joy of heaven. </a:t>
            </a:r>
            <a:br>
              <a:rPr lang="en-US" sz="4200" dirty="0"/>
            </a:br>
            <a:r>
              <a:rPr lang="en-US" sz="4200" dirty="0"/>
              <a:t>Amen</a:t>
            </a:r>
            <a:br>
              <a:rPr lang="en-US" sz="4200" dirty="0"/>
            </a:br>
            <a:endParaRPr lang="en-US" sz="4200" dirty="0"/>
          </a:p>
        </p:txBody>
      </p:sp>
    </p:spTree>
    <p:extLst>
      <p:ext uri="{BB962C8B-B14F-4D97-AF65-F5344CB8AC3E}">
        <p14:creationId xmlns:p14="http://schemas.microsoft.com/office/powerpoint/2010/main" val="4076212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B3C86-26BC-4B0B-8743-ABD776DE6B4F}"/>
              </a:ext>
            </a:extLst>
          </p:cNvPr>
          <p:cNvSpPr>
            <a:spLocks noGrp="1"/>
          </p:cNvSpPr>
          <p:nvPr>
            <p:ph type="title"/>
          </p:nvPr>
        </p:nvSpPr>
        <p:spPr>
          <a:xfrm>
            <a:off x="933615" y="2766218"/>
            <a:ext cx="10515600" cy="1325563"/>
          </a:xfrm>
        </p:spPr>
        <p:txBody>
          <a:bodyPr>
            <a:normAutofit fontScale="90000"/>
          </a:bodyPr>
          <a:lstStyle/>
          <a:p>
            <a:pPr algn="l"/>
            <a:r>
              <a:rPr lang="en-US" b="0" dirty="0"/>
              <a:t>May God forgive you,</a:t>
            </a:r>
            <a:br>
              <a:rPr lang="en-US" b="0" dirty="0"/>
            </a:br>
            <a:r>
              <a:rPr lang="en-US" b="0" dirty="0"/>
              <a:t>and raise you up </a:t>
            </a:r>
            <a:br>
              <a:rPr lang="en-US" b="0" dirty="0"/>
            </a:br>
            <a:r>
              <a:rPr lang="en-US" b="0" dirty="0"/>
              <a:t>to seek justice, love mercy,</a:t>
            </a:r>
            <a:br>
              <a:rPr lang="en-US" b="0" dirty="0"/>
            </a:br>
            <a:r>
              <a:rPr lang="en-US" b="0" dirty="0"/>
              <a:t>and walk humbly in his way;</a:t>
            </a:r>
            <a:br>
              <a:rPr lang="en-US" b="0" dirty="0"/>
            </a:br>
            <a:r>
              <a:rPr lang="en-US" b="0" dirty="0"/>
              <a:t>through Christ our Lord. </a:t>
            </a:r>
            <a:br>
              <a:rPr lang="en-US" b="0" dirty="0"/>
            </a:br>
            <a:r>
              <a:rPr lang="en-US" b="0" dirty="0"/>
              <a:t>Amen</a:t>
            </a:r>
            <a:br>
              <a:rPr lang="en-US" dirty="0"/>
            </a:br>
            <a:br>
              <a:rPr lang="en-US" dirty="0"/>
            </a:br>
            <a:endParaRPr lang="en-US" dirty="0"/>
          </a:p>
        </p:txBody>
      </p:sp>
    </p:spTree>
    <p:extLst>
      <p:ext uri="{BB962C8B-B14F-4D97-AF65-F5344CB8AC3E}">
        <p14:creationId xmlns:p14="http://schemas.microsoft.com/office/powerpoint/2010/main" val="2227738273"/>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809A1EB8-BB73-4368-BB90-14568B81BF92}" vid="{E686AC46-00C7-4360-BF60-86803C53F546}"/>
    </a:ext>
  </a:extLst>
</a:theme>
</file>

<file path=docProps/app.xml><?xml version="1.0" encoding="utf-8"?>
<Properties xmlns="http://schemas.openxmlformats.org/officeDocument/2006/extended-properties" xmlns:vt="http://schemas.openxmlformats.org/officeDocument/2006/docPropsVTypes">
  <Template>Default Theme</Template>
  <TotalTime>27</TotalTime>
  <Words>1806</Words>
  <Application>Microsoft Office PowerPoint</Application>
  <PresentationFormat>Widescreen</PresentationFormat>
  <Paragraphs>36</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Default theme</vt:lpstr>
      <vt:lpstr>PowerPoint Presentation</vt:lpstr>
      <vt:lpstr>We are the body of Christ, and each of us is a part of it. There is one body and one Spirit, we are all called to one hope. Let us build up the body of Christ in this place, until we each attain the whole measure of the fulness of Christ. </vt:lpstr>
      <vt:lpstr> Lord, we come as we are, bringing our diversity, bringing our differences, our talents and strengths, our weakness and struggle. We place all that we are in your hands, that we may be one in spirit and truth, and your Kingdom may come through our unity in Jesus Christ.  Amen  </vt:lpstr>
      <vt:lpstr>Confession  We confess the sin that separates, marginalises and diminishes so many in our world, and seek to be people of justice for all of God’s children.  </vt:lpstr>
      <vt:lpstr>Where people are judged and disregarded  because of their embodiment or understanding. Lord, forgive us, and give us a new vision of justice and grace  Where people are feared and ostracised because of their colour or origin. Lord, forgive us, and give us a new vision of justice and grace  </vt:lpstr>
      <vt:lpstr>Where people are disrespected and abused because of their gender or orientation. Lord, forgive us, and give us a new vision of justice and grace  Where people are misunderstood and demonized because of their faith or belief. Lord, forgive us, and give us a new vision of justice and grace </vt:lpstr>
      <vt:lpstr>Where people are unwelcome and excluded because they are seen as different and disruptive. Lord, forgive us, and give us a new vision of justice and grace </vt:lpstr>
      <vt:lpstr> Lord, forgive us, for all the times we fail to see you in those we meet, for all the times that fear and prejudice prevail, for all the times we pass you by with judgmental hearts. Bless and renew us to be people of justice and grace, that your kingdom may come amongst us, and we may take our place with all humanity  in the diversity and joy of heaven.  Amen </vt:lpstr>
      <vt:lpstr>May God forgive you, and raise you up  to seek justice, love mercy, and walk humbly in his way; through Christ our Lord.  Amen  </vt:lpstr>
      <vt:lpstr>We believe in God the Father, who spoke creation into being, formed humankind in God’s image, and declared all of creation to be ‘very good.’  We believe in God the Son, who welcomed the outcast and stranger, bore the disabling wounds of crucifixion, and rose to be our disabled saviour. </vt:lpstr>
      <vt:lpstr> We believe in the Holy Spirit, the all-encompassing power of God, who transforms our hearts and renews our spirits, and brings beauty to birth in all God’s people.  We believe in God, Father, Son and Holy Spirit, the Trinity of love and grace, who invites each of us into the divine dance of love, and makes all things beautiful in their time.  Amen</vt:lpstr>
      <vt:lpstr>The peace   The risen Christ stood among his disciples and said: ‘Peace be with you.’ Then he showed them his wounded hands and side and they were overjoyed. The peace of the Lord be always with you, and also with you.</vt:lpstr>
      <vt:lpstr>Eucharistic liturgy  Bread from the field and the oven, wine from the vine and the grape. We give them to God, that he may feed us  and give us life.  </vt:lpstr>
      <vt:lpstr>The Lord is here His Spirit is with us Lift up your hearts We lift them to the Lord Let us give thanks to the Lord our God It is right to give thanks and praise </vt:lpstr>
      <vt:lpstr>In the beginning, God created the heavens and the earth. Stars and planets, land and sea, plants and animals, and humankind, male and female, made in God’s image. And God said: This is very good. For a sacred purpose lay at the heart of all things, and God’s image shone in the hearts of humankind, and every possibility of creation was filled with divine potential.</vt:lpstr>
      <vt:lpstr>Let us join with the chorus of creation and declare the glory of God.  Holy, holy, holy Lord God of power and might Heaven and earth are full of your glory Hosanna in the highest </vt:lpstr>
      <vt:lpstr>But as humankind, we did not realise our own potential. We became judgmental. We judged some to be strong and some to be weak. We devalued and marginalised and cast out those we did not understand. And we crushed the divine potential that God has planted in every heart. And God mourned for the lives we snuffed out and the hearts we left broken.</vt:lpstr>
      <vt:lpstr>And God said: ‘I have seen how the weak are oppressed and the needy are groaning. I will come to my people. I will protect them from all who oppress them.’  And so, in the fullness of time, Jesus came, declaring: ‘Blessed are the poor. Blessed are the meek. Blessed are all who are judged and marginalised and cast out. Come to me and I will give you rest.’</vt:lpstr>
      <vt:lpstr>Jesus walked with the marginalised and oppressed. He welcomed the disabled and disfigured, and said: ‘The Kingdom of God is here.’  Jesus walked the way of the cross. The way of brokenness. The way of weakness and pain and disfigurement,  and opened his arms to welcome all humankind to the kingdom banquet. </vt:lpstr>
      <vt:lpstr>On the night he was betrayed, at supper with his friends, he took bread. He broke it and shared it, saying:  ‘This is my body, broken for you. Do this in remembrance of me.’ As the meal came to an end, he took a cup of wine. He blessed it and handed it to each, saying: ‘This is my blood, shed for you for the forgiveness of sins. Do this whenever you drink it, in remembrance of me.’</vt:lpstr>
      <vt:lpstr>Let us declare the mystery of our faith Christ has died Christ is risen Christ will come again </vt:lpstr>
      <vt:lpstr>Lord our God, we pray your blessing on this bread and wine. May they be for us the body and blood of our Saviour Jesus Christ, who, with his broken and disabled body, rose from death and walked amongst us, and ascended to your right-hand in the Kingdom of Heaven. Planting the fullness of our human experience at your very heart, and opening the kingdom to all.</vt:lpstr>
      <vt:lpstr>May we as your church, in our Communion and fellowship, be a foretaste of the kingdom banquet, where grace abounds and all of humanity is united;  and old and young, weak and strong, able and disabled together reflect your image in the wounded and disabled, yet risen and glorious, Body of Christ.  Let us declare God’s glory Blessing and honour and glory and power, be yours, for ever and ever.  Amen.</vt:lpstr>
      <vt:lpstr>We break this bread to share in the Body of Christ. Though we are many, we are one body because we all share in one bread. </vt:lpstr>
      <vt:lpstr>God says: ‘Come.’ Come to my table. Come to my banquet. Come, all who are weary and heavy-laden. Come, all who are happy and joyful. Come, all who are disabled and disfigured. Come, all who are healthy and strong. Come, for my kingdom is for all, and in my kingdom all are liberated to be fully the people I created you to be. For all are invited and all are welcome.</vt:lpstr>
      <vt:lpstr>Prayer of thanksgiving Lord our God, we thank you for our fellowship at your table today. Send us out to see your divine potential in all we meet, and to offer your welcome to all of humanity. That your kingdom may come in this place, and we may glimpse the wonder of your heavenly banquet, where every human experience finds its place and fulfilment in the wounded hands of Christ. Amen.</vt:lpstr>
      <vt:lpstr>May God our Father, who holds all of humanity in the palm of his hand, bless you. May Jesus our Saviour, who took all our disabilities in his wounded body to the heart of God, bless you. May the Holy Spirit our comforter, who breathed life into the disabled body of Christ, bless you May God, Father, Saviour and Holy Spirit bless you and keep you, this day and always.  Amen</vt:lpstr>
      <vt:lpstr>Go in the peace and joy of God, knowing that you are his dearly loved child, and that his image glows within you. In the name of Christ.  Amen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are the body of Christ, and each of us is a part of it. There is one body and one Spirit, we are all called to one hope. Let us build up the body of Christ in this place, until we each attain the whole measure of the fulness of Christ.</dc:title>
  <dc:creator>Christopher Ramsay</dc:creator>
  <cp:lastModifiedBy>Esther Pannell</cp:lastModifiedBy>
  <cp:revision>4</cp:revision>
  <dcterms:created xsi:type="dcterms:W3CDTF">2025-09-19T07:22:06Z</dcterms:created>
  <dcterms:modified xsi:type="dcterms:W3CDTF">2025-10-13T11:17:45Z</dcterms:modified>
</cp:coreProperties>
</file>