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5"/>
  </p:sldMasterIdLst>
  <p:notesMasterIdLst>
    <p:notesMasterId r:id="rId33"/>
  </p:notesMasterIdLst>
  <p:handoutMasterIdLst>
    <p:handoutMasterId r:id="rId34"/>
  </p:handoutMasterIdLst>
  <p:sldIdLst>
    <p:sldId id="606" r:id="rId6"/>
    <p:sldId id="605" r:id="rId7"/>
    <p:sldId id="664" r:id="rId8"/>
    <p:sldId id="665" r:id="rId9"/>
    <p:sldId id="666" r:id="rId10"/>
    <p:sldId id="634" r:id="rId11"/>
    <p:sldId id="667" r:id="rId12"/>
    <p:sldId id="661" r:id="rId13"/>
    <p:sldId id="668" r:id="rId14"/>
    <p:sldId id="655" r:id="rId15"/>
    <p:sldId id="656" r:id="rId16"/>
    <p:sldId id="657" r:id="rId17"/>
    <p:sldId id="658" r:id="rId18"/>
    <p:sldId id="651" r:id="rId19"/>
    <p:sldId id="660" r:id="rId20"/>
    <p:sldId id="635" r:id="rId21"/>
    <p:sldId id="669" r:id="rId22"/>
    <p:sldId id="670" r:id="rId23"/>
    <p:sldId id="624" r:id="rId24"/>
    <p:sldId id="659" r:id="rId25"/>
    <p:sldId id="639" r:id="rId26"/>
    <p:sldId id="653" r:id="rId27"/>
    <p:sldId id="654" r:id="rId28"/>
    <p:sldId id="640" r:id="rId29"/>
    <p:sldId id="637" r:id="rId30"/>
    <p:sldId id="638" r:id="rId31"/>
    <p:sldId id="629" r:id="rId32"/>
  </p:sldIdLst>
  <p:sldSz cx="12192000" cy="6858000"/>
  <p:notesSz cx="6799263" cy="9929813"/>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us Stephenson" initials="AS" lastIdx="0" clrIdx="0">
    <p:extLst>
      <p:ext uri="{19B8F6BF-5375-455C-9EA6-DF929625EA0E}">
        <p15:presenceInfo xmlns:p15="http://schemas.microsoft.com/office/powerpoint/2012/main" userId="S::angus.stephenson@london.anglican.org::2230b2f6-bda6-4718-8131-075bb255e40b" providerId="AD"/>
      </p:ext>
    </p:extLst>
  </p:cmAuthor>
  <p:cmAuthor id="2" name="The Rt Revd Dr Joanne Grenfell" initials="TRRDJG" lastIdx="0" clrIdx="1">
    <p:extLst>
      <p:ext uri="{19B8F6BF-5375-455C-9EA6-DF929625EA0E}">
        <p15:presenceInfo xmlns:p15="http://schemas.microsoft.com/office/powerpoint/2012/main" userId="S::bishop.stepney@london.anglican.org::0e6c185f-d44a-4545-b558-15a49ce38c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5A45A"/>
    <a:srgbClr val="E4B369"/>
    <a:srgbClr val="2D6E9A"/>
    <a:srgbClr val="D7A42A"/>
    <a:srgbClr val="D7A329"/>
    <a:srgbClr val="29ACE3"/>
    <a:srgbClr val="EF5423"/>
    <a:srgbClr val="0B5272"/>
    <a:srgbClr val="AF2368"/>
    <a:srgbClr val="1A43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59927" autoAdjust="0"/>
  </p:normalViewPr>
  <p:slideViewPr>
    <p:cSldViewPr snapToGrid="0">
      <p:cViewPr varScale="1">
        <p:scale>
          <a:sx n="67" d="100"/>
          <a:sy n="67" d="100"/>
        </p:scale>
        <p:origin x="2058" y="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7" d="100"/>
          <a:sy n="77" d="100"/>
        </p:scale>
        <p:origin x="4080"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Expenditure</c:v>
                </c:pt>
              </c:strCache>
            </c:strRef>
          </c:tx>
          <c:dPt>
            <c:idx val="0"/>
            <c:bubble3D val="0"/>
            <c:spPr>
              <a:solidFill>
                <a:srgbClr val="0B5272"/>
              </a:solidFill>
              <a:ln w="19050">
                <a:solidFill>
                  <a:schemeClr val="lt1"/>
                </a:solidFill>
              </a:ln>
              <a:effectLst/>
            </c:spPr>
            <c:extLst>
              <c:ext xmlns:c16="http://schemas.microsoft.com/office/drawing/2014/chart" uri="{C3380CC4-5D6E-409C-BE32-E72D297353CC}">
                <c16:uniqueId val="{00000001-C85E-4E5E-BCC1-113B22B560A6}"/>
              </c:ext>
            </c:extLst>
          </c:dPt>
          <c:dPt>
            <c:idx val="1"/>
            <c:bubble3D val="0"/>
            <c:spPr>
              <a:solidFill>
                <a:srgbClr val="EF5423"/>
              </a:solidFill>
              <a:ln w="19050">
                <a:solidFill>
                  <a:schemeClr val="lt1"/>
                </a:solidFill>
              </a:ln>
              <a:effectLst/>
            </c:spPr>
            <c:extLst>
              <c:ext xmlns:c16="http://schemas.microsoft.com/office/drawing/2014/chart" uri="{C3380CC4-5D6E-409C-BE32-E72D297353CC}">
                <c16:uniqueId val="{00000002-C85E-4E5E-BCC1-113B22B560A6}"/>
              </c:ext>
            </c:extLst>
          </c:dPt>
          <c:dPt>
            <c:idx val="2"/>
            <c:bubble3D val="0"/>
            <c:spPr>
              <a:solidFill>
                <a:srgbClr val="29ACE3"/>
              </a:solidFill>
              <a:ln w="19050">
                <a:solidFill>
                  <a:schemeClr val="lt1"/>
                </a:solidFill>
              </a:ln>
              <a:effectLst/>
            </c:spPr>
            <c:extLst>
              <c:ext xmlns:c16="http://schemas.microsoft.com/office/drawing/2014/chart" uri="{C3380CC4-5D6E-409C-BE32-E72D297353CC}">
                <c16:uniqueId val="{00000003-C85E-4E5E-BCC1-113B22B560A6}"/>
              </c:ext>
            </c:extLst>
          </c:dPt>
          <c:dPt>
            <c:idx val="3"/>
            <c:bubble3D val="0"/>
            <c:spPr>
              <a:solidFill>
                <a:srgbClr val="D7A42A"/>
              </a:solidFill>
              <a:ln w="19050">
                <a:solidFill>
                  <a:schemeClr val="lt1"/>
                </a:solidFill>
              </a:ln>
              <a:effectLst/>
            </c:spPr>
            <c:extLst>
              <c:ext xmlns:c16="http://schemas.microsoft.com/office/drawing/2014/chart" uri="{C3380CC4-5D6E-409C-BE32-E72D297353CC}">
                <c16:uniqueId val="{00000007-48C7-42C3-BA42-2F646215B6CC}"/>
              </c:ext>
            </c:extLst>
          </c:dPt>
          <c:cat>
            <c:strRef>
              <c:f>Sheet1!$A$2:$A$5</c:f>
              <c:strCache>
                <c:ptCount val="4"/>
                <c:pt idx="0">
                  <c:v>Clergy</c:v>
                </c:pt>
                <c:pt idx="1">
                  <c:v>Housing</c:v>
                </c:pt>
                <c:pt idx="2">
                  <c:v>Training</c:v>
                </c:pt>
                <c:pt idx="3">
                  <c:v>Support</c:v>
                </c:pt>
              </c:strCache>
            </c:strRef>
          </c:cat>
          <c:val>
            <c:numRef>
              <c:f>Sheet1!$B$2:$B$5</c:f>
              <c:numCache>
                <c:formatCode>General</c:formatCode>
                <c:ptCount val="4"/>
                <c:pt idx="0">
                  <c:v>46.32</c:v>
                </c:pt>
                <c:pt idx="1">
                  <c:v>22.98</c:v>
                </c:pt>
                <c:pt idx="2">
                  <c:v>11.18</c:v>
                </c:pt>
                <c:pt idx="3">
                  <c:v>19.399999999999999</c:v>
                </c:pt>
              </c:numCache>
            </c:numRef>
          </c:val>
          <c:extLst>
            <c:ext xmlns:c16="http://schemas.microsoft.com/office/drawing/2014/chart" uri="{C3380CC4-5D6E-409C-BE32-E72D297353CC}">
              <c16:uniqueId val="{00000000-C85E-4E5E-BCC1-113B22B560A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Expenditure</c:v>
                </c:pt>
              </c:strCache>
            </c:strRef>
          </c:tx>
          <c:dPt>
            <c:idx val="0"/>
            <c:bubble3D val="0"/>
            <c:spPr>
              <a:solidFill>
                <a:srgbClr val="0B5272"/>
              </a:solidFill>
              <a:ln w="19050">
                <a:solidFill>
                  <a:schemeClr val="lt1"/>
                </a:solidFill>
              </a:ln>
              <a:effectLst/>
            </c:spPr>
            <c:extLst>
              <c:ext xmlns:c16="http://schemas.microsoft.com/office/drawing/2014/chart" uri="{C3380CC4-5D6E-409C-BE32-E72D297353CC}">
                <c16:uniqueId val="{00000001-C85E-4E5E-BCC1-113B22B560A6}"/>
              </c:ext>
            </c:extLst>
          </c:dPt>
          <c:dPt>
            <c:idx val="1"/>
            <c:bubble3D val="0"/>
            <c:spPr>
              <a:solidFill>
                <a:srgbClr val="2D6E9A"/>
              </a:solidFill>
              <a:ln w="19050">
                <a:solidFill>
                  <a:srgbClr val="2D6E9A"/>
                </a:solidFill>
              </a:ln>
              <a:effectLst/>
            </c:spPr>
            <c:extLst>
              <c:ext xmlns:c16="http://schemas.microsoft.com/office/drawing/2014/chart" uri="{C3380CC4-5D6E-409C-BE32-E72D297353CC}">
                <c16:uniqueId val="{00000002-C85E-4E5E-BCC1-113B22B560A6}"/>
              </c:ext>
            </c:extLst>
          </c:dPt>
          <c:dPt>
            <c:idx val="2"/>
            <c:bubble3D val="0"/>
            <c:spPr>
              <a:solidFill>
                <a:srgbClr val="2D6E9A"/>
              </a:solidFill>
              <a:ln w="19050">
                <a:solidFill>
                  <a:srgbClr val="2D6E9A"/>
                </a:solidFill>
              </a:ln>
              <a:effectLst/>
            </c:spPr>
            <c:extLst>
              <c:ext xmlns:c16="http://schemas.microsoft.com/office/drawing/2014/chart" uri="{C3380CC4-5D6E-409C-BE32-E72D297353CC}">
                <c16:uniqueId val="{00000003-C85E-4E5E-BCC1-113B22B560A6}"/>
              </c:ext>
            </c:extLst>
          </c:dPt>
          <c:dPt>
            <c:idx val="3"/>
            <c:bubble3D val="0"/>
            <c:spPr>
              <a:solidFill>
                <a:srgbClr val="2D6E9A"/>
              </a:solidFill>
              <a:ln w="19050">
                <a:solidFill>
                  <a:srgbClr val="2D6E9A"/>
                </a:solidFill>
              </a:ln>
              <a:effectLst/>
            </c:spPr>
            <c:extLst>
              <c:ext xmlns:c16="http://schemas.microsoft.com/office/drawing/2014/chart" uri="{C3380CC4-5D6E-409C-BE32-E72D297353CC}">
                <c16:uniqueId val="{00000007-48C7-42C3-BA42-2F646215B6CC}"/>
              </c:ext>
            </c:extLst>
          </c:dPt>
          <c:cat>
            <c:strRef>
              <c:f>Sheet1!$A$2:$A$5</c:f>
              <c:strCache>
                <c:ptCount val="4"/>
                <c:pt idx="0">
                  <c:v>Clergy</c:v>
                </c:pt>
                <c:pt idx="1">
                  <c:v>Housing</c:v>
                </c:pt>
                <c:pt idx="2">
                  <c:v>Training</c:v>
                </c:pt>
                <c:pt idx="3">
                  <c:v>Support</c:v>
                </c:pt>
              </c:strCache>
            </c:strRef>
          </c:cat>
          <c:val>
            <c:numRef>
              <c:f>Sheet1!$B$2:$B$5</c:f>
              <c:numCache>
                <c:formatCode>General</c:formatCode>
                <c:ptCount val="4"/>
                <c:pt idx="0">
                  <c:v>46.32</c:v>
                </c:pt>
                <c:pt idx="1">
                  <c:v>22.98</c:v>
                </c:pt>
                <c:pt idx="2">
                  <c:v>11.18</c:v>
                </c:pt>
                <c:pt idx="3">
                  <c:v>19.399999999999999</c:v>
                </c:pt>
              </c:numCache>
            </c:numRef>
          </c:val>
          <c:extLst>
            <c:ext xmlns:c16="http://schemas.microsoft.com/office/drawing/2014/chart" uri="{C3380CC4-5D6E-409C-BE32-E72D297353CC}">
              <c16:uniqueId val="{00000000-C85E-4E5E-BCC1-113B22B560A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Expenditure</c:v>
                </c:pt>
              </c:strCache>
            </c:strRef>
          </c:tx>
          <c:dPt>
            <c:idx val="0"/>
            <c:bubble3D val="0"/>
            <c:spPr>
              <a:noFill/>
              <a:ln w="19050">
                <a:noFill/>
              </a:ln>
              <a:effectLst/>
            </c:spPr>
            <c:extLst>
              <c:ext xmlns:c16="http://schemas.microsoft.com/office/drawing/2014/chart" uri="{C3380CC4-5D6E-409C-BE32-E72D297353CC}">
                <c16:uniqueId val="{00000001-C85E-4E5E-BCC1-113B22B560A6}"/>
              </c:ext>
            </c:extLst>
          </c:dPt>
          <c:dPt>
            <c:idx val="1"/>
            <c:bubble3D val="0"/>
            <c:spPr>
              <a:solidFill>
                <a:srgbClr val="EF5423"/>
              </a:solidFill>
              <a:ln w="19050">
                <a:solidFill>
                  <a:schemeClr val="lt1"/>
                </a:solidFill>
              </a:ln>
              <a:effectLst/>
            </c:spPr>
            <c:extLst>
              <c:ext xmlns:c16="http://schemas.microsoft.com/office/drawing/2014/chart" uri="{C3380CC4-5D6E-409C-BE32-E72D297353CC}">
                <c16:uniqueId val="{00000002-C85E-4E5E-BCC1-113B22B560A6}"/>
              </c:ext>
            </c:extLst>
          </c:dPt>
          <c:dPt>
            <c:idx val="2"/>
            <c:bubble3D val="0"/>
            <c:spPr>
              <a:solidFill>
                <a:srgbClr val="2D6E9A">
                  <a:alpha val="0"/>
                </a:srgbClr>
              </a:solidFill>
              <a:ln w="19050">
                <a:noFill/>
              </a:ln>
              <a:effectLst/>
            </c:spPr>
            <c:extLst>
              <c:ext xmlns:c16="http://schemas.microsoft.com/office/drawing/2014/chart" uri="{C3380CC4-5D6E-409C-BE32-E72D297353CC}">
                <c16:uniqueId val="{00000003-C85E-4E5E-BCC1-113B22B560A6}"/>
              </c:ext>
            </c:extLst>
          </c:dPt>
          <c:dPt>
            <c:idx val="3"/>
            <c:bubble3D val="0"/>
            <c:spPr>
              <a:noFill/>
              <a:ln w="19050">
                <a:noFill/>
              </a:ln>
              <a:effectLst/>
            </c:spPr>
            <c:extLst>
              <c:ext xmlns:c16="http://schemas.microsoft.com/office/drawing/2014/chart" uri="{C3380CC4-5D6E-409C-BE32-E72D297353CC}">
                <c16:uniqueId val="{00000007-48C7-42C3-BA42-2F646215B6CC}"/>
              </c:ext>
            </c:extLst>
          </c:dPt>
          <c:cat>
            <c:strRef>
              <c:f>Sheet1!$A$2:$A$5</c:f>
              <c:strCache>
                <c:ptCount val="4"/>
                <c:pt idx="0">
                  <c:v>Clergy</c:v>
                </c:pt>
                <c:pt idx="1">
                  <c:v>Housing</c:v>
                </c:pt>
                <c:pt idx="2">
                  <c:v>Training</c:v>
                </c:pt>
                <c:pt idx="3">
                  <c:v>Support</c:v>
                </c:pt>
              </c:strCache>
            </c:strRef>
          </c:cat>
          <c:val>
            <c:numRef>
              <c:f>Sheet1!$B$2:$B$5</c:f>
              <c:numCache>
                <c:formatCode>General</c:formatCode>
                <c:ptCount val="4"/>
                <c:pt idx="0">
                  <c:v>46.32</c:v>
                </c:pt>
                <c:pt idx="1">
                  <c:v>22.98</c:v>
                </c:pt>
                <c:pt idx="2">
                  <c:v>11.18</c:v>
                </c:pt>
                <c:pt idx="3">
                  <c:v>19.399999999999999</c:v>
                </c:pt>
              </c:numCache>
            </c:numRef>
          </c:val>
          <c:extLst>
            <c:ext xmlns:c16="http://schemas.microsoft.com/office/drawing/2014/chart" uri="{C3380CC4-5D6E-409C-BE32-E72D297353CC}">
              <c16:uniqueId val="{00000000-C85E-4E5E-BCC1-113B22B560A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Expenditure</c:v>
                </c:pt>
              </c:strCache>
            </c:strRef>
          </c:tx>
          <c:dPt>
            <c:idx val="0"/>
            <c:bubble3D val="0"/>
            <c:spPr>
              <a:noFill/>
              <a:ln w="19050">
                <a:noFill/>
              </a:ln>
              <a:effectLst/>
            </c:spPr>
            <c:extLst>
              <c:ext xmlns:c16="http://schemas.microsoft.com/office/drawing/2014/chart" uri="{C3380CC4-5D6E-409C-BE32-E72D297353CC}">
                <c16:uniqueId val="{00000001-C85E-4E5E-BCC1-113B22B560A6}"/>
              </c:ext>
            </c:extLst>
          </c:dPt>
          <c:dPt>
            <c:idx val="1"/>
            <c:bubble3D val="0"/>
            <c:spPr>
              <a:noFill/>
              <a:ln w="19050">
                <a:noFill/>
              </a:ln>
              <a:effectLst/>
            </c:spPr>
            <c:extLst>
              <c:ext xmlns:c16="http://schemas.microsoft.com/office/drawing/2014/chart" uri="{C3380CC4-5D6E-409C-BE32-E72D297353CC}">
                <c16:uniqueId val="{00000002-C85E-4E5E-BCC1-113B22B560A6}"/>
              </c:ext>
            </c:extLst>
          </c:dPt>
          <c:dPt>
            <c:idx val="2"/>
            <c:bubble3D val="0"/>
            <c:spPr>
              <a:solidFill>
                <a:srgbClr val="29ACE3"/>
              </a:solidFill>
              <a:ln w="19050">
                <a:solidFill>
                  <a:schemeClr val="lt1"/>
                </a:solidFill>
              </a:ln>
              <a:effectLst/>
            </c:spPr>
            <c:extLst>
              <c:ext xmlns:c16="http://schemas.microsoft.com/office/drawing/2014/chart" uri="{C3380CC4-5D6E-409C-BE32-E72D297353CC}">
                <c16:uniqueId val="{00000003-C85E-4E5E-BCC1-113B22B560A6}"/>
              </c:ext>
            </c:extLst>
          </c:dPt>
          <c:dPt>
            <c:idx val="3"/>
            <c:bubble3D val="0"/>
            <c:spPr>
              <a:noFill/>
              <a:ln w="19050">
                <a:noFill/>
              </a:ln>
              <a:effectLst/>
            </c:spPr>
            <c:extLst>
              <c:ext xmlns:c16="http://schemas.microsoft.com/office/drawing/2014/chart" uri="{C3380CC4-5D6E-409C-BE32-E72D297353CC}">
                <c16:uniqueId val="{00000007-48C7-42C3-BA42-2F646215B6CC}"/>
              </c:ext>
            </c:extLst>
          </c:dPt>
          <c:cat>
            <c:strRef>
              <c:f>Sheet1!$A$2:$A$5</c:f>
              <c:strCache>
                <c:ptCount val="4"/>
                <c:pt idx="0">
                  <c:v>Clergy</c:v>
                </c:pt>
                <c:pt idx="1">
                  <c:v>Housing</c:v>
                </c:pt>
                <c:pt idx="2">
                  <c:v>Training</c:v>
                </c:pt>
                <c:pt idx="3">
                  <c:v>Support</c:v>
                </c:pt>
              </c:strCache>
            </c:strRef>
          </c:cat>
          <c:val>
            <c:numRef>
              <c:f>Sheet1!$B$2:$B$5</c:f>
              <c:numCache>
                <c:formatCode>General</c:formatCode>
                <c:ptCount val="4"/>
                <c:pt idx="0">
                  <c:v>46.32</c:v>
                </c:pt>
                <c:pt idx="1">
                  <c:v>22.98</c:v>
                </c:pt>
                <c:pt idx="2">
                  <c:v>11.18</c:v>
                </c:pt>
                <c:pt idx="3">
                  <c:v>19.399999999999999</c:v>
                </c:pt>
              </c:numCache>
            </c:numRef>
          </c:val>
          <c:extLst>
            <c:ext xmlns:c16="http://schemas.microsoft.com/office/drawing/2014/chart" uri="{C3380CC4-5D6E-409C-BE32-E72D297353CC}">
              <c16:uniqueId val="{00000000-C85E-4E5E-BCC1-113B22B560A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Expenditure</c:v>
                </c:pt>
              </c:strCache>
            </c:strRef>
          </c:tx>
          <c:dPt>
            <c:idx val="0"/>
            <c:bubble3D val="0"/>
            <c:spPr>
              <a:noFill/>
              <a:ln w="19050">
                <a:noFill/>
              </a:ln>
              <a:effectLst/>
            </c:spPr>
            <c:extLst>
              <c:ext xmlns:c16="http://schemas.microsoft.com/office/drawing/2014/chart" uri="{C3380CC4-5D6E-409C-BE32-E72D297353CC}">
                <c16:uniqueId val="{00000001-C85E-4E5E-BCC1-113B22B560A6}"/>
              </c:ext>
            </c:extLst>
          </c:dPt>
          <c:dPt>
            <c:idx val="1"/>
            <c:bubble3D val="0"/>
            <c:spPr>
              <a:noFill/>
              <a:ln w="19050">
                <a:noFill/>
              </a:ln>
              <a:effectLst/>
            </c:spPr>
            <c:extLst>
              <c:ext xmlns:c16="http://schemas.microsoft.com/office/drawing/2014/chart" uri="{C3380CC4-5D6E-409C-BE32-E72D297353CC}">
                <c16:uniqueId val="{00000002-C85E-4E5E-BCC1-113B22B560A6}"/>
              </c:ext>
            </c:extLst>
          </c:dPt>
          <c:dPt>
            <c:idx val="2"/>
            <c:bubble3D val="0"/>
            <c:spPr>
              <a:noFill/>
              <a:ln w="19050">
                <a:noFill/>
              </a:ln>
              <a:effectLst/>
            </c:spPr>
            <c:extLst>
              <c:ext xmlns:c16="http://schemas.microsoft.com/office/drawing/2014/chart" uri="{C3380CC4-5D6E-409C-BE32-E72D297353CC}">
                <c16:uniqueId val="{00000003-C85E-4E5E-BCC1-113B22B560A6}"/>
              </c:ext>
            </c:extLst>
          </c:dPt>
          <c:dPt>
            <c:idx val="3"/>
            <c:bubble3D val="0"/>
            <c:spPr>
              <a:solidFill>
                <a:srgbClr val="D7A42A"/>
              </a:solidFill>
              <a:ln w="19050">
                <a:solidFill>
                  <a:schemeClr val="lt1"/>
                </a:solidFill>
              </a:ln>
              <a:effectLst/>
            </c:spPr>
            <c:extLst>
              <c:ext xmlns:c16="http://schemas.microsoft.com/office/drawing/2014/chart" uri="{C3380CC4-5D6E-409C-BE32-E72D297353CC}">
                <c16:uniqueId val="{00000007-48C7-42C3-BA42-2F646215B6CC}"/>
              </c:ext>
            </c:extLst>
          </c:dPt>
          <c:cat>
            <c:strRef>
              <c:f>Sheet1!$A$2:$A$5</c:f>
              <c:strCache>
                <c:ptCount val="4"/>
                <c:pt idx="0">
                  <c:v>Clergy</c:v>
                </c:pt>
                <c:pt idx="1">
                  <c:v>Housing</c:v>
                </c:pt>
                <c:pt idx="2">
                  <c:v>Training</c:v>
                </c:pt>
                <c:pt idx="3">
                  <c:v>Support</c:v>
                </c:pt>
              </c:strCache>
            </c:strRef>
          </c:cat>
          <c:val>
            <c:numRef>
              <c:f>Sheet1!$B$2:$B$5</c:f>
              <c:numCache>
                <c:formatCode>General</c:formatCode>
                <c:ptCount val="4"/>
                <c:pt idx="0">
                  <c:v>46.32</c:v>
                </c:pt>
                <c:pt idx="1">
                  <c:v>22.98</c:v>
                </c:pt>
                <c:pt idx="2">
                  <c:v>11.18</c:v>
                </c:pt>
                <c:pt idx="3">
                  <c:v>19.399999999999999</c:v>
                </c:pt>
              </c:numCache>
            </c:numRef>
          </c:val>
          <c:extLst>
            <c:ext xmlns:c16="http://schemas.microsoft.com/office/drawing/2014/chart" uri="{C3380CC4-5D6E-409C-BE32-E72D297353CC}">
              <c16:uniqueId val="{00000000-C85E-4E5E-BCC1-113B22B560A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Expenditure</c:v>
                </c:pt>
              </c:strCache>
            </c:strRef>
          </c:tx>
          <c:dPt>
            <c:idx val="0"/>
            <c:bubble3D val="0"/>
            <c:spPr>
              <a:solidFill>
                <a:srgbClr val="0B5272"/>
              </a:solidFill>
              <a:ln w="19050">
                <a:solidFill>
                  <a:schemeClr val="lt1"/>
                </a:solidFill>
              </a:ln>
              <a:effectLst/>
            </c:spPr>
            <c:extLst>
              <c:ext xmlns:c16="http://schemas.microsoft.com/office/drawing/2014/chart" uri="{C3380CC4-5D6E-409C-BE32-E72D297353CC}">
                <c16:uniqueId val="{00000001-C85E-4E5E-BCC1-113B22B560A6}"/>
              </c:ext>
            </c:extLst>
          </c:dPt>
          <c:dPt>
            <c:idx val="1"/>
            <c:bubble3D val="0"/>
            <c:spPr>
              <a:solidFill>
                <a:srgbClr val="EF5423"/>
              </a:solidFill>
              <a:ln w="19050">
                <a:solidFill>
                  <a:schemeClr val="lt1"/>
                </a:solidFill>
              </a:ln>
              <a:effectLst/>
            </c:spPr>
            <c:extLst>
              <c:ext xmlns:c16="http://schemas.microsoft.com/office/drawing/2014/chart" uri="{C3380CC4-5D6E-409C-BE32-E72D297353CC}">
                <c16:uniqueId val="{00000002-C85E-4E5E-BCC1-113B22B560A6}"/>
              </c:ext>
            </c:extLst>
          </c:dPt>
          <c:dPt>
            <c:idx val="2"/>
            <c:bubble3D val="0"/>
            <c:spPr>
              <a:solidFill>
                <a:srgbClr val="29ACE3"/>
              </a:solidFill>
              <a:ln w="19050">
                <a:solidFill>
                  <a:schemeClr val="lt1"/>
                </a:solidFill>
              </a:ln>
              <a:effectLst/>
            </c:spPr>
            <c:extLst>
              <c:ext xmlns:c16="http://schemas.microsoft.com/office/drawing/2014/chart" uri="{C3380CC4-5D6E-409C-BE32-E72D297353CC}">
                <c16:uniqueId val="{00000003-C85E-4E5E-BCC1-113B22B560A6}"/>
              </c:ext>
            </c:extLst>
          </c:dPt>
          <c:dPt>
            <c:idx val="3"/>
            <c:bubble3D val="0"/>
            <c:spPr>
              <a:solidFill>
                <a:srgbClr val="D7A42A"/>
              </a:solidFill>
              <a:ln w="19050">
                <a:solidFill>
                  <a:schemeClr val="lt1"/>
                </a:solidFill>
              </a:ln>
              <a:effectLst/>
            </c:spPr>
            <c:extLst>
              <c:ext xmlns:c16="http://schemas.microsoft.com/office/drawing/2014/chart" uri="{C3380CC4-5D6E-409C-BE32-E72D297353CC}">
                <c16:uniqueId val="{00000007-48C7-42C3-BA42-2F646215B6CC}"/>
              </c:ext>
            </c:extLst>
          </c:dPt>
          <c:cat>
            <c:strRef>
              <c:f>Sheet1!$A$2:$A$5</c:f>
              <c:strCache>
                <c:ptCount val="4"/>
                <c:pt idx="0">
                  <c:v>Clergy</c:v>
                </c:pt>
                <c:pt idx="1">
                  <c:v>Housing</c:v>
                </c:pt>
                <c:pt idx="2">
                  <c:v>Training</c:v>
                </c:pt>
                <c:pt idx="3">
                  <c:v>Support</c:v>
                </c:pt>
              </c:strCache>
            </c:strRef>
          </c:cat>
          <c:val>
            <c:numRef>
              <c:f>Sheet1!$B$2:$B$5</c:f>
              <c:numCache>
                <c:formatCode>General</c:formatCode>
                <c:ptCount val="4"/>
                <c:pt idx="0">
                  <c:v>46.32</c:v>
                </c:pt>
                <c:pt idx="1">
                  <c:v>22.98</c:v>
                </c:pt>
                <c:pt idx="2">
                  <c:v>11.18</c:v>
                </c:pt>
                <c:pt idx="3">
                  <c:v>19.399999999999999</c:v>
                </c:pt>
              </c:numCache>
            </c:numRef>
          </c:val>
          <c:extLst>
            <c:ext xmlns:c16="http://schemas.microsoft.com/office/drawing/2014/chart" uri="{C3380CC4-5D6E-409C-BE32-E72D297353CC}">
              <c16:uniqueId val="{00000000-C85E-4E5E-BCC1-113B22B560A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Expenditure</c:v>
                </c:pt>
              </c:strCache>
            </c:strRef>
          </c:tx>
          <c:dPt>
            <c:idx val="0"/>
            <c:bubble3D val="0"/>
            <c:spPr>
              <a:solidFill>
                <a:srgbClr val="0B5272"/>
              </a:solidFill>
              <a:ln w="19050">
                <a:solidFill>
                  <a:schemeClr val="lt1"/>
                </a:solidFill>
              </a:ln>
              <a:effectLst/>
            </c:spPr>
            <c:extLst>
              <c:ext xmlns:c16="http://schemas.microsoft.com/office/drawing/2014/chart" uri="{C3380CC4-5D6E-409C-BE32-E72D297353CC}">
                <c16:uniqueId val="{00000001-C85E-4E5E-BCC1-113B22B560A6}"/>
              </c:ext>
            </c:extLst>
          </c:dPt>
          <c:dPt>
            <c:idx val="1"/>
            <c:bubble3D val="0"/>
            <c:spPr>
              <a:solidFill>
                <a:srgbClr val="EF5423"/>
              </a:solidFill>
              <a:ln w="19050">
                <a:solidFill>
                  <a:schemeClr val="lt1"/>
                </a:solidFill>
              </a:ln>
              <a:effectLst/>
            </c:spPr>
            <c:extLst>
              <c:ext xmlns:c16="http://schemas.microsoft.com/office/drawing/2014/chart" uri="{C3380CC4-5D6E-409C-BE32-E72D297353CC}">
                <c16:uniqueId val="{00000002-C85E-4E5E-BCC1-113B22B560A6}"/>
              </c:ext>
            </c:extLst>
          </c:dPt>
          <c:dPt>
            <c:idx val="2"/>
            <c:bubble3D val="0"/>
            <c:spPr>
              <a:solidFill>
                <a:srgbClr val="29ACE3"/>
              </a:solidFill>
              <a:ln w="19050">
                <a:solidFill>
                  <a:schemeClr val="lt1"/>
                </a:solidFill>
              </a:ln>
              <a:effectLst/>
            </c:spPr>
            <c:extLst>
              <c:ext xmlns:c16="http://schemas.microsoft.com/office/drawing/2014/chart" uri="{C3380CC4-5D6E-409C-BE32-E72D297353CC}">
                <c16:uniqueId val="{00000003-C85E-4E5E-BCC1-113B22B560A6}"/>
              </c:ext>
            </c:extLst>
          </c:dPt>
          <c:dPt>
            <c:idx val="3"/>
            <c:bubble3D val="0"/>
            <c:spPr>
              <a:solidFill>
                <a:srgbClr val="2D6E9A"/>
              </a:solidFill>
              <a:ln w="19050">
                <a:solidFill>
                  <a:srgbClr val="2D6E9A"/>
                </a:solidFill>
              </a:ln>
              <a:effectLst/>
            </c:spPr>
            <c:extLst>
              <c:ext xmlns:c16="http://schemas.microsoft.com/office/drawing/2014/chart" uri="{C3380CC4-5D6E-409C-BE32-E72D297353CC}">
                <c16:uniqueId val="{00000007-48C7-42C3-BA42-2F646215B6CC}"/>
              </c:ext>
            </c:extLst>
          </c:dPt>
          <c:cat>
            <c:strRef>
              <c:f>Sheet1!$A$2:$A$5</c:f>
              <c:strCache>
                <c:ptCount val="4"/>
                <c:pt idx="0">
                  <c:v>Clergy</c:v>
                </c:pt>
                <c:pt idx="1">
                  <c:v>Housing</c:v>
                </c:pt>
                <c:pt idx="2">
                  <c:v>Training</c:v>
                </c:pt>
                <c:pt idx="3">
                  <c:v>Support</c:v>
                </c:pt>
              </c:strCache>
            </c:strRef>
          </c:cat>
          <c:val>
            <c:numRef>
              <c:f>Sheet1!$B$2:$B$5</c:f>
              <c:numCache>
                <c:formatCode>General</c:formatCode>
                <c:ptCount val="4"/>
                <c:pt idx="0">
                  <c:v>46.32</c:v>
                </c:pt>
                <c:pt idx="1">
                  <c:v>22.98</c:v>
                </c:pt>
                <c:pt idx="2">
                  <c:v>11.18</c:v>
                </c:pt>
                <c:pt idx="3">
                  <c:v>19.399999999999999</c:v>
                </c:pt>
              </c:numCache>
            </c:numRef>
          </c:val>
          <c:extLst>
            <c:ext xmlns:c16="http://schemas.microsoft.com/office/drawing/2014/chart" uri="{C3380CC4-5D6E-409C-BE32-E72D297353CC}">
              <c16:uniqueId val="{00000000-C85E-4E5E-BCC1-113B22B560A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1A4386"/>
              </a:solidFill>
              <a:ln w="19050">
                <a:solidFill>
                  <a:schemeClr val="lt1"/>
                </a:solidFill>
              </a:ln>
              <a:effectLst/>
            </c:spPr>
            <c:extLst>
              <c:ext xmlns:c16="http://schemas.microsoft.com/office/drawing/2014/chart" uri="{C3380CC4-5D6E-409C-BE32-E72D297353CC}">
                <c16:uniqueId val="{00000001-8696-4436-B75E-ADCA46CACDC9}"/>
              </c:ext>
            </c:extLst>
          </c:dPt>
          <c:dPt>
            <c:idx val="1"/>
            <c:bubble3D val="0"/>
            <c:spPr>
              <a:solidFill>
                <a:srgbClr val="AF2368"/>
              </a:solidFill>
              <a:ln w="19050">
                <a:solidFill>
                  <a:schemeClr val="lt1"/>
                </a:solidFill>
              </a:ln>
              <a:effectLst/>
            </c:spPr>
            <c:extLst>
              <c:ext xmlns:c16="http://schemas.microsoft.com/office/drawing/2014/chart" uri="{C3380CC4-5D6E-409C-BE32-E72D297353CC}">
                <c16:uniqueId val="{00000003-8696-4436-B75E-ADCA46CACDC9}"/>
              </c:ext>
            </c:extLst>
          </c:dPt>
          <c:dPt>
            <c:idx val="2"/>
            <c:bubble3D val="0"/>
            <c:spPr>
              <a:noFill/>
              <a:ln w="19050">
                <a:noFill/>
              </a:ln>
              <a:effectLst/>
            </c:spPr>
            <c:extLst>
              <c:ext xmlns:c16="http://schemas.microsoft.com/office/drawing/2014/chart" uri="{C3380CC4-5D6E-409C-BE32-E72D297353CC}">
                <c16:uniqueId val="{00000005-8696-4436-B75E-ADCA46CACDC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696-4436-B75E-ADCA46CACDC9}"/>
              </c:ext>
            </c:extLst>
          </c:dPt>
          <c:cat>
            <c:strRef>
              <c:f>Sheet1!$A$2:$A$5</c:f>
              <c:strCache>
                <c:ptCount val="3"/>
                <c:pt idx="0">
                  <c:v>Parish Contributions</c:v>
                </c:pt>
                <c:pt idx="1">
                  <c:v>Other Diocesan Income</c:v>
                </c:pt>
                <c:pt idx="2">
                  <c:v>Gap met from diocesan reserves</c:v>
                </c:pt>
              </c:strCache>
            </c:strRef>
          </c:cat>
          <c:val>
            <c:numRef>
              <c:f>Sheet1!$B$2:$B$5</c:f>
              <c:numCache>
                <c:formatCode>General</c:formatCode>
                <c:ptCount val="4"/>
                <c:pt idx="0">
                  <c:v>25</c:v>
                </c:pt>
                <c:pt idx="1">
                  <c:v>9.5</c:v>
                </c:pt>
                <c:pt idx="2">
                  <c:v>5.2</c:v>
                </c:pt>
              </c:numCache>
            </c:numRef>
          </c:val>
          <c:extLst>
            <c:ext xmlns:c16="http://schemas.microsoft.com/office/drawing/2014/chart" uri="{C3380CC4-5D6E-409C-BE32-E72D297353CC}">
              <c16:uniqueId val="{00000008-8696-4436-B75E-ADCA46CACDC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1A4386"/>
              </a:solidFill>
              <a:ln w="19050">
                <a:solidFill>
                  <a:schemeClr val="lt1"/>
                </a:solidFill>
              </a:ln>
              <a:effectLst/>
            </c:spPr>
            <c:extLst>
              <c:ext xmlns:c16="http://schemas.microsoft.com/office/drawing/2014/chart" uri="{C3380CC4-5D6E-409C-BE32-E72D297353CC}">
                <c16:uniqueId val="{00000001-8696-4436-B75E-ADCA46CACDC9}"/>
              </c:ext>
            </c:extLst>
          </c:dPt>
          <c:dPt>
            <c:idx val="1"/>
            <c:bubble3D val="0"/>
            <c:spPr>
              <a:solidFill>
                <a:srgbClr val="AF2368"/>
              </a:solidFill>
              <a:ln w="19050">
                <a:solidFill>
                  <a:schemeClr val="lt1"/>
                </a:solidFill>
              </a:ln>
              <a:effectLst/>
            </c:spPr>
            <c:extLst>
              <c:ext xmlns:c16="http://schemas.microsoft.com/office/drawing/2014/chart" uri="{C3380CC4-5D6E-409C-BE32-E72D297353CC}">
                <c16:uniqueId val="{00000003-8696-4436-B75E-ADCA46CACDC9}"/>
              </c:ext>
            </c:extLst>
          </c:dPt>
          <c:dPt>
            <c:idx val="2"/>
            <c:bubble3D val="0"/>
            <c:spPr>
              <a:noFill/>
              <a:ln w="19050">
                <a:noFill/>
              </a:ln>
              <a:effectLst/>
            </c:spPr>
            <c:extLst>
              <c:ext xmlns:c16="http://schemas.microsoft.com/office/drawing/2014/chart" uri="{C3380CC4-5D6E-409C-BE32-E72D297353CC}">
                <c16:uniqueId val="{00000005-8696-4436-B75E-ADCA46CACDC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696-4436-B75E-ADCA46CACDC9}"/>
              </c:ext>
            </c:extLst>
          </c:dPt>
          <c:cat>
            <c:strRef>
              <c:f>Sheet1!$A$2:$A$5</c:f>
              <c:strCache>
                <c:ptCount val="3"/>
                <c:pt idx="0">
                  <c:v>Parish Contributions</c:v>
                </c:pt>
                <c:pt idx="1">
                  <c:v>Other Diocesan Income</c:v>
                </c:pt>
                <c:pt idx="2">
                  <c:v>Gap met from diocesan reserves</c:v>
                </c:pt>
              </c:strCache>
            </c:strRef>
          </c:cat>
          <c:val>
            <c:numRef>
              <c:f>Sheet1!$B$2:$B$5</c:f>
              <c:numCache>
                <c:formatCode>General</c:formatCode>
                <c:ptCount val="4"/>
                <c:pt idx="0">
                  <c:v>25</c:v>
                </c:pt>
                <c:pt idx="1">
                  <c:v>9.5</c:v>
                </c:pt>
                <c:pt idx="2">
                  <c:v>5.2</c:v>
                </c:pt>
              </c:numCache>
            </c:numRef>
          </c:val>
          <c:extLst>
            <c:ext xmlns:c16="http://schemas.microsoft.com/office/drawing/2014/chart" uri="{C3380CC4-5D6E-409C-BE32-E72D297353CC}">
              <c16:uniqueId val="{00000008-8696-4436-B75E-ADCA46CACDC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D414D1-348C-CAAF-6292-664C5BAFD301}"/>
              </a:ext>
            </a:extLst>
          </p:cNvPr>
          <p:cNvSpPr>
            <a:spLocks noGrp="1"/>
          </p:cNvSpPr>
          <p:nvPr>
            <p:ph type="hdr" sz="quarter"/>
          </p:nvPr>
        </p:nvSpPr>
        <p:spPr>
          <a:xfrm>
            <a:off x="1"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691249B-9A5F-105E-7095-F6F44F2EF1D7}"/>
              </a:ext>
            </a:extLst>
          </p:cNvPr>
          <p:cNvSpPr>
            <a:spLocks noGrp="1"/>
          </p:cNvSpPr>
          <p:nvPr>
            <p:ph type="dt" sz="quarter" idx="1"/>
          </p:nvPr>
        </p:nvSpPr>
        <p:spPr>
          <a:xfrm>
            <a:off x="3851343" y="0"/>
            <a:ext cx="2946347" cy="498215"/>
          </a:xfrm>
          <a:prstGeom prst="rect">
            <a:avLst/>
          </a:prstGeom>
        </p:spPr>
        <p:txBody>
          <a:bodyPr vert="horz" lIns="91440" tIns="45720" rIns="91440" bIns="45720" rtlCol="0"/>
          <a:lstStyle>
            <a:lvl1pPr algn="r">
              <a:defRPr sz="1200"/>
            </a:lvl1pPr>
          </a:lstStyle>
          <a:p>
            <a:fld id="{1AA83159-DDB0-4FF4-BBCB-75217372C775}" type="datetimeFigureOut">
              <a:rPr lang="en-GB" smtClean="0"/>
              <a:t>22/05/2025</a:t>
            </a:fld>
            <a:endParaRPr lang="en-GB"/>
          </a:p>
        </p:txBody>
      </p:sp>
      <p:sp>
        <p:nvSpPr>
          <p:cNvPr id="4" name="Footer Placeholder 3">
            <a:extLst>
              <a:ext uri="{FF2B5EF4-FFF2-40B4-BE49-F238E27FC236}">
                <a16:creationId xmlns:a16="http://schemas.microsoft.com/office/drawing/2014/main" id="{53B4DE24-C837-E12B-2B97-1B65E4D2705C}"/>
              </a:ext>
            </a:extLst>
          </p:cNvPr>
          <p:cNvSpPr>
            <a:spLocks noGrp="1"/>
          </p:cNvSpPr>
          <p:nvPr>
            <p:ph type="ftr" sz="quarter" idx="2"/>
          </p:nvPr>
        </p:nvSpPr>
        <p:spPr>
          <a:xfrm>
            <a:off x="1"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090CC5B-BCF2-8A01-723D-12EF953BFA14}"/>
              </a:ext>
            </a:extLst>
          </p:cNvPr>
          <p:cNvSpPr>
            <a:spLocks noGrp="1"/>
          </p:cNvSpPr>
          <p:nvPr>
            <p:ph type="sldNum" sz="quarter" idx="3"/>
          </p:nvPr>
        </p:nvSpPr>
        <p:spPr>
          <a:xfrm>
            <a:off x="3851343" y="9431600"/>
            <a:ext cx="2946347" cy="498214"/>
          </a:xfrm>
          <a:prstGeom prst="rect">
            <a:avLst/>
          </a:prstGeom>
        </p:spPr>
        <p:txBody>
          <a:bodyPr vert="horz" lIns="91440" tIns="45720" rIns="91440" bIns="45720" rtlCol="0" anchor="b"/>
          <a:lstStyle>
            <a:lvl1pPr algn="r">
              <a:defRPr sz="1200"/>
            </a:lvl1pPr>
          </a:lstStyle>
          <a:p>
            <a:fld id="{13657BF3-5773-40FC-A8D9-82C6C297FDB2}" type="slidenum">
              <a:rPr lang="en-GB" smtClean="0"/>
              <a:t>‹#›</a:t>
            </a:fld>
            <a:endParaRPr lang="en-GB"/>
          </a:p>
        </p:txBody>
      </p:sp>
    </p:spTree>
    <p:extLst>
      <p:ext uri="{BB962C8B-B14F-4D97-AF65-F5344CB8AC3E}">
        <p14:creationId xmlns:p14="http://schemas.microsoft.com/office/powerpoint/2010/main" val="431186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5"/>
          </p:nvPr>
        </p:nvSpPr>
        <p:spPr>
          <a:xfrm>
            <a:off x="3851343" y="9431600"/>
            <a:ext cx="2946347" cy="498214"/>
          </a:xfrm>
          <a:prstGeom prst="rect">
            <a:avLst/>
          </a:prstGeom>
        </p:spPr>
        <p:txBody>
          <a:bodyPr vert="horz" lIns="91440" tIns="45720" rIns="91440" bIns="45720" rtlCol="0" anchor="b"/>
          <a:lstStyle>
            <a:lvl1pPr algn="r">
              <a:defRPr sz="1200"/>
            </a:lvl1pPr>
          </a:lstStyle>
          <a:p>
            <a:fld id="{FEB30092-2076-4AF0-85DF-596926E92BB7}" type="slidenum">
              <a:rPr lang="en-GB" smtClean="0"/>
              <a:t>‹#›</a:t>
            </a:fld>
            <a:endParaRPr lang="en-GB"/>
          </a:p>
        </p:txBody>
      </p:sp>
      <p:sp>
        <p:nvSpPr>
          <p:cNvPr id="8" name="Footer Placeholder 7">
            <a:extLst>
              <a:ext uri="{FF2B5EF4-FFF2-40B4-BE49-F238E27FC236}">
                <a16:creationId xmlns:a16="http://schemas.microsoft.com/office/drawing/2014/main" id="{C53A9C05-FA5C-827B-FCC1-8F9DE5C305F5}"/>
              </a:ext>
            </a:extLst>
          </p:cNvPr>
          <p:cNvSpPr>
            <a:spLocks noGrp="1"/>
          </p:cNvSpPr>
          <p:nvPr>
            <p:ph type="ftr" sz="quarter" idx="4"/>
          </p:nvPr>
        </p:nvSpPr>
        <p:spPr>
          <a:xfrm>
            <a:off x="0" y="9431352"/>
            <a:ext cx="2946891" cy="498462"/>
          </a:xfrm>
          <a:prstGeom prst="rect">
            <a:avLst/>
          </a:prstGeom>
        </p:spPr>
        <p:txBody>
          <a:bodyPr vert="horz" lIns="91440" tIns="45720" rIns="91440" bIns="45720" rtlCol="0" anchor="b"/>
          <a:lstStyle>
            <a:lvl1pPr algn="l">
              <a:defRPr sz="1200"/>
            </a:lvl1pPr>
          </a:lstStyle>
          <a:p>
            <a:endParaRPr lang="en-GB"/>
          </a:p>
        </p:txBody>
      </p:sp>
      <p:sp>
        <p:nvSpPr>
          <p:cNvPr id="9" name="Slide Image Placeholder 8">
            <a:extLst>
              <a:ext uri="{FF2B5EF4-FFF2-40B4-BE49-F238E27FC236}">
                <a16:creationId xmlns:a16="http://schemas.microsoft.com/office/drawing/2014/main" id="{C92D0D2C-AC9B-82DA-D2F7-84AF5BAFD816}"/>
              </a:ext>
            </a:extLst>
          </p:cNvPr>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419155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39838"/>
            <a:ext cx="5957887" cy="3352800"/>
          </a:xfrm>
          <a:prstGeom prst="rect">
            <a:avLst/>
          </a:prstGeom>
        </p:spPr>
      </p:sp>
      <p:sp>
        <p:nvSpPr>
          <p:cNvPr id="3" name="Notes Placeholder 2"/>
          <p:cNvSpPr>
            <a:spLocks noGrp="1"/>
          </p:cNvSpPr>
          <p:nvPr>
            <p:ph type="body" idx="1"/>
          </p:nvPr>
        </p:nvSpPr>
        <p:spPr/>
        <p:txBody>
          <a:bodyPr/>
          <a:lstStyle/>
          <a:p>
            <a:r>
              <a:rPr lang="en-GB" b="1" u="sng" dirty="0"/>
              <a:t>AD</a:t>
            </a:r>
          </a:p>
          <a:p>
            <a:r>
              <a:rPr lang="en-GB" dirty="0"/>
              <a:t>Welcome – thanks, introductions, aims</a:t>
            </a:r>
          </a:p>
        </p:txBody>
      </p:sp>
      <p:sp>
        <p:nvSpPr>
          <p:cNvPr id="4" name="Slide Number Placeholder 3"/>
          <p:cNvSpPr>
            <a:spLocks noGrp="1"/>
          </p:cNvSpPr>
          <p:nvPr>
            <p:ph type="sldNum" sz="quarter" idx="5"/>
          </p:nvPr>
        </p:nvSpPr>
        <p:spPr/>
        <p:txBody>
          <a:bodyPr/>
          <a:lstStyle/>
          <a:p>
            <a:fld id="{FEB30092-2076-4AF0-85DF-596926E92BB7}" type="slidenum">
              <a:rPr lang="en-GB" smtClean="0"/>
              <a:t>1</a:t>
            </a:fld>
            <a:endParaRPr lang="en-GB"/>
          </a:p>
        </p:txBody>
      </p:sp>
    </p:spTree>
    <p:extLst>
      <p:ext uri="{BB962C8B-B14F-4D97-AF65-F5344CB8AC3E}">
        <p14:creationId xmlns:p14="http://schemas.microsoft.com/office/powerpoint/2010/main" val="1400012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4FC57-2722-7641-F0A2-A6487EC08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AD86C-8405-FF18-F91B-8413A039CADD}"/>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0BA6F609-EB57-63BF-CA16-6C3A28E32FF3}"/>
              </a:ext>
            </a:extLst>
          </p:cNvPr>
          <p:cNvSpPr>
            <a:spLocks noGrp="1"/>
          </p:cNvSpPr>
          <p:nvPr>
            <p:ph type="body" idx="1"/>
          </p:nvPr>
        </p:nvSpPr>
        <p:spPr/>
        <p:txBody>
          <a:bodyPr/>
          <a:lstStyle/>
          <a:p>
            <a:r>
              <a:rPr lang="en-GB" b="1" u="sng" dirty="0"/>
              <a:t>AGFA</a:t>
            </a:r>
          </a:p>
          <a:p>
            <a:pPr>
              <a:lnSpc>
                <a:spcPct val="115000"/>
              </a:lnSpc>
              <a:spcAft>
                <a:spcPts val="10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first part of the benchmark, of just over £46k, or around 46% of the whole, relates to the more direct costs of having a parish priest. This includes:</a:t>
            </a:r>
          </a:p>
          <a:p>
            <a:pPr marL="342900" lvl="0" indent="-342900">
              <a:lnSpc>
                <a:spcPct val="115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Paying their stipend, taking into account what we predict will be a 6% increase into 2026, NI costs, which have risen, and pension contributions</a:t>
            </a:r>
          </a:p>
          <a:p>
            <a:pPr marL="342900" lvl="0" indent="-342900">
              <a:lnSpc>
                <a:spcPct val="115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We also include an average Council Tax bill, since the diocese pays that for a stipendiary priest even if we do not own the parsonage, plus figures that average the resettlement grants for when clergy move on</a:t>
            </a:r>
          </a:p>
          <a:p>
            <a:pPr marL="342900" lvl="0" indent="-342900">
              <a:lnSpc>
                <a:spcPct val="115000"/>
              </a:lnSpc>
              <a:spcAft>
                <a:spcPts val="10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cost figure is then reduced by taking into account the average number of vacancies across the diocese. That means that the PSC doesn’t reduce when a parish priest moves on, since every parish benefits from this every year and Common Fund payments continue as usual during a vacancy.</a:t>
            </a:r>
          </a:p>
        </p:txBody>
      </p:sp>
      <p:sp>
        <p:nvSpPr>
          <p:cNvPr id="4" name="Slide Number Placeholder 3">
            <a:extLst>
              <a:ext uri="{FF2B5EF4-FFF2-40B4-BE49-F238E27FC236}">
                <a16:creationId xmlns:a16="http://schemas.microsoft.com/office/drawing/2014/main" id="{5E2894D6-E561-77DA-3790-C52CB20F1049}"/>
              </a:ext>
            </a:extLst>
          </p:cNvPr>
          <p:cNvSpPr>
            <a:spLocks noGrp="1"/>
          </p:cNvSpPr>
          <p:nvPr>
            <p:ph type="sldNum" sz="quarter" idx="5"/>
          </p:nvPr>
        </p:nvSpPr>
        <p:spPr/>
        <p:txBody>
          <a:bodyPr/>
          <a:lstStyle/>
          <a:p>
            <a:fld id="{FEB30092-2076-4AF0-85DF-596926E92BB7}" type="slidenum">
              <a:rPr lang="en-GB" smtClean="0"/>
              <a:t>10</a:t>
            </a:fld>
            <a:endParaRPr lang="en-GB"/>
          </a:p>
        </p:txBody>
      </p:sp>
    </p:spTree>
    <p:extLst>
      <p:ext uri="{BB962C8B-B14F-4D97-AF65-F5344CB8AC3E}">
        <p14:creationId xmlns:p14="http://schemas.microsoft.com/office/powerpoint/2010/main" val="3746966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A8DF4-0E6F-550B-D008-EAF18AB65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74FF12-E4BB-F849-9B03-D864783F7745}"/>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D3DB6DBA-43AB-6058-17FC-0FD5CB92DC20}"/>
              </a:ext>
            </a:extLst>
          </p:cNvPr>
          <p:cNvSpPr>
            <a:spLocks noGrp="1"/>
          </p:cNvSpPr>
          <p:nvPr>
            <p:ph type="body" idx="1"/>
          </p:nvPr>
        </p:nvSpPr>
        <p:spPr/>
        <p:txBody>
          <a:bodyPr/>
          <a:lstStyle/>
          <a:p>
            <a:r>
              <a:rPr lang="en-GB" b="1" u="sng" dirty="0"/>
              <a:t>AGFA</a:t>
            </a:r>
          </a:p>
          <a:p>
            <a:pPr>
              <a:lnSpc>
                <a:spcPct val="115000"/>
              </a:lnSpc>
              <a:spcAft>
                <a:spcPts val="10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part of the cost, of just under £23k, which is the equivalent of around £1900pcm, is the average cost of providing a vicarage, or parsonage, for the parish priest.</a:t>
            </a:r>
          </a:p>
          <a:p>
            <a:pPr>
              <a:lnSpc>
                <a:spcPct val="115000"/>
              </a:lnSpc>
              <a:spcAft>
                <a:spcPts val="10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Clergy housing come in all shapes and sizes and need widely differing maintenance costs across their lifetime, so we average out the cost of making sure our clergy have places suitable for life and ministry across the parishes rather than weigh a particular parish down with the cost of replacing a roof or fitting double-glazing.</a:t>
            </a:r>
          </a:p>
          <a:p>
            <a:pPr>
              <a:lnSpc>
                <a:spcPct val="115000"/>
              </a:lnSpc>
              <a:spcAft>
                <a:spcPts val="10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Housing costs include matters such as: </a:t>
            </a:r>
          </a:p>
          <a:p>
            <a:pPr marL="342900" lvl="0" indent="-342900">
              <a:lnSpc>
                <a:spcPct val="115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Maintenance</a:t>
            </a:r>
          </a:p>
          <a:p>
            <a:pPr marL="342900" lvl="0" indent="-342900">
              <a:lnSpc>
                <a:spcPct val="115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Our duties as landlords, such as gas safety, asbestos, electrical checks</a:t>
            </a:r>
          </a:p>
          <a:p>
            <a:pPr marL="342900" lvl="0" indent="-342900">
              <a:lnSpc>
                <a:spcPct val="115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Improve the energy efficiency of clergy homes to reduce the cost of heating for clergy through insulation, double or secondary glazing etc. – which also helps us towards our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netZero</a:t>
            </a:r>
            <a:r>
              <a:rPr lang="en-GB" sz="1800" dirty="0">
                <a:effectLst/>
                <a:latin typeface="Calibri" panose="020F0502020204030204" pitchFamily="34" charset="0"/>
                <a:ea typeface="Calibri" panose="020F0502020204030204" pitchFamily="34" charset="0"/>
                <a:cs typeface="Times New Roman" panose="02020603050405020304" pitchFamily="18" charset="0"/>
              </a:rPr>
              <a:t> goals</a:t>
            </a:r>
          </a:p>
          <a:p>
            <a:pPr marL="342900" lvl="0" indent="-342900">
              <a:lnSpc>
                <a:spcPct val="115000"/>
              </a:lnSpc>
              <a:spcAft>
                <a:spcPts val="10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also pays for upgrading vicarages, usually when a new vicar is arriving</a:t>
            </a:r>
          </a:p>
          <a:p>
            <a:pPr>
              <a:lnSpc>
                <a:spcPct val="115000"/>
              </a:lnSpc>
              <a:spcAft>
                <a:spcPts val="10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buNone/>
            </a:pPr>
            <a:r>
              <a:rPr lang="en-GB" sz="1800" b="0" i="0" u="none" strike="noStrike" baseline="0" dirty="0">
                <a:solidFill>
                  <a:srgbClr val="000000"/>
                </a:solidFill>
                <a:latin typeface="Calibri" panose="020F0502020204030204" pitchFamily="34" charset="0"/>
              </a:rPr>
              <a:t>This is a slightly lower figure than 2025 and represents exceptional value for money in London for providing a “working home”. The average rental cost of a minimum vicarage size house in the Diocese is £45,000.</a:t>
            </a:r>
            <a:endParaRPr lang="en-GB" dirty="0"/>
          </a:p>
        </p:txBody>
      </p:sp>
      <p:sp>
        <p:nvSpPr>
          <p:cNvPr id="4" name="Slide Number Placeholder 3">
            <a:extLst>
              <a:ext uri="{FF2B5EF4-FFF2-40B4-BE49-F238E27FC236}">
                <a16:creationId xmlns:a16="http://schemas.microsoft.com/office/drawing/2014/main" id="{A335891A-7C87-9DE7-B2BA-E4ACE1A77A5F}"/>
              </a:ext>
            </a:extLst>
          </p:cNvPr>
          <p:cNvSpPr>
            <a:spLocks noGrp="1"/>
          </p:cNvSpPr>
          <p:nvPr>
            <p:ph type="sldNum" sz="quarter" idx="5"/>
          </p:nvPr>
        </p:nvSpPr>
        <p:spPr/>
        <p:txBody>
          <a:bodyPr/>
          <a:lstStyle/>
          <a:p>
            <a:fld id="{FEB30092-2076-4AF0-85DF-596926E92BB7}" type="slidenum">
              <a:rPr lang="en-GB" smtClean="0"/>
              <a:t>11</a:t>
            </a:fld>
            <a:endParaRPr lang="en-GB"/>
          </a:p>
        </p:txBody>
      </p:sp>
    </p:spTree>
    <p:extLst>
      <p:ext uri="{BB962C8B-B14F-4D97-AF65-F5344CB8AC3E}">
        <p14:creationId xmlns:p14="http://schemas.microsoft.com/office/powerpoint/2010/main" val="3093648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C4F36-4E4F-1481-CED2-DE9F134B1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FF473-0CCD-8507-7BAF-DA4902F68C29}"/>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3396D369-D218-910D-1F32-C17C76DFBA46}"/>
              </a:ext>
            </a:extLst>
          </p:cNvPr>
          <p:cNvSpPr>
            <a:spLocks noGrp="1"/>
          </p:cNvSpPr>
          <p:nvPr>
            <p:ph type="body" idx="1"/>
          </p:nvPr>
        </p:nvSpPr>
        <p:spPr/>
        <p:txBody>
          <a:bodyPr/>
          <a:lstStyle/>
          <a:p>
            <a:r>
              <a:rPr lang="en-GB" b="1" u="sng" dirty="0"/>
              <a:t>AGFA</a:t>
            </a:r>
          </a:p>
          <a:p>
            <a:pPr>
              <a:lnSpc>
                <a:spcPct val="115000"/>
              </a:lnSpc>
              <a:spcAft>
                <a:spcPts val="10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11% of the benchmark cost figure, or just over £11k, relates to the training of a new generation of parish priests.</a:t>
            </a:r>
          </a:p>
          <a:p>
            <a:pPr>
              <a:lnSpc>
                <a:spcPct val="115000"/>
              </a:lnSpc>
              <a:spcAft>
                <a:spcPts val="10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We contribute as a diocese together to</a:t>
            </a:r>
          </a:p>
          <a:p>
            <a:pPr>
              <a:lnSpc>
                <a:spcPct val="115000"/>
              </a:lnSpc>
              <a:spcAft>
                <a:spcPts val="10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support of ordinands in training,</a:t>
            </a:r>
          </a:p>
          <a:p>
            <a:pPr>
              <a:lnSpc>
                <a:spcPct val="115000"/>
              </a:lnSpc>
              <a:spcAft>
                <a:spcPts val="10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and the provision of curacy training posts.</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recognise that most parishes won’t be in a position to receive a curate themselves, but these costs are about training someone who may be your next vicar, ensuring that generations to come have the ministry and leadership of a trained and experienced parish priest.</a:t>
            </a:r>
          </a:p>
        </p:txBody>
      </p:sp>
      <p:sp>
        <p:nvSpPr>
          <p:cNvPr id="4" name="Slide Number Placeholder 3">
            <a:extLst>
              <a:ext uri="{FF2B5EF4-FFF2-40B4-BE49-F238E27FC236}">
                <a16:creationId xmlns:a16="http://schemas.microsoft.com/office/drawing/2014/main" id="{6AD9C0FB-20DE-1AE0-5068-35D4AEF72DDC}"/>
              </a:ext>
            </a:extLst>
          </p:cNvPr>
          <p:cNvSpPr>
            <a:spLocks noGrp="1"/>
          </p:cNvSpPr>
          <p:nvPr>
            <p:ph type="sldNum" sz="quarter" idx="5"/>
          </p:nvPr>
        </p:nvSpPr>
        <p:spPr/>
        <p:txBody>
          <a:bodyPr/>
          <a:lstStyle/>
          <a:p>
            <a:fld id="{FEB30092-2076-4AF0-85DF-596926E92BB7}" type="slidenum">
              <a:rPr lang="en-GB" smtClean="0"/>
              <a:t>12</a:t>
            </a:fld>
            <a:endParaRPr lang="en-GB"/>
          </a:p>
        </p:txBody>
      </p:sp>
    </p:spTree>
    <p:extLst>
      <p:ext uri="{BB962C8B-B14F-4D97-AF65-F5344CB8AC3E}">
        <p14:creationId xmlns:p14="http://schemas.microsoft.com/office/powerpoint/2010/main" val="2909066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75DF5-05A7-F669-671B-B05A507EE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04875-A908-9A03-67C4-E8057E235E18}"/>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A6702239-3600-7CC3-B704-0417D3030770}"/>
              </a:ext>
            </a:extLst>
          </p:cNvPr>
          <p:cNvSpPr>
            <a:spLocks noGrp="1"/>
          </p:cNvSpPr>
          <p:nvPr>
            <p:ph type="body" idx="1"/>
          </p:nvPr>
        </p:nvSpPr>
        <p:spPr/>
        <p:txBody>
          <a:bodyPr/>
          <a:lstStyle/>
          <a:p>
            <a:r>
              <a:rPr lang="en-GB" b="1" u="sng" dirty="0"/>
              <a:t>AGFA</a:t>
            </a:r>
          </a:p>
          <a:p>
            <a:pPr>
              <a:lnSpc>
                <a:spcPct val="115000"/>
              </a:lnSpc>
              <a:spcAft>
                <a:spcPts val="10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final part of the London Ministry Cost benchmark relates to support costs for local parishes and clergy, plus a small amount to run the charity which is the London Diocesan Fund</a:t>
            </a:r>
          </a:p>
          <a:p>
            <a:pPr>
              <a:lnSpc>
                <a:spcPct val="115000"/>
              </a:lnSpc>
              <a:spcAft>
                <a:spcPts val="10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many ways in which the Diocesan support teams provide professional advice, encouragement and help directly to the local church. This includes:</a:t>
            </a:r>
          </a:p>
          <a:p>
            <a:pPr marL="342900" lvl="0" indent="-342900">
              <a:lnSpc>
                <a:spcPct val="115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Our safeguarding advisors</a:t>
            </a:r>
          </a:p>
          <a:p>
            <a:pPr marL="342900" lvl="0" indent="-342900">
              <a:lnSpc>
                <a:spcPct val="115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Parish property support and fundraising</a:t>
            </a:r>
          </a:p>
          <a:p>
            <a:pPr marL="342900" lvl="0" indent="-342900">
              <a:lnSpc>
                <a:spcPct val="115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Area Finance Advisers and Archdeacons</a:t>
            </a:r>
          </a:p>
          <a:p>
            <a:pPr marL="342900" lvl="0" indent="-342900">
              <a:lnSpc>
                <a:spcPct val="115000"/>
              </a:lnSpc>
              <a:spcAft>
                <a:spcPts val="10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professional advisers and trainers covering youth work, HR, governance and legal support</a:t>
            </a:r>
          </a:p>
          <a:p>
            <a:pPr>
              <a:lnSpc>
                <a:spcPct val="115000"/>
              </a:lnSpc>
              <a:spcAft>
                <a:spcPts val="10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Common Fund means that every aspect of this diocesan support is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free at the point of use</a:t>
            </a:r>
            <a:r>
              <a:rPr lang="en-GB" sz="1800" dirty="0">
                <a:effectLst/>
                <a:latin typeface="Calibri" panose="020F0502020204030204" pitchFamily="34" charset="0"/>
                <a:ea typeface="Calibri" panose="020F0502020204030204" pitchFamily="34" charset="0"/>
                <a:cs typeface="Times New Roman" panose="02020603050405020304" pitchFamily="18" charset="0"/>
              </a:rPr>
              <a:t>, meaning that a parish with a major safeguarding issue one year, for example, isn’t suddenly having to find extra funds to pay for professional advice.</a:t>
            </a:r>
          </a:p>
          <a:p>
            <a:pPr>
              <a:lnSpc>
                <a:spcPct val="115000"/>
              </a:lnSpc>
              <a:spcAft>
                <a:spcPts val="10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1000"/>
              </a:spcBef>
              <a:spcAft>
                <a:spcPts val="600"/>
              </a:spcAft>
              <a:buNone/>
            </a:pPr>
            <a:r>
              <a:rPr lang="en-GB" sz="1800" b="0" i="0" dirty="0">
                <a:solidFill>
                  <a:srgbClr val="005272"/>
                </a:solidFill>
                <a:effectLst/>
                <a:latin typeface="Calibri Light" panose="020F0302020204030204" pitchFamily="34" charset="0"/>
                <a:ea typeface="Times New Roman" panose="02020603050405020304" pitchFamily="18" charset="0"/>
                <a:cs typeface="Times New Roman" panose="02020603050405020304" pitchFamily="18" charset="0"/>
              </a:rPr>
              <a:t>We also show a part of that figure, less than 7% of the whole cost figure, is spent on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 administration of the diocese as a charity. This figure compares very favourably indeed with other similar charities, where the benchmark figure is often 20% or more. We aim to be as lean and efficient as possible, so that as much of what we raise can go directly into the life of the local parish.</a:t>
            </a:r>
          </a:p>
          <a:p>
            <a:endParaRPr lang="en-GB" dirty="0"/>
          </a:p>
          <a:p>
            <a:r>
              <a:rPr lang="en-GB" dirty="0"/>
              <a:t>You might notice that this year there is no figure representing our payment to support the National Church Institutions – last year this was around £2k as part of this benchmark. That’s because it looks like General Synod will be voting to end this contribution and fund national church work in other ways. That has clearly helped keep our benchmark figure down.</a:t>
            </a:r>
          </a:p>
        </p:txBody>
      </p:sp>
      <p:sp>
        <p:nvSpPr>
          <p:cNvPr id="4" name="Slide Number Placeholder 3">
            <a:extLst>
              <a:ext uri="{FF2B5EF4-FFF2-40B4-BE49-F238E27FC236}">
                <a16:creationId xmlns:a16="http://schemas.microsoft.com/office/drawing/2014/main" id="{40F98A54-5119-2A89-9E52-3A2DD63B32C6}"/>
              </a:ext>
            </a:extLst>
          </p:cNvPr>
          <p:cNvSpPr>
            <a:spLocks noGrp="1"/>
          </p:cNvSpPr>
          <p:nvPr>
            <p:ph type="sldNum" sz="quarter" idx="5"/>
          </p:nvPr>
        </p:nvSpPr>
        <p:spPr/>
        <p:txBody>
          <a:bodyPr/>
          <a:lstStyle/>
          <a:p>
            <a:fld id="{FEB30092-2076-4AF0-85DF-596926E92BB7}" type="slidenum">
              <a:rPr lang="en-GB" smtClean="0"/>
              <a:t>13</a:t>
            </a:fld>
            <a:endParaRPr lang="en-GB"/>
          </a:p>
        </p:txBody>
      </p:sp>
    </p:spTree>
    <p:extLst>
      <p:ext uri="{BB962C8B-B14F-4D97-AF65-F5344CB8AC3E}">
        <p14:creationId xmlns:p14="http://schemas.microsoft.com/office/powerpoint/2010/main" val="2590602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4EC16-96B0-3F6E-A043-2FD852F35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F17B9-3537-5C2C-A04E-02C9215B12ED}"/>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722A534A-7130-69E6-27EA-4E381EF835C8}"/>
              </a:ext>
            </a:extLst>
          </p:cNvPr>
          <p:cNvSpPr>
            <a:spLocks noGrp="1"/>
          </p:cNvSpPr>
          <p:nvPr>
            <p:ph type="body" idx="1"/>
          </p:nvPr>
        </p:nvSpPr>
        <p:spPr/>
        <p:txBody>
          <a:bodyPr/>
          <a:lstStyle/>
          <a:p>
            <a:r>
              <a:rPr lang="en-GB" sz="1800" b="1" u="sng" dirty="0">
                <a:effectLst/>
                <a:latin typeface="Calibri" panose="020F0502020204030204" pitchFamily="34" charset="0"/>
                <a:ea typeface="Calibri" panose="020F0502020204030204" pitchFamily="34" charset="0"/>
                <a:cs typeface="Times New Roman" panose="02020603050405020304" pitchFamily="18" charset="0"/>
              </a:rPr>
              <a:t>AGFA</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So, the London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Minstry</a:t>
            </a:r>
            <a:r>
              <a:rPr lang="en-GB" sz="1800" dirty="0">
                <a:effectLst/>
                <a:latin typeface="Calibri" panose="020F0502020204030204" pitchFamily="34" charset="0"/>
                <a:ea typeface="Calibri" panose="020F0502020204030204" pitchFamily="34" charset="0"/>
                <a:cs typeface="Times New Roman" panose="02020603050405020304" pitchFamily="18" charset="0"/>
              </a:rPr>
              <a:t> Cost Benchmark for 2026, gives an average of what the London Diocesan Fund is committing to spend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ordert</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support the mission and ministry of a local church with one parish priest, one vicarage, a range of important support services and a contribution to training priests of the future</a:t>
            </a:r>
            <a:endParaRPr lang="en-GB" dirty="0"/>
          </a:p>
        </p:txBody>
      </p:sp>
      <p:sp>
        <p:nvSpPr>
          <p:cNvPr id="4" name="Slide Number Placeholder 3">
            <a:extLst>
              <a:ext uri="{FF2B5EF4-FFF2-40B4-BE49-F238E27FC236}">
                <a16:creationId xmlns:a16="http://schemas.microsoft.com/office/drawing/2014/main" id="{06E4DCCA-D8AA-8C4B-276B-50E9B2757D34}"/>
              </a:ext>
            </a:extLst>
          </p:cNvPr>
          <p:cNvSpPr>
            <a:spLocks noGrp="1"/>
          </p:cNvSpPr>
          <p:nvPr>
            <p:ph type="sldNum" sz="quarter" idx="5"/>
          </p:nvPr>
        </p:nvSpPr>
        <p:spPr/>
        <p:txBody>
          <a:bodyPr/>
          <a:lstStyle/>
          <a:p>
            <a:fld id="{FEB30092-2076-4AF0-85DF-596926E92BB7}" type="slidenum">
              <a:rPr lang="en-GB" smtClean="0"/>
              <a:t>14</a:t>
            </a:fld>
            <a:endParaRPr lang="en-GB"/>
          </a:p>
        </p:txBody>
      </p:sp>
    </p:spTree>
    <p:extLst>
      <p:ext uri="{BB962C8B-B14F-4D97-AF65-F5344CB8AC3E}">
        <p14:creationId xmlns:p14="http://schemas.microsoft.com/office/powerpoint/2010/main" val="3556380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54878-8163-CB9F-75B8-001DA597A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DF541A-3761-7A58-33A8-C52D34A810A3}"/>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26069538-CC8C-E7DB-F2C3-7BC121899D48}"/>
              </a:ext>
            </a:extLst>
          </p:cNvPr>
          <p:cNvSpPr>
            <a:spLocks noGrp="1"/>
          </p:cNvSpPr>
          <p:nvPr>
            <p:ph type="body" idx="1"/>
          </p:nvPr>
        </p:nvSpPr>
        <p:spPr/>
        <p:txBody>
          <a:bodyPr/>
          <a:lstStyle/>
          <a:p>
            <a:r>
              <a:rPr lang="en-GB" b="1" u="sng" dirty="0"/>
              <a:t>AGFA</a:t>
            </a:r>
          </a:p>
          <a:p>
            <a:r>
              <a:rPr lang="en-GB" dirty="0"/>
              <a:t>…and perhaps it’s worth noting, favourably I hope, that some 80% of that cost relates to our commitment to clergy ministry – both making possible full time stipendiary ministry, and providing homes for parish clergy, as well as training parish priests for years to come.</a:t>
            </a:r>
          </a:p>
          <a:p>
            <a:endParaRPr lang="en-GB" dirty="0"/>
          </a:p>
          <a:p>
            <a:r>
              <a:rPr lang="en-GB" dirty="0"/>
              <a:t>As I said at the beginning, there is a detailed document available for PCC members on the diocesan website going to into much more detail on each of those four cost areas – and both AD and I are happy to respond to questions by email in the coming weeks.</a:t>
            </a:r>
          </a:p>
        </p:txBody>
      </p:sp>
      <p:sp>
        <p:nvSpPr>
          <p:cNvPr id="4" name="Slide Number Placeholder 3">
            <a:extLst>
              <a:ext uri="{FF2B5EF4-FFF2-40B4-BE49-F238E27FC236}">
                <a16:creationId xmlns:a16="http://schemas.microsoft.com/office/drawing/2014/main" id="{88A1FEF2-06F5-53F0-867E-88F7D1AD1A85}"/>
              </a:ext>
            </a:extLst>
          </p:cNvPr>
          <p:cNvSpPr>
            <a:spLocks noGrp="1"/>
          </p:cNvSpPr>
          <p:nvPr>
            <p:ph type="sldNum" sz="quarter" idx="5"/>
          </p:nvPr>
        </p:nvSpPr>
        <p:spPr/>
        <p:txBody>
          <a:bodyPr/>
          <a:lstStyle/>
          <a:p>
            <a:fld id="{FEB30092-2076-4AF0-85DF-596926E92BB7}" type="slidenum">
              <a:rPr lang="en-GB" smtClean="0"/>
              <a:t>15</a:t>
            </a:fld>
            <a:endParaRPr lang="en-GB"/>
          </a:p>
        </p:txBody>
      </p:sp>
    </p:spTree>
    <p:extLst>
      <p:ext uri="{BB962C8B-B14F-4D97-AF65-F5344CB8AC3E}">
        <p14:creationId xmlns:p14="http://schemas.microsoft.com/office/powerpoint/2010/main" val="3801240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39838"/>
            <a:ext cx="5957887" cy="3352800"/>
          </a:xfrm>
          <a:prstGeom prst="rect">
            <a:avLst/>
          </a:prstGeom>
        </p:spPr>
      </p:sp>
      <p:sp>
        <p:nvSpPr>
          <p:cNvPr id="3" name="Notes Placeholder 2"/>
          <p:cNvSpPr>
            <a:spLocks noGrp="1"/>
          </p:cNvSpPr>
          <p:nvPr>
            <p:ph type="body" idx="1"/>
          </p:nvPr>
        </p:nvSpPr>
        <p:spPr/>
        <p:txBody>
          <a:bodyPr/>
          <a:lstStyle/>
          <a:p>
            <a:r>
              <a:rPr lang="en-GB" b="1" u="sng" dirty="0"/>
              <a:t>AD</a:t>
            </a:r>
          </a:p>
          <a:p>
            <a:r>
              <a:rPr lang="en-GB" dirty="0"/>
              <a:t>So – summarise what we’ve said so far…</a:t>
            </a:r>
          </a:p>
          <a:p>
            <a:pPr lvl="1"/>
            <a:r>
              <a:rPr lang="en-GB" dirty="0"/>
              <a:t>CF makes it possible for us, together, to fund… across… receiving according to need, contributing according to resources</a:t>
            </a:r>
          </a:p>
          <a:p>
            <a:pPr lvl="0"/>
            <a:r>
              <a:rPr lang="en-GB" dirty="0"/>
              <a:t>We’re asking, as every year, PCCs to contribute as fully as possible to your own share of the costs… and if that is within your reach, then to consider supporting other parishes too.</a:t>
            </a:r>
          </a:p>
          <a:p>
            <a:pPr lvl="0"/>
            <a:endParaRPr lang="en-GB" dirty="0"/>
          </a:p>
          <a:p>
            <a:pPr lvl="0"/>
            <a:r>
              <a:rPr lang="en-GB" dirty="0"/>
              <a:t>But we have a unique challenge this year – and it’s for a nice reason for once</a:t>
            </a:r>
          </a:p>
          <a:p>
            <a:pPr lvl="0"/>
            <a:r>
              <a:rPr lang="en-GB" dirty="0"/>
              <a:t>Although 9.5% was a big rise last year, it made at least part of the conversation (about how much we hoped PCCs might increase their contribution by) a very obvious and simple one…. The need for an increase was really obvious</a:t>
            </a:r>
          </a:p>
          <a:p>
            <a:pPr lvl="0"/>
            <a:endParaRPr lang="en-GB" dirty="0"/>
          </a:p>
          <a:p>
            <a:pPr lvl="0"/>
            <a:r>
              <a:rPr lang="en-GB" dirty="0"/>
              <a:t>Not so much this year… so why do I ask every PCC who can possibly do so, to consider contributing more in 2026 to this year?</a:t>
            </a:r>
          </a:p>
        </p:txBody>
      </p:sp>
      <p:sp>
        <p:nvSpPr>
          <p:cNvPr id="4" name="Slide Number Placeholder 3"/>
          <p:cNvSpPr>
            <a:spLocks noGrp="1"/>
          </p:cNvSpPr>
          <p:nvPr>
            <p:ph type="sldNum" sz="quarter" idx="5"/>
          </p:nvPr>
        </p:nvSpPr>
        <p:spPr/>
        <p:txBody>
          <a:bodyPr/>
          <a:lstStyle/>
          <a:p>
            <a:fld id="{FEB30092-2076-4AF0-85DF-596926E92BB7}" type="slidenum">
              <a:rPr lang="en-GB" smtClean="0"/>
              <a:t>16</a:t>
            </a:fld>
            <a:endParaRPr lang="en-GB"/>
          </a:p>
        </p:txBody>
      </p:sp>
    </p:spTree>
    <p:extLst>
      <p:ext uri="{BB962C8B-B14F-4D97-AF65-F5344CB8AC3E}">
        <p14:creationId xmlns:p14="http://schemas.microsoft.com/office/powerpoint/2010/main" val="2485535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8C2B6-4B29-E702-2D81-FFC222A42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B09D2-09CF-DB2B-821E-7C56CCE1797E}"/>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AD5ADFEB-95D5-B518-1DDF-6702ECC06F9A}"/>
              </a:ext>
            </a:extLst>
          </p:cNvPr>
          <p:cNvSpPr>
            <a:spLocks noGrp="1"/>
          </p:cNvSpPr>
          <p:nvPr>
            <p:ph type="body" idx="1"/>
          </p:nvPr>
        </p:nvSpPr>
        <p:spPr/>
        <p:txBody>
          <a:bodyPr/>
          <a:lstStyle/>
          <a:p>
            <a:r>
              <a:rPr lang="en-GB" b="1" u="sng" dirty="0"/>
              <a:t>AD</a:t>
            </a:r>
          </a:p>
          <a:p>
            <a:r>
              <a:rPr lang="en-GB" dirty="0"/>
              <a:t>Well, alongside considering context, suggestion and benchmark</a:t>
            </a:r>
          </a:p>
          <a:p>
            <a:r>
              <a:rPr lang="en-GB" dirty="0"/>
              <a:t>…there is a real and increasingly urgent </a:t>
            </a:r>
            <a:r>
              <a:rPr lang="en-GB" b="1" dirty="0"/>
              <a:t>challenge</a:t>
            </a:r>
            <a:r>
              <a:rPr lang="en-GB" dirty="0"/>
              <a:t> facing the whole diocese</a:t>
            </a:r>
          </a:p>
          <a:p>
            <a:r>
              <a:rPr lang="en-GB" dirty="0"/>
              <a:t>Represented by the pie chart – shows where the income comes from to meet the expenditure of the diocesan fund on parish ministry</a:t>
            </a:r>
          </a:p>
          <a:p>
            <a:pPr lvl="1"/>
            <a:r>
              <a:rPr lang="en-GB" dirty="0"/>
              <a:t>Parish contributions… 63% of the whole</a:t>
            </a:r>
          </a:p>
          <a:p>
            <a:pPr lvl="1"/>
            <a:r>
              <a:rPr lang="en-GB" dirty="0"/>
              <a:t>Other </a:t>
            </a:r>
            <a:r>
              <a:rPr lang="en-GB" dirty="0" err="1"/>
              <a:t>dio</a:t>
            </a:r>
            <a:r>
              <a:rPr lang="en-GB" dirty="0"/>
              <a:t> income… 24%</a:t>
            </a:r>
          </a:p>
          <a:p>
            <a:pPr lvl="0"/>
            <a:r>
              <a:rPr lang="en-GB" dirty="0"/>
              <a:t>Leaves a really significant gap</a:t>
            </a:r>
          </a:p>
          <a:p>
            <a:pPr lvl="0"/>
            <a:endParaRPr lang="en-GB" dirty="0"/>
          </a:p>
          <a:p>
            <a:pPr lvl="0"/>
            <a:r>
              <a:rPr lang="en-GB" dirty="0"/>
              <a:t>Currently being met by using capital and selling assets</a:t>
            </a:r>
          </a:p>
          <a:p>
            <a:pPr lvl="0"/>
            <a:r>
              <a:rPr lang="en-GB" dirty="0"/>
              <a:t>Why? Because we believe in the local church, because we will continue…</a:t>
            </a:r>
          </a:p>
          <a:p>
            <a:pPr lvl="0"/>
            <a:r>
              <a:rPr lang="en-GB" dirty="0"/>
              <a:t>But it can’t last forever…</a:t>
            </a:r>
          </a:p>
          <a:p>
            <a:pPr lvl="1"/>
            <a:r>
              <a:rPr lang="en-GB" dirty="0"/>
              <a:t>Using capital lowers future income</a:t>
            </a:r>
          </a:p>
          <a:p>
            <a:pPr lvl="1"/>
            <a:r>
              <a:rPr lang="en-GB" dirty="0"/>
              <a:t>And also runs out eventually</a:t>
            </a:r>
          </a:p>
          <a:p>
            <a:pPr lvl="0"/>
            <a:endParaRPr lang="en-GB" dirty="0"/>
          </a:p>
          <a:p>
            <a:pPr lvl="0"/>
            <a:r>
              <a:rPr lang="en-GB" dirty="0"/>
              <a:t>A significant change is parish contributions – used to be ~70% of the cost coverage,… which in fact neatly covered the whole cost of stipends and clergy housing</a:t>
            </a:r>
          </a:p>
        </p:txBody>
      </p:sp>
      <p:sp>
        <p:nvSpPr>
          <p:cNvPr id="4" name="Slide Number Placeholder 3">
            <a:extLst>
              <a:ext uri="{FF2B5EF4-FFF2-40B4-BE49-F238E27FC236}">
                <a16:creationId xmlns:a16="http://schemas.microsoft.com/office/drawing/2014/main" id="{C61ADA80-7DFA-B197-C80B-250C5BE9F046}"/>
              </a:ext>
            </a:extLst>
          </p:cNvPr>
          <p:cNvSpPr>
            <a:spLocks noGrp="1"/>
          </p:cNvSpPr>
          <p:nvPr>
            <p:ph type="sldNum" sz="quarter" idx="5"/>
          </p:nvPr>
        </p:nvSpPr>
        <p:spPr/>
        <p:txBody>
          <a:bodyPr/>
          <a:lstStyle/>
          <a:p>
            <a:fld id="{FEB30092-2076-4AF0-85DF-596926E92BB7}" type="slidenum">
              <a:rPr lang="en-GB" smtClean="0"/>
              <a:t>17</a:t>
            </a:fld>
            <a:endParaRPr lang="en-GB"/>
          </a:p>
        </p:txBody>
      </p:sp>
    </p:spTree>
    <p:extLst>
      <p:ext uri="{BB962C8B-B14F-4D97-AF65-F5344CB8AC3E}">
        <p14:creationId xmlns:p14="http://schemas.microsoft.com/office/powerpoint/2010/main" val="799272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035C8-A12B-511F-C425-8B829B33C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BB0DC-5CCF-B146-C662-E2AEB60CCCD3}"/>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DB77CD61-9E18-B6B7-0233-B87BDFEBE1B7}"/>
              </a:ext>
            </a:extLst>
          </p:cNvPr>
          <p:cNvSpPr>
            <a:spLocks noGrp="1"/>
          </p:cNvSpPr>
          <p:nvPr>
            <p:ph type="body" idx="1"/>
          </p:nvPr>
        </p:nvSpPr>
        <p:spPr/>
        <p:txBody>
          <a:bodyPr/>
          <a:lstStyle/>
          <a:p>
            <a:r>
              <a:rPr lang="en-GB" b="1" u="sng" dirty="0"/>
              <a:t>AD</a:t>
            </a:r>
          </a:p>
          <a:p>
            <a:r>
              <a:rPr lang="en-GB" dirty="0"/>
              <a:t>And of course in years where the budget goes up by 4 or 5% in a year that gap is not likely to narrow very much</a:t>
            </a:r>
          </a:p>
          <a:p>
            <a:r>
              <a:rPr lang="en-GB" dirty="0"/>
              <a:t>But in a year like this, we’ve got a real opportunity to make up ground</a:t>
            </a:r>
          </a:p>
          <a:p>
            <a:pPr lvl="1"/>
            <a:r>
              <a:rPr lang="en-GB" dirty="0"/>
              <a:t>So, where a parish is able to make an increase in its contributions, it will make a real difference both to the coverage of their own costs… and also to the deficit we’re carrying together as a diocese</a:t>
            </a:r>
          </a:p>
          <a:p>
            <a:pPr lvl="0"/>
            <a:r>
              <a:rPr lang="en-GB" dirty="0"/>
              <a:t>This year is a really big opportunity together to help build a more sustainable financial future</a:t>
            </a:r>
          </a:p>
        </p:txBody>
      </p:sp>
      <p:sp>
        <p:nvSpPr>
          <p:cNvPr id="4" name="Slide Number Placeholder 3">
            <a:extLst>
              <a:ext uri="{FF2B5EF4-FFF2-40B4-BE49-F238E27FC236}">
                <a16:creationId xmlns:a16="http://schemas.microsoft.com/office/drawing/2014/main" id="{20EB1108-79DA-2C55-E36D-4410B075C097}"/>
              </a:ext>
            </a:extLst>
          </p:cNvPr>
          <p:cNvSpPr>
            <a:spLocks noGrp="1"/>
          </p:cNvSpPr>
          <p:nvPr>
            <p:ph type="sldNum" sz="quarter" idx="5"/>
          </p:nvPr>
        </p:nvSpPr>
        <p:spPr/>
        <p:txBody>
          <a:bodyPr/>
          <a:lstStyle/>
          <a:p>
            <a:fld id="{FEB30092-2076-4AF0-85DF-596926E92BB7}" type="slidenum">
              <a:rPr lang="en-GB" smtClean="0"/>
              <a:t>18</a:t>
            </a:fld>
            <a:endParaRPr lang="en-GB"/>
          </a:p>
        </p:txBody>
      </p:sp>
    </p:spTree>
    <p:extLst>
      <p:ext uri="{BB962C8B-B14F-4D97-AF65-F5344CB8AC3E}">
        <p14:creationId xmlns:p14="http://schemas.microsoft.com/office/powerpoint/2010/main" val="2703951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39838"/>
            <a:ext cx="5957887" cy="3352800"/>
          </a:xfrm>
          <a:prstGeom prst="rect">
            <a:avLst/>
          </a:prstGeom>
        </p:spPr>
      </p:sp>
      <p:sp>
        <p:nvSpPr>
          <p:cNvPr id="3" name="Notes Placeholder 2"/>
          <p:cNvSpPr>
            <a:spLocks noGrp="1"/>
          </p:cNvSpPr>
          <p:nvPr>
            <p:ph type="body" idx="1"/>
          </p:nvPr>
        </p:nvSpPr>
        <p:spPr/>
        <p:txBody>
          <a:bodyPr/>
          <a:lstStyle/>
          <a:p>
            <a:pPr>
              <a:lnSpc>
                <a:spcPct val="115000"/>
              </a:lnSpc>
              <a:spcAft>
                <a:spcPts val="1000"/>
              </a:spcAft>
            </a:pPr>
            <a:r>
              <a:rPr lang="en-GB" b="1" u="sng" dirty="0"/>
              <a:t>AD</a:t>
            </a:r>
          </a:p>
          <a:p>
            <a:pPr>
              <a:lnSpc>
                <a:spcPct val="115000"/>
              </a:lnSpc>
              <a:spcAft>
                <a:spcPts val="1000"/>
              </a:spcAft>
            </a:pPr>
            <a:r>
              <a:rPr lang="en-GB" dirty="0"/>
              <a:t>So, I said at the beginning of this presentation that this is the beginning of the conversation – not simply the announcement of a number</a:t>
            </a:r>
          </a:p>
          <a:p>
            <a:pPr>
              <a:lnSpc>
                <a:spcPct val="115000"/>
              </a:lnSpc>
              <a:spcAft>
                <a:spcPts val="1000"/>
              </a:spcAft>
            </a:pPr>
            <a:r>
              <a:rPr lang="en-GB" dirty="0"/>
              <a:t>So what happens next…</a:t>
            </a:r>
          </a:p>
        </p:txBody>
      </p:sp>
      <p:sp>
        <p:nvSpPr>
          <p:cNvPr id="4" name="Slide Number Placeholder 3"/>
          <p:cNvSpPr>
            <a:spLocks noGrp="1"/>
          </p:cNvSpPr>
          <p:nvPr>
            <p:ph type="sldNum" sz="quarter" idx="5"/>
          </p:nvPr>
        </p:nvSpPr>
        <p:spPr/>
        <p:txBody>
          <a:bodyPr/>
          <a:lstStyle/>
          <a:p>
            <a:fld id="{FEB30092-2076-4AF0-85DF-596926E92BB7}" type="slidenum">
              <a:rPr lang="en-GB" smtClean="0"/>
              <a:t>19</a:t>
            </a:fld>
            <a:endParaRPr lang="en-GB"/>
          </a:p>
        </p:txBody>
      </p:sp>
    </p:spTree>
    <p:extLst>
      <p:ext uri="{BB962C8B-B14F-4D97-AF65-F5344CB8AC3E}">
        <p14:creationId xmlns:p14="http://schemas.microsoft.com/office/powerpoint/2010/main" val="3075931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39838"/>
            <a:ext cx="5957887" cy="3352800"/>
          </a:xfrm>
          <a:prstGeom prst="rect">
            <a:avLst/>
          </a:prstGeom>
        </p:spPr>
      </p:sp>
      <p:sp>
        <p:nvSpPr>
          <p:cNvPr id="3" name="Notes Placeholder 2"/>
          <p:cNvSpPr>
            <a:spLocks noGrp="1"/>
          </p:cNvSpPr>
          <p:nvPr>
            <p:ph type="body" idx="1"/>
          </p:nvPr>
        </p:nvSpPr>
        <p:spPr/>
        <p:txBody>
          <a:bodyPr/>
          <a:lstStyle/>
          <a:p>
            <a:r>
              <a:rPr lang="en-GB" b="1" u="sng" dirty="0"/>
              <a:t>AD</a:t>
            </a:r>
          </a:p>
          <a:p>
            <a:pPr lvl="0"/>
            <a:r>
              <a:rPr lang="en-GB" dirty="0"/>
              <a:t>As I said last year, two decades of </a:t>
            </a:r>
            <a:r>
              <a:rPr lang="en-GB" dirty="0" err="1"/>
              <a:t>DoL</a:t>
            </a:r>
            <a:r>
              <a:rPr lang="en-GB" dirty="0"/>
              <a:t> CF presentations for me = What’s the number?!</a:t>
            </a:r>
          </a:p>
          <a:p>
            <a:pPr lvl="0"/>
            <a:r>
              <a:rPr lang="en-GB" dirty="0"/>
              <a:t>But, Common Fund isn’t meant to be about demand and response – it’s meant to be a conversation</a:t>
            </a:r>
          </a:p>
          <a:p>
            <a:pPr lvl="1"/>
            <a:r>
              <a:rPr lang="en-GB" dirty="0"/>
              <a:t>About how we fund local church ministry and mission across the diocese</a:t>
            </a:r>
          </a:p>
          <a:p>
            <a:pPr lvl="0"/>
            <a:r>
              <a:rPr lang="en-GB" dirty="0"/>
              <a:t>An, at its best, it’s a parish-by-parish, BMO-by-BMO conversation through the year</a:t>
            </a:r>
          </a:p>
          <a:p>
            <a:pPr lvl="1"/>
            <a:r>
              <a:rPr lang="en-GB" dirty="0"/>
              <a:t>But with a particular focus as we head from now towards the autumn</a:t>
            </a:r>
          </a:p>
          <a:p>
            <a:pPr lvl="0"/>
            <a:endParaRPr lang="en-GB" dirty="0"/>
          </a:p>
          <a:p>
            <a:pPr lvl="0"/>
            <a:r>
              <a:rPr lang="en-GB" dirty="0"/>
              <a:t>TODAY – we want, once again, to remind ourselves what CF is (and isn’t)</a:t>
            </a:r>
          </a:p>
          <a:p>
            <a:pPr lvl="0"/>
            <a:r>
              <a:rPr lang="en-GB" dirty="0"/>
              <a:t>…to talk about how we hope PCCs will decide on contributions</a:t>
            </a:r>
          </a:p>
          <a:p>
            <a:pPr lvl="0"/>
            <a:r>
              <a:rPr lang="en-GB" dirty="0"/>
              <a:t>…lay out what it helps fund</a:t>
            </a:r>
          </a:p>
          <a:p>
            <a:pPr lvl="0"/>
            <a:r>
              <a:rPr lang="en-GB" dirty="0"/>
              <a:t>…and explain what resources are on offer as PCCs meet to decide</a:t>
            </a:r>
          </a:p>
        </p:txBody>
      </p:sp>
      <p:sp>
        <p:nvSpPr>
          <p:cNvPr id="4" name="Slide Number Placeholder 3"/>
          <p:cNvSpPr>
            <a:spLocks noGrp="1"/>
          </p:cNvSpPr>
          <p:nvPr>
            <p:ph type="sldNum" sz="quarter" idx="5"/>
          </p:nvPr>
        </p:nvSpPr>
        <p:spPr/>
        <p:txBody>
          <a:bodyPr/>
          <a:lstStyle/>
          <a:p>
            <a:fld id="{FEB30092-2076-4AF0-85DF-596926E92BB7}" type="slidenum">
              <a:rPr lang="en-GB" smtClean="0"/>
              <a:t>2</a:t>
            </a:fld>
            <a:endParaRPr lang="en-GB"/>
          </a:p>
        </p:txBody>
      </p:sp>
    </p:spTree>
    <p:extLst>
      <p:ext uri="{BB962C8B-B14F-4D97-AF65-F5344CB8AC3E}">
        <p14:creationId xmlns:p14="http://schemas.microsoft.com/office/powerpoint/2010/main" val="1137373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0D5C9-D9B0-6F8A-0C11-B09E7FBCC1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2DCE9-16D1-34E7-2184-72C39C117CB4}"/>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19B90573-4AB3-B2F0-DC5E-B4F243C3E511}"/>
              </a:ext>
            </a:extLst>
          </p:cNvPr>
          <p:cNvSpPr>
            <a:spLocks noGrp="1"/>
          </p:cNvSpPr>
          <p:nvPr>
            <p:ph type="body" idx="1"/>
          </p:nvPr>
        </p:nvSpPr>
        <p:spPr/>
        <p:txBody>
          <a:bodyPr/>
          <a:lstStyle/>
          <a:p>
            <a:pPr>
              <a:lnSpc>
                <a:spcPct val="115000"/>
              </a:lnSpc>
              <a:spcAft>
                <a:spcPts val="1000"/>
              </a:spcAft>
            </a:pPr>
            <a:r>
              <a:rPr lang="en-GB" b="1" u="sng" dirty="0"/>
              <a:t>AD</a:t>
            </a:r>
          </a:p>
          <a:p>
            <a:pPr>
              <a:lnSpc>
                <a:spcPct val="115000"/>
              </a:lnSpc>
              <a:spcAft>
                <a:spcPts val="1000"/>
              </a:spcAft>
            </a:pPr>
            <a:r>
              <a:rPr lang="en-GB" dirty="0"/>
              <a:t>Talk about letter – by end of May</a:t>
            </a:r>
          </a:p>
          <a:p>
            <a:pPr>
              <a:lnSpc>
                <a:spcPct val="115000"/>
              </a:lnSpc>
              <a:spcAft>
                <a:spcPts val="1000"/>
              </a:spcAft>
            </a:pPr>
            <a:r>
              <a:rPr lang="en-GB" dirty="0"/>
              <a:t>If we’ve got it wrong, say…</a:t>
            </a:r>
          </a:p>
        </p:txBody>
      </p:sp>
      <p:sp>
        <p:nvSpPr>
          <p:cNvPr id="4" name="Slide Number Placeholder 3">
            <a:extLst>
              <a:ext uri="{FF2B5EF4-FFF2-40B4-BE49-F238E27FC236}">
                <a16:creationId xmlns:a16="http://schemas.microsoft.com/office/drawing/2014/main" id="{1FA848F4-42D8-8B17-8793-51B44E39DB15}"/>
              </a:ext>
            </a:extLst>
          </p:cNvPr>
          <p:cNvSpPr>
            <a:spLocks noGrp="1"/>
          </p:cNvSpPr>
          <p:nvPr>
            <p:ph type="sldNum" sz="quarter" idx="5"/>
          </p:nvPr>
        </p:nvSpPr>
        <p:spPr/>
        <p:txBody>
          <a:bodyPr/>
          <a:lstStyle/>
          <a:p>
            <a:fld id="{FEB30092-2076-4AF0-85DF-596926E92BB7}" type="slidenum">
              <a:rPr lang="en-GB" smtClean="0"/>
              <a:t>20</a:t>
            </a:fld>
            <a:endParaRPr lang="en-GB"/>
          </a:p>
        </p:txBody>
      </p:sp>
    </p:spTree>
    <p:extLst>
      <p:ext uri="{BB962C8B-B14F-4D97-AF65-F5344CB8AC3E}">
        <p14:creationId xmlns:p14="http://schemas.microsoft.com/office/powerpoint/2010/main" val="1977668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39838"/>
            <a:ext cx="5957887" cy="3352800"/>
          </a:xfrm>
          <a:prstGeom prst="rect">
            <a:avLst/>
          </a:prstGeom>
        </p:spPr>
      </p:sp>
      <p:sp>
        <p:nvSpPr>
          <p:cNvPr id="3" name="Notes Placeholder 2"/>
          <p:cNvSpPr>
            <a:spLocks noGrp="1"/>
          </p:cNvSpPr>
          <p:nvPr>
            <p:ph type="body" idx="1"/>
          </p:nvPr>
        </p:nvSpPr>
        <p:spPr/>
        <p:txBody>
          <a:bodyPr/>
          <a:lstStyle/>
          <a:p>
            <a:pPr marL="0" lvl="0" indent="0">
              <a:lnSpc>
                <a:spcPct val="115000"/>
              </a:lnSpc>
              <a:buFont typeface="Symbol" panose="05050102010706020507" pitchFamily="18" charset="2"/>
              <a:buNone/>
            </a:pPr>
            <a:r>
              <a:rPr lang="en-GB" b="1" u="sng" dirty="0"/>
              <a:t>AD</a:t>
            </a:r>
          </a:p>
          <a:p>
            <a:pPr marL="0" lvl="0" indent="0">
              <a:lnSpc>
                <a:spcPct val="115000"/>
              </a:lnSpc>
              <a:buFont typeface="Symbol" panose="05050102010706020507" pitchFamily="18" charset="2"/>
              <a:buNone/>
            </a:pPr>
            <a:r>
              <a:rPr lang="en-GB" dirty="0"/>
              <a:t>Alongside this letter, which is not just for the vicar/treasurer, but for every PCC member</a:t>
            </a:r>
          </a:p>
          <a:p>
            <a:pPr marL="0" lvl="0" indent="0">
              <a:lnSpc>
                <a:spcPct val="115000"/>
              </a:lnSpc>
              <a:buFont typeface="Symbol" panose="05050102010706020507" pitchFamily="18" charset="2"/>
              <a:buNone/>
            </a:pPr>
            <a:r>
              <a:rPr lang="en-GB" dirty="0"/>
              <a:t>We’ve got a completely rewritten and designed guide for PCCs – this is essential reading – you can find it already on the website</a:t>
            </a:r>
          </a:p>
        </p:txBody>
      </p:sp>
      <p:sp>
        <p:nvSpPr>
          <p:cNvPr id="4" name="Slide Number Placeholder 3"/>
          <p:cNvSpPr>
            <a:spLocks noGrp="1"/>
          </p:cNvSpPr>
          <p:nvPr>
            <p:ph type="sldNum" sz="quarter" idx="5"/>
          </p:nvPr>
        </p:nvSpPr>
        <p:spPr/>
        <p:txBody>
          <a:bodyPr/>
          <a:lstStyle/>
          <a:p>
            <a:fld id="{FEB30092-2076-4AF0-85DF-596926E92BB7}" type="slidenum">
              <a:rPr lang="en-GB" smtClean="0"/>
              <a:t>21</a:t>
            </a:fld>
            <a:endParaRPr lang="en-GB"/>
          </a:p>
        </p:txBody>
      </p:sp>
    </p:spTree>
    <p:extLst>
      <p:ext uri="{BB962C8B-B14F-4D97-AF65-F5344CB8AC3E}">
        <p14:creationId xmlns:p14="http://schemas.microsoft.com/office/powerpoint/2010/main" val="449821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30F10-C3B3-781A-6026-C69B3BD10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7DEFA-3CB3-2C2E-43B7-BE11F569D69F}"/>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F10E6CBA-1A48-2EA4-FCD6-DCA694BF3A7E}"/>
              </a:ext>
            </a:extLst>
          </p:cNvPr>
          <p:cNvSpPr>
            <a:spLocks noGrp="1"/>
          </p:cNvSpPr>
          <p:nvPr>
            <p:ph type="body" idx="1"/>
          </p:nvPr>
        </p:nvSpPr>
        <p:spPr/>
        <p:txBody>
          <a:bodyPr/>
          <a:lstStyle/>
          <a:p>
            <a:pPr marL="0" lvl="0" indent="0">
              <a:lnSpc>
                <a:spcPct val="115000"/>
              </a:lnSpc>
              <a:buFont typeface="Symbol" panose="05050102010706020507" pitchFamily="18" charset="2"/>
              <a:buNone/>
            </a:pPr>
            <a:r>
              <a:rPr lang="en-GB" dirty="0"/>
              <a:t>Then, for those on your PCC who would like the detail of the origins of the cost figure, there’s a detailed guide</a:t>
            </a:r>
          </a:p>
        </p:txBody>
      </p:sp>
      <p:sp>
        <p:nvSpPr>
          <p:cNvPr id="4" name="Slide Number Placeholder 3">
            <a:extLst>
              <a:ext uri="{FF2B5EF4-FFF2-40B4-BE49-F238E27FC236}">
                <a16:creationId xmlns:a16="http://schemas.microsoft.com/office/drawing/2014/main" id="{A0352EAF-4DE6-25D8-9E88-B94ADE7D69FD}"/>
              </a:ext>
            </a:extLst>
          </p:cNvPr>
          <p:cNvSpPr>
            <a:spLocks noGrp="1"/>
          </p:cNvSpPr>
          <p:nvPr>
            <p:ph type="sldNum" sz="quarter" idx="5"/>
          </p:nvPr>
        </p:nvSpPr>
        <p:spPr/>
        <p:txBody>
          <a:bodyPr/>
          <a:lstStyle/>
          <a:p>
            <a:fld id="{FEB30092-2076-4AF0-85DF-596926E92BB7}" type="slidenum">
              <a:rPr lang="en-GB" smtClean="0"/>
              <a:t>22</a:t>
            </a:fld>
            <a:endParaRPr lang="en-GB"/>
          </a:p>
        </p:txBody>
      </p:sp>
    </p:spTree>
    <p:extLst>
      <p:ext uri="{BB962C8B-B14F-4D97-AF65-F5344CB8AC3E}">
        <p14:creationId xmlns:p14="http://schemas.microsoft.com/office/powerpoint/2010/main" val="3248189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7E66-FC1A-FF6E-F850-E2F2D81C8C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3CCAD-6D04-0315-9BC7-468B480ECE34}"/>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7BDBDA78-EEB1-20B4-2028-1699F920BA81}"/>
              </a:ext>
            </a:extLst>
          </p:cNvPr>
          <p:cNvSpPr>
            <a:spLocks noGrp="1"/>
          </p:cNvSpPr>
          <p:nvPr>
            <p:ph type="body" idx="1"/>
          </p:nvPr>
        </p:nvSpPr>
        <p:spPr/>
        <p:txBody>
          <a:bodyPr/>
          <a:lstStyle/>
          <a:p>
            <a:pPr marL="0" lvl="0" indent="0">
              <a:lnSpc>
                <a:spcPct val="115000"/>
              </a:lnSpc>
              <a:buFont typeface="Symbol" panose="05050102010706020507" pitchFamily="18" charset="2"/>
              <a:buNone/>
            </a:pPr>
            <a:r>
              <a:rPr lang="en-GB" dirty="0"/>
              <a:t>…and a web page devoted to the CF – with downloads (leaflets, this presentation, </a:t>
            </a:r>
            <a:r>
              <a:rPr lang="en-GB" dirty="0" err="1"/>
              <a:t>powerpoint</a:t>
            </a:r>
            <a:r>
              <a:rPr lang="en-GB" dirty="0"/>
              <a:t> etc) and FAQs</a:t>
            </a:r>
          </a:p>
        </p:txBody>
      </p:sp>
      <p:sp>
        <p:nvSpPr>
          <p:cNvPr id="4" name="Slide Number Placeholder 3">
            <a:extLst>
              <a:ext uri="{FF2B5EF4-FFF2-40B4-BE49-F238E27FC236}">
                <a16:creationId xmlns:a16="http://schemas.microsoft.com/office/drawing/2014/main" id="{F2C65050-6BFD-68A9-289C-E4C4C5BDDC97}"/>
              </a:ext>
            </a:extLst>
          </p:cNvPr>
          <p:cNvSpPr>
            <a:spLocks noGrp="1"/>
          </p:cNvSpPr>
          <p:nvPr>
            <p:ph type="sldNum" sz="quarter" idx="5"/>
          </p:nvPr>
        </p:nvSpPr>
        <p:spPr/>
        <p:txBody>
          <a:bodyPr/>
          <a:lstStyle/>
          <a:p>
            <a:fld id="{FEB30092-2076-4AF0-85DF-596926E92BB7}" type="slidenum">
              <a:rPr lang="en-GB" smtClean="0"/>
              <a:t>23</a:t>
            </a:fld>
            <a:endParaRPr lang="en-GB"/>
          </a:p>
        </p:txBody>
      </p:sp>
    </p:spTree>
    <p:extLst>
      <p:ext uri="{BB962C8B-B14F-4D97-AF65-F5344CB8AC3E}">
        <p14:creationId xmlns:p14="http://schemas.microsoft.com/office/powerpoint/2010/main" val="2148825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39838"/>
            <a:ext cx="5957887" cy="3352800"/>
          </a:xfrm>
          <a:prstGeom prst="rect">
            <a:avLst/>
          </a:prstGeom>
        </p:spPr>
      </p:sp>
      <p:sp>
        <p:nvSpPr>
          <p:cNvPr id="3" name="Notes Placeholder 2"/>
          <p:cNvSpPr>
            <a:spLocks noGrp="1"/>
          </p:cNvSpPr>
          <p:nvPr>
            <p:ph type="body" idx="1"/>
          </p:nvPr>
        </p:nvSpPr>
        <p:spPr/>
        <p:txBody>
          <a:bodyPr/>
          <a:lstStyle/>
          <a:p>
            <a:r>
              <a:rPr lang="en-GB" i="1" dirty="0"/>
              <a:t>[take questions]</a:t>
            </a:r>
          </a:p>
        </p:txBody>
      </p:sp>
      <p:sp>
        <p:nvSpPr>
          <p:cNvPr id="4" name="Slide Number Placeholder 3"/>
          <p:cNvSpPr>
            <a:spLocks noGrp="1"/>
          </p:cNvSpPr>
          <p:nvPr>
            <p:ph type="sldNum" sz="quarter" idx="5"/>
          </p:nvPr>
        </p:nvSpPr>
        <p:spPr/>
        <p:txBody>
          <a:bodyPr/>
          <a:lstStyle/>
          <a:p>
            <a:fld id="{FEB30092-2076-4AF0-85DF-596926E92BB7}" type="slidenum">
              <a:rPr lang="en-GB" smtClean="0"/>
              <a:t>24</a:t>
            </a:fld>
            <a:endParaRPr lang="en-GB"/>
          </a:p>
        </p:txBody>
      </p:sp>
    </p:spTree>
    <p:extLst>
      <p:ext uri="{BB962C8B-B14F-4D97-AF65-F5344CB8AC3E}">
        <p14:creationId xmlns:p14="http://schemas.microsoft.com/office/powerpoint/2010/main" val="2371575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39838"/>
            <a:ext cx="5957887" cy="3352800"/>
          </a:xfrm>
          <a:prstGeom prst="rect">
            <a:avLst/>
          </a:prstGeom>
        </p:spPr>
      </p:sp>
      <p:sp>
        <p:nvSpPr>
          <p:cNvPr id="3" name="Notes Placeholder 2"/>
          <p:cNvSpPr>
            <a:spLocks noGrp="1"/>
          </p:cNvSpPr>
          <p:nvPr>
            <p:ph type="body" idx="1"/>
          </p:nvPr>
        </p:nvSpPr>
        <p:spPr/>
        <p:txBody>
          <a:bodyPr/>
          <a:lstStyle/>
          <a:p>
            <a:r>
              <a:rPr lang="en-GB" b="1" u="sng" dirty="0"/>
              <a:t>AGFA</a:t>
            </a:r>
          </a:p>
          <a:p>
            <a:r>
              <a:rPr lang="en-GB" dirty="0"/>
              <a:t>This is a good moment to mention the ways in which we offer to support, resource, and advise parishes in increasing their income</a:t>
            </a:r>
          </a:p>
          <a:p>
            <a:r>
              <a:rPr lang="en-GB" dirty="0"/>
              <a:t> - very brief (very brief) run through of each of the bullets and invitation to ask afterwards or by email</a:t>
            </a:r>
          </a:p>
        </p:txBody>
      </p:sp>
      <p:sp>
        <p:nvSpPr>
          <p:cNvPr id="4" name="Slide Number Placeholder 3"/>
          <p:cNvSpPr>
            <a:spLocks noGrp="1"/>
          </p:cNvSpPr>
          <p:nvPr>
            <p:ph type="sldNum" sz="quarter" idx="5"/>
          </p:nvPr>
        </p:nvSpPr>
        <p:spPr/>
        <p:txBody>
          <a:bodyPr/>
          <a:lstStyle/>
          <a:p>
            <a:fld id="{FEB30092-2076-4AF0-85DF-596926E92BB7}" type="slidenum">
              <a:rPr lang="en-GB" smtClean="0"/>
              <a:t>25</a:t>
            </a:fld>
            <a:endParaRPr lang="en-GB"/>
          </a:p>
        </p:txBody>
      </p:sp>
    </p:spTree>
    <p:extLst>
      <p:ext uri="{BB962C8B-B14F-4D97-AF65-F5344CB8AC3E}">
        <p14:creationId xmlns:p14="http://schemas.microsoft.com/office/powerpoint/2010/main" val="3099651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39838"/>
            <a:ext cx="5957887" cy="3352800"/>
          </a:xfrm>
          <a:prstGeom prst="rect">
            <a:avLst/>
          </a:prstGeom>
        </p:spPr>
      </p:sp>
      <p:sp>
        <p:nvSpPr>
          <p:cNvPr id="3" name="Notes Placeholder 2"/>
          <p:cNvSpPr>
            <a:spLocks noGrp="1"/>
          </p:cNvSpPr>
          <p:nvPr>
            <p:ph type="body" idx="1"/>
          </p:nvPr>
        </p:nvSpPr>
        <p:spPr/>
        <p:txBody>
          <a:bodyPr/>
          <a:lstStyle/>
          <a:p>
            <a:r>
              <a:rPr lang="en-GB" b="1" u="sng" dirty="0"/>
              <a:t>AD</a:t>
            </a:r>
          </a:p>
          <a:p>
            <a:r>
              <a:rPr lang="en-GB" dirty="0"/>
              <a:t>Summary and reminder of what CF is and is for…</a:t>
            </a:r>
          </a:p>
        </p:txBody>
      </p:sp>
      <p:sp>
        <p:nvSpPr>
          <p:cNvPr id="4" name="Slide Number Placeholder 3"/>
          <p:cNvSpPr>
            <a:spLocks noGrp="1"/>
          </p:cNvSpPr>
          <p:nvPr>
            <p:ph type="sldNum" sz="quarter" idx="5"/>
          </p:nvPr>
        </p:nvSpPr>
        <p:spPr/>
        <p:txBody>
          <a:bodyPr/>
          <a:lstStyle/>
          <a:p>
            <a:fld id="{FEB30092-2076-4AF0-85DF-596926E92BB7}" type="slidenum">
              <a:rPr lang="en-GB" smtClean="0"/>
              <a:t>26</a:t>
            </a:fld>
            <a:endParaRPr lang="en-GB"/>
          </a:p>
        </p:txBody>
      </p:sp>
    </p:spTree>
    <p:extLst>
      <p:ext uri="{BB962C8B-B14F-4D97-AF65-F5344CB8AC3E}">
        <p14:creationId xmlns:p14="http://schemas.microsoft.com/office/powerpoint/2010/main" val="1455014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39838"/>
            <a:ext cx="5957887" cy="33528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B30092-2076-4AF0-85DF-596926E92BB7}" type="slidenum">
              <a:rPr lang="en-GB" smtClean="0"/>
              <a:t>27</a:t>
            </a:fld>
            <a:endParaRPr lang="en-GB"/>
          </a:p>
        </p:txBody>
      </p:sp>
    </p:spTree>
    <p:extLst>
      <p:ext uri="{BB962C8B-B14F-4D97-AF65-F5344CB8AC3E}">
        <p14:creationId xmlns:p14="http://schemas.microsoft.com/office/powerpoint/2010/main" val="3072573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953C5-64F3-3CD3-2934-163C71B6C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4DB05-DF1B-0C46-E66F-D3AC2DA601FD}"/>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6519D3DE-C0DD-FB12-0E72-0DC8DFDAA4AE}"/>
              </a:ext>
            </a:extLst>
          </p:cNvPr>
          <p:cNvSpPr>
            <a:spLocks noGrp="1"/>
          </p:cNvSpPr>
          <p:nvPr>
            <p:ph type="body" idx="1"/>
          </p:nvPr>
        </p:nvSpPr>
        <p:spPr/>
        <p:txBody>
          <a:bodyPr/>
          <a:lstStyle/>
          <a:p>
            <a:r>
              <a:rPr lang="en-GB" b="1" u="sng" dirty="0"/>
              <a:t>AD</a:t>
            </a:r>
          </a:p>
          <a:p>
            <a:r>
              <a:rPr lang="en-GB" dirty="0"/>
              <a:t>So, what is CF?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Parish contributions</a:t>
            </a:r>
            <a:r>
              <a:rPr lang="en-GB" sz="1200" dirty="0">
                <a:solidFill>
                  <a:schemeClr val="bg1"/>
                </a:solidFill>
              </a:rPr>
              <a:t>, alongside substantial funding from the </a:t>
            </a:r>
            <a:r>
              <a:rPr lang="en-GB" sz="1200" b="1" dirty="0">
                <a:solidFill>
                  <a:schemeClr val="bg1"/>
                </a:solidFill>
              </a:rPr>
              <a:t>London Diocesan Fund</a:t>
            </a:r>
            <a:r>
              <a:rPr lang="en-GB" sz="1200" dirty="0">
                <a:solidFill>
                  <a:schemeClr val="bg1"/>
                </a:solidFill>
              </a:rPr>
              <a:t>…</a:t>
            </a:r>
            <a:endParaRPr lang="en-GB" sz="2400" i="1" dirty="0">
              <a:solidFill>
                <a:schemeClr val="bg1"/>
              </a:solidFill>
            </a:endParaRPr>
          </a:p>
          <a:p>
            <a:pPr lvl="1"/>
            <a:r>
              <a:rPr lang="en-GB" dirty="0"/>
              <a:t>…worth just noting that – The Common Fund is a financial collaboration between the local and the diocese</a:t>
            </a:r>
          </a:p>
          <a:p>
            <a:pPr lvl="1"/>
            <a:r>
              <a:rPr lang="en-GB" dirty="0"/>
              <a:t>…born out of conviction that we may not have enough on our own, but together we have enough to do what God is calling us to</a:t>
            </a:r>
          </a:p>
          <a:p>
            <a:pPr lvl="0"/>
            <a:r>
              <a:rPr lang="en-GB" dirty="0"/>
              <a:t>Strong contrast to either congregationalist (sink or swim) or federalist (send a bill) models</a:t>
            </a:r>
          </a:p>
        </p:txBody>
      </p:sp>
      <p:sp>
        <p:nvSpPr>
          <p:cNvPr id="4" name="Slide Number Placeholder 3">
            <a:extLst>
              <a:ext uri="{FF2B5EF4-FFF2-40B4-BE49-F238E27FC236}">
                <a16:creationId xmlns:a16="http://schemas.microsoft.com/office/drawing/2014/main" id="{6F7B5915-E665-1618-1A29-A4FBE082FF09}"/>
              </a:ext>
            </a:extLst>
          </p:cNvPr>
          <p:cNvSpPr>
            <a:spLocks noGrp="1"/>
          </p:cNvSpPr>
          <p:nvPr>
            <p:ph type="sldNum" sz="quarter" idx="5"/>
          </p:nvPr>
        </p:nvSpPr>
        <p:spPr/>
        <p:txBody>
          <a:bodyPr/>
          <a:lstStyle/>
          <a:p>
            <a:fld id="{FEB30092-2076-4AF0-85DF-596926E92BB7}" type="slidenum">
              <a:rPr lang="en-GB" smtClean="0"/>
              <a:t>3</a:t>
            </a:fld>
            <a:endParaRPr lang="en-GB"/>
          </a:p>
        </p:txBody>
      </p:sp>
    </p:spTree>
    <p:extLst>
      <p:ext uri="{BB962C8B-B14F-4D97-AF65-F5344CB8AC3E}">
        <p14:creationId xmlns:p14="http://schemas.microsoft.com/office/powerpoint/2010/main" val="2819375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B475-A005-7649-AAAE-5FC256672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28272-22B4-1C5D-E998-0F7FFC031912}"/>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FE9CD744-FAC5-03C9-4822-26E16F381C6E}"/>
              </a:ext>
            </a:extLst>
          </p:cNvPr>
          <p:cNvSpPr>
            <a:spLocks noGrp="1"/>
          </p:cNvSpPr>
          <p:nvPr>
            <p:ph type="body" idx="1"/>
          </p:nvPr>
        </p:nvSpPr>
        <p:spPr/>
        <p:txBody>
          <a:bodyPr/>
          <a:lstStyle/>
          <a:p>
            <a:r>
              <a:rPr lang="en-GB" b="1" u="sng" dirty="0"/>
              <a:t>AD</a:t>
            </a:r>
          </a:p>
          <a:p>
            <a:r>
              <a:rPr lang="en-GB" b="0" u="none" dirty="0"/>
              <a:t>…and the focus of The Common Fund is almost entirely local</a:t>
            </a:r>
          </a:p>
          <a:p>
            <a:pPr lvl="1"/>
            <a:r>
              <a:rPr lang="en-GB" sz="1200" dirty="0">
                <a:solidFill>
                  <a:schemeClr val="bg1"/>
                </a:solidFill>
              </a:rPr>
              <a:t>…making possible the provision of parish </a:t>
            </a:r>
            <a:r>
              <a:rPr lang="en-GB" sz="1200" b="1" dirty="0">
                <a:solidFill>
                  <a:schemeClr val="bg1"/>
                </a:solidFill>
              </a:rPr>
              <a:t>priests</a:t>
            </a:r>
            <a:r>
              <a:rPr lang="en-GB" sz="1200" dirty="0">
                <a:solidFill>
                  <a:schemeClr val="bg1"/>
                </a:solidFill>
              </a:rPr>
              <a:t>, </a:t>
            </a:r>
            <a:r>
              <a:rPr lang="en-GB" sz="1200" b="1" dirty="0">
                <a:solidFill>
                  <a:schemeClr val="bg1"/>
                </a:solidFill>
              </a:rPr>
              <a:t>vicarages</a:t>
            </a:r>
            <a:r>
              <a:rPr lang="en-GB" sz="1200" dirty="0">
                <a:solidFill>
                  <a:schemeClr val="bg1"/>
                </a:solidFill>
              </a:rPr>
              <a:t>, parish </a:t>
            </a:r>
            <a:r>
              <a:rPr lang="en-GB" sz="1200" b="1" dirty="0">
                <a:solidFill>
                  <a:schemeClr val="bg1"/>
                </a:solidFill>
              </a:rPr>
              <a:t>support</a:t>
            </a:r>
            <a:r>
              <a:rPr lang="en-GB" sz="1200" dirty="0">
                <a:solidFill>
                  <a:schemeClr val="bg1"/>
                </a:solidFill>
              </a:rPr>
              <a:t> teams, and </a:t>
            </a:r>
            <a:r>
              <a:rPr lang="en-GB" sz="1200" b="1" dirty="0">
                <a:solidFill>
                  <a:schemeClr val="bg1"/>
                </a:solidFill>
              </a:rPr>
              <a:t>training</a:t>
            </a:r>
            <a:r>
              <a:rPr lang="en-GB" sz="1200" dirty="0">
                <a:solidFill>
                  <a:schemeClr val="bg1"/>
                </a:solidFill>
              </a:rPr>
              <a:t> the next generation of clergy.</a:t>
            </a:r>
          </a:p>
          <a:p>
            <a:pPr lvl="0"/>
            <a:r>
              <a:rPr lang="en-GB" sz="1200" dirty="0">
                <a:solidFill>
                  <a:schemeClr val="bg1"/>
                </a:solidFill>
              </a:rPr>
              <a:t>We believe that the single biggest thing we can do to ensure the health and vitality of our local churches, when it comes to money, is to finance parish priests, their housing and to train their successors… whilst providing the professional support PCCs need in this age of regulation and governance</a:t>
            </a:r>
          </a:p>
        </p:txBody>
      </p:sp>
      <p:sp>
        <p:nvSpPr>
          <p:cNvPr id="4" name="Slide Number Placeholder 3">
            <a:extLst>
              <a:ext uri="{FF2B5EF4-FFF2-40B4-BE49-F238E27FC236}">
                <a16:creationId xmlns:a16="http://schemas.microsoft.com/office/drawing/2014/main" id="{BEE27DE4-26D8-CCF4-CDF3-4F52F4D8D273}"/>
              </a:ext>
            </a:extLst>
          </p:cNvPr>
          <p:cNvSpPr>
            <a:spLocks noGrp="1"/>
          </p:cNvSpPr>
          <p:nvPr>
            <p:ph type="sldNum" sz="quarter" idx="5"/>
          </p:nvPr>
        </p:nvSpPr>
        <p:spPr/>
        <p:txBody>
          <a:bodyPr/>
          <a:lstStyle/>
          <a:p>
            <a:fld id="{FEB30092-2076-4AF0-85DF-596926E92BB7}" type="slidenum">
              <a:rPr lang="en-GB" smtClean="0"/>
              <a:t>4</a:t>
            </a:fld>
            <a:endParaRPr lang="en-GB"/>
          </a:p>
        </p:txBody>
      </p:sp>
    </p:spTree>
    <p:extLst>
      <p:ext uri="{BB962C8B-B14F-4D97-AF65-F5344CB8AC3E}">
        <p14:creationId xmlns:p14="http://schemas.microsoft.com/office/powerpoint/2010/main" val="1837711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0B601-F1A3-B896-9D3B-9CD693A8B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88BA4-7BA0-9601-61D9-3DE82C6E106F}"/>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576ABD58-0A49-5C05-9242-9C75CD690B8A}"/>
              </a:ext>
            </a:extLst>
          </p:cNvPr>
          <p:cNvSpPr>
            <a:spLocks noGrp="1"/>
          </p:cNvSpPr>
          <p:nvPr>
            <p:ph type="body" idx="1"/>
          </p:nvPr>
        </p:nvSpPr>
        <p:spPr/>
        <p:txBody>
          <a:bodyPr/>
          <a:lstStyle/>
          <a:p>
            <a:r>
              <a:rPr lang="en-GB" b="1" u="sng" dirty="0"/>
              <a:t>AD</a:t>
            </a:r>
          </a:p>
          <a:p>
            <a:r>
              <a:rPr lang="en-GB" dirty="0"/>
              <a:t>But, just to reiterate, the theological and relational genius – and I think it is genius – of the CF idea is that this isn’t</a:t>
            </a:r>
          </a:p>
          <a:p>
            <a:pPr lvl="1"/>
            <a:r>
              <a:rPr lang="en-GB" dirty="0"/>
              <a:t>…sink or swim on your own</a:t>
            </a:r>
          </a:p>
          <a:p>
            <a:pPr lvl="1"/>
            <a:r>
              <a:rPr lang="en-GB" dirty="0"/>
              <a:t>…nor a bill/invoice you have to pay the centre</a:t>
            </a:r>
          </a:p>
          <a:p>
            <a:pPr lvl="0"/>
            <a:r>
              <a:rPr lang="en-GB" dirty="0"/>
              <a:t>This is about mutuality – churches </a:t>
            </a:r>
            <a:r>
              <a:rPr lang="en-GB" b="1" dirty="0"/>
              <a:t>receiving </a:t>
            </a:r>
            <a:r>
              <a:rPr lang="en-GB" dirty="0"/>
              <a:t>according to their need and </a:t>
            </a:r>
            <a:r>
              <a:rPr lang="en-GB" b="1" dirty="0"/>
              <a:t>contributing </a:t>
            </a:r>
            <a:r>
              <a:rPr lang="en-GB" dirty="0"/>
              <a:t>according to their means</a:t>
            </a:r>
          </a:p>
          <a:p>
            <a:pPr lvl="0"/>
            <a:r>
              <a:rPr lang="en-GB" dirty="0"/>
              <a:t>It means</a:t>
            </a:r>
          </a:p>
          <a:p>
            <a:pPr lvl="1"/>
            <a:r>
              <a:rPr lang="en-GB" dirty="0"/>
              <a:t>We don’t retreat from the poorest areas</a:t>
            </a:r>
          </a:p>
          <a:p>
            <a:pPr lvl="1"/>
            <a:r>
              <a:rPr lang="en-GB" dirty="0"/>
              <a:t>We support churches in financial crisis – including when almost everyone… in Covid</a:t>
            </a:r>
          </a:p>
          <a:p>
            <a:pPr lvl="1"/>
            <a:r>
              <a:rPr lang="en-GB" dirty="0"/>
              <a:t>And we can start new things, knowing there’s time to build</a:t>
            </a:r>
          </a:p>
        </p:txBody>
      </p:sp>
      <p:sp>
        <p:nvSpPr>
          <p:cNvPr id="4" name="Slide Number Placeholder 3">
            <a:extLst>
              <a:ext uri="{FF2B5EF4-FFF2-40B4-BE49-F238E27FC236}">
                <a16:creationId xmlns:a16="http://schemas.microsoft.com/office/drawing/2014/main" id="{D49857AB-4E92-1F58-FB07-840C0969664F}"/>
              </a:ext>
            </a:extLst>
          </p:cNvPr>
          <p:cNvSpPr>
            <a:spLocks noGrp="1"/>
          </p:cNvSpPr>
          <p:nvPr>
            <p:ph type="sldNum" sz="quarter" idx="5"/>
          </p:nvPr>
        </p:nvSpPr>
        <p:spPr/>
        <p:txBody>
          <a:bodyPr/>
          <a:lstStyle/>
          <a:p>
            <a:fld id="{FEB30092-2076-4AF0-85DF-596926E92BB7}" type="slidenum">
              <a:rPr lang="en-GB" smtClean="0"/>
              <a:t>5</a:t>
            </a:fld>
            <a:endParaRPr lang="en-GB"/>
          </a:p>
        </p:txBody>
      </p:sp>
    </p:spTree>
    <p:extLst>
      <p:ext uri="{BB962C8B-B14F-4D97-AF65-F5344CB8AC3E}">
        <p14:creationId xmlns:p14="http://schemas.microsoft.com/office/powerpoint/2010/main" val="858934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39838"/>
            <a:ext cx="5957887" cy="3352800"/>
          </a:xfrm>
          <a:prstGeom prst="rect">
            <a:avLst/>
          </a:prstGeom>
        </p:spPr>
      </p:sp>
      <p:sp>
        <p:nvSpPr>
          <p:cNvPr id="3" name="Notes Placeholder 2"/>
          <p:cNvSpPr>
            <a:spLocks noGrp="1"/>
          </p:cNvSpPr>
          <p:nvPr>
            <p:ph type="body" idx="1"/>
          </p:nvPr>
        </p:nvSpPr>
        <p:spPr/>
        <p:txBody>
          <a:bodyPr/>
          <a:lstStyle/>
          <a:p>
            <a:r>
              <a:rPr lang="en-GB" b="1" u="sng" dirty="0"/>
              <a:t>AD</a:t>
            </a:r>
          </a:p>
          <a:p>
            <a:r>
              <a:rPr lang="en-GB" dirty="0"/>
              <a:t>…and all of this for our common vision – for every Londoner to encounter the Love of God in Christ</a:t>
            </a:r>
          </a:p>
          <a:p>
            <a:endParaRPr lang="en-GB" dirty="0"/>
          </a:p>
          <a:p>
            <a:r>
              <a:rPr lang="en-GB" dirty="0"/>
              <a:t>So how much should you contribute to CF?</a:t>
            </a:r>
          </a:p>
          <a:p>
            <a:r>
              <a:rPr lang="en-GB" dirty="0"/>
              <a:t>Three things we’d suggest you bear in mind</a:t>
            </a:r>
          </a:p>
        </p:txBody>
      </p:sp>
      <p:sp>
        <p:nvSpPr>
          <p:cNvPr id="4" name="Slide Number Placeholder 3"/>
          <p:cNvSpPr>
            <a:spLocks noGrp="1"/>
          </p:cNvSpPr>
          <p:nvPr>
            <p:ph type="sldNum" sz="quarter" idx="5"/>
          </p:nvPr>
        </p:nvSpPr>
        <p:spPr/>
        <p:txBody>
          <a:bodyPr/>
          <a:lstStyle/>
          <a:p>
            <a:fld id="{FEB30092-2076-4AF0-85DF-596926E92BB7}" type="slidenum">
              <a:rPr lang="en-GB" smtClean="0"/>
              <a:t>6</a:t>
            </a:fld>
            <a:endParaRPr lang="en-GB"/>
          </a:p>
        </p:txBody>
      </p:sp>
    </p:spTree>
    <p:extLst>
      <p:ext uri="{BB962C8B-B14F-4D97-AF65-F5344CB8AC3E}">
        <p14:creationId xmlns:p14="http://schemas.microsoft.com/office/powerpoint/2010/main" val="1408251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00DB6-2B3F-ADA3-5A55-5206AA168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8FDC74-FF5C-48C7-358B-D77AB4C60C49}"/>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BE773627-C075-D820-4AEB-89FB5A863BFA}"/>
              </a:ext>
            </a:extLst>
          </p:cNvPr>
          <p:cNvSpPr>
            <a:spLocks noGrp="1"/>
          </p:cNvSpPr>
          <p:nvPr>
            <p:ph type="body" idx="1"/>
          </p:nvPr>
        </p:nvSpPr>
        <p:spPr/>
        <p:txBody>
          <a:bodyPr/>
          <a:lstStyle/>
          <a:p>
            <a:r>
              <a:rPr lang="en-GB" b="1" u="sng" dirty="0"/>
              <a:t>AD</a:t>
            </a:r>
          </a:p>
          <a:p>
            <a:r>
              <a:rPr lang="en-GB" dirty="0"/>
              <a:t>The first is, crucially, your local </a:t>
            </a:r>
            <a:r>
              <a:rPr lang="en-GB" b="1" dirty="0"/>
              <a:t>context</a:t>
            </a:r>
            <a:r>
              <a:rPr lang="en-GB" dirty="0"/>
              <a:t> – there is no ‘standard’ figure for all (that’s one of the reasons we’ve changed the name away from a </a:t>
            </a:r>
            <a:r>
              <a:rPr lang="en-GB" dirty="0" err="1"/>
              <a:t>‘parish</a:t>
            </a:r>
            <a:r>
              <a:rPr lang="en-GB" dirty="0"/>
              <a:t> standard cost’ – there’s no such thing as a standard parish!) – consider your resources, your commitments, your potential giving and income, as well as your financial needs.</a:t>
            </a:r>
          </a:p>
          <a:p>
            <a:r>
              <a:rPr lang="en-GB" dirty="0"/>
              <a:t>The second is a </a:t>
            </a:r>
            <a:r>
              <a:rPr lang="en-GB" b="1" dirty="0"/>
              <a:t>suggestion </a:t>
            </a:r>
            <a:r>
              <a:rPr lang="en-GB" dirty="0"/>
              <a:t>– it’s something we started newly last year, at least from me, and people seemed to find it helpful. I will be writing a letter… based on what we think we know, suggesting… not a demand or an invoice, but I hope a helpful challenge</a:t>
            </a:r>
          </a:p>
          <a:p>
            <a:r>
              <a:rPr lang="en-GB" dirty="0"/>
              <a:t>Finally, there’s a </a:t>
            </a:r>
            <a:r>
              <a:rPr lang="en-GB" b="1" dirty="0"/>
              <a:t>benchmark </a:t>
            </a:r>
            <a:r>
              <a:rPr lang="en-GB" dirty="0"/>
              <a:t>– what we used to call the “Parish Standard Cost” – a way of putting a real number on what it costs… [next page]</a:t>
            </a:r>
          </a:p>
        </p:txBody>
      </p:sp>
      <p:sp>
        <p:nvSpPr>
          <p:cNvPr id="4" name="Slide Number Placeholder 3">
            <a:extLst>
              <a:ext uri="{FF2B5EF4-FFF2-40B4-BE49-F238E27FC236}">
                <a16:creationId xmlns:a16="http://schemas.microsoft.com/office/drawing/2014/main" id="{D5CD94BE-9CD1-A847-9E83-96A6B01794F9}"/>
              </a:ext>
            </a:extLst>
          </p:cNvPr>
          <p:cNvSpPr>
            <a:spLocks noGrp="1"/>
          </p:cNvSpPr>
          <p:nvPr>
            <p:ph type="sldNum" sz="quarter" idx="5"/>
          </p:nvPr>
        </p:nvSpPr>
        <p:spPr/>
        <p:txBody>
          <a:bodyPr/>
          <a:lstStyle/>
          <a:p>
            <a:fld id="{FEB30092-2076-4AF0-85DF-596926E92BB7}" type="slidenum">
              <a:rPr lang="en-GB" smtClean="0"/>
              <a:t>7</a:t>
            </a:fld>
            <a:endParaRPr lang="en-GB"/>
          </a:p>
        </p:txBody>
      </p:sp>
    </p:spTree>
    <p:extLst>
      <p:ext uri="{BB962C8B-B14F-4D97-AF65-F5344CB8AC3E}">
        <p14:creationId xmlns:p14="http://schemas.microsoft.com/office/powerpoint/2010/main" val="3967154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BA9FD-E2F7-38AF-62B1-910651FB6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95744-5AEF-A5C4-9A7E-69C715B4C897}"/>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2374F17D-21D1-8341-6B59-B9C6F84BE38F}"/>
              </a:ext>
            </a:extLst>
          </p:cNvPr>
          <p:cNvSpPr>
            <a:spLocks noGrp="1"/>
          </p:cNvSpPr>
          <p:nvPr>
            <p:ph type="body" idx="1"/>
          </p:nvPr>
        </p:nvSpPr>
        <p:spPr/>
        <p:txBody>
          <a:bodyPr/>
          <a:lstStyle/>
          <a:p>
            <a:r>
              <a:rPr lang="en-GB" b="1" u="sng" dirty="0"/>
              <a:t>AD</a:t>
            </a:r>
          </a:p>
          <a:p>
            <a:r>
              <a:rPr lang="en-GB" dirty="0"/>
              <a:t>…to provide stipendiary clergy, their housing, professional support for PCCs and to train the next generation of parish priest</a:t>
            </a:r>
          </a:p>
          <a:p>
            <a:r>
              <a:rPr lang="en-GB" dirty="0"/>
              <a:t>We’re calling it the London Ministry Cost benchmark – and it’s based around the draft budget for next year</a:t>
            </a:r>
          </a:p>
          <a:p>
            <a:r>
              <a:rPr lang="en-GB" dirty="0"/>
              <a:t>	so it’s not an invoice or bill</a:t>
            </a:r>
          </a:p>
          <a:p>
            <a:r>
              <a:rPr lang="en-GB" dirty="0"/>
              <a:t>	nor a guilt trip device</a:t>
            </a:r>
          </a:p>
          <a:p>
            <a:r>
              <a:rPr lang="en-GB" dirty="0"/>
              <a:t>	and certainly not a figure artificially inflated to get everyone to pay more</a:t>
            </a:r>
          </a:p>
          <a:p>
            <a:r>
              <a:rPr lang="en-GB" dirty="0"/>
              <a:t>It’s a benchmark cost to help PCCs decide what to contribute to the CF</a:t>
            </a:r>
          </a:p>
        </p:txBody>
      </p:sp>
      <p:sp>
        <p:nvSpPr>
          <p:cNvPr id="4" name="Slide Number Placeholder 3">
            <a:extLst>
              <a:ext uri="{FF2B5EF4-FFF2-40B4-BE49-F238E27FC236}">
                <a16:creationId xmlns:a16="http://schemas.microsoft.com/office/drawing/2014/main" id="{F2B9DEE0-4354-27B0-76B8-9D99D4698987}"/>
              </a:ext>
            </a:extLst>
          </p:cNvPr>
          <p:cNvSpPr>
            <a:spLocks noGrp="1"/>
          </p:cNvSpPr>
          <p:nvPr>
            <p:ph type="sldNum" sz="quarter" idx="5"/>
          </p:nvPr>
        </p:nvSpPr>
        <p:spPr/>
        <p:txBody>
          <a:bodyPr/>
          <a:lstStyle/>
          <a:p>
            <a:fld id="{FEB30092-2076-4AF0-85DF-596926E92BB7}" type="slidenum">
              <a:rPr lang="en-GB" smtClean="0"/>
              <a:t>8</a:t>
            </a:fld>
            <a:endParaRPr lang="en-GB"/>
          </a:p>
        </p:txBody>
      </p:sp>
    </p:spTree>
    <p:extLst>
      <p:ext uri="{BB962C8B-B14F-4D97-AF65-F5344CB8AC3E}">
        <p14:creationId xmlns:p14="http://schemas.microsoft.com/office/powerpoint/2010/main" val="2277711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00495-9CD8-D3AD-C9F8-EA4D35EA7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C668A-A2CB-838D-695A-C3C96AB195E4}"/>
              </a:ext>
            </a:extLst>
          </p:cNvPr>
          <p:cNvSpPr>
            <a:spLocks noGrp="1" noRot="1" noChangeAspect="1"/>
          </p:cNvSpPr>
          <p:nvPr>
            <p:ph type="sldImg"/>
          </p:nvPr>
        </p:nvSpPr>
        <p:spPr>
          <a:xfrm>
            <a:off x="420688" y="1239838"/>
            <a:ext cx="5957887" cy="3352800"/>
          </a:xfrm>
          <a:prstGeom prst="rect">
            <a:avLst/>
          </a:prstGeom>
        </p:spPr>
      </p:sp>
      <p:sp>
        <p:nvSpPr>
          <p:cNvPr id="3" name="Notes Placeholder 2">
            <a:extLst>
              <a:ext uri="{FF2B5EF4-FFF2-40B4-BE49-F238E27FC236}">
                <a16:creationId xmlns:a16="http://schemas.microsoft.com/office/drawing/2014/main" id="{4E9B228D-6F51-2F7C-4924-5CE694BDEBD9}"/>
              </a:ext>
            </a:extLst>
          </p:cNvPr>
          <p:cNvSpPr>
            <a:spLocks noGrp="1"/>
          </p:cNvSpPr>
          <p:nvPr>
            <p:ph type="body" idx="1"/>
          </p:nvPr>
        </p:nvSpPr>
        <p:spPr/>
        <p:txBody>
          <a:bodyPr/>
          <a:lstStyle/>
          <a:p>
            <a:r>
              <a:rPr lang="en-GB" b="1" u="sng" dirty="0"/>
              <a:t>AD</a:t>
            </a:r>
          </a:p>
          <a:p>
            <a:r>
              <a:rPr lang="en-GB" dirty="0"/>
              <a:t>And this year’s cost benchmark is £99,880</a:t>
            </a:r>
          </a:p>
          <a:p>
            <a:r>
              <a:rPr lang="en-GB" dirty="0"/>
              <a:t>…yours may be lower or higher, if you don’t have a stipendiary priest, or you have more than one house, but that’s the headline figure</a:t>
            </a:r>
          </a:p>
          <a:p>
            <a:r>
              <a:rPr lang="en-GB" dirty="0"/>
              <a:t>…and for those of you with long memories, or a head for figures, you may have spotted something unique</a:t>
            </a:r>
          </a:p>
          <a:p>
            <a:r>
              <a:rPr lang="en-GB" dirty="0"/>
              <a:t>…last year’s cost figure was a rise of 9.5% over the previous year – as we caught up with maintenance costs, and responded to inflationary pressures, as well as showing and including some of the costs we had artificially hidden</a:t>
            </a:r>
          </a:p>
          <a:p>
            <a:r>
              <a:rPr lang="en-GB" dirty="0"/>
              <a:t>…this year it has actually (for the first time ever I think) gone down, only by £100, but nevertheless, I hope you agree that’s good news.</a:t>
            </a:r>
          </a:p>
          <a:p>
            <a:r>
              <a:rPr lang="en-GB" dirty="0"/>
              <a:t>That flat cost benchmark reflects a planned budget where we have really held tight to costs, taken into account the likely removal of our contribution to national church support, and seen vicarage maintenance costs reduce as we begin to catch up on repairs</a:t>
            </a:r>
          </a:p>
          <a:p>
            <a:r>
              <a:rPr lang="en-GB" dirty="0"/>
              <a:t>[click] and this is how it breaks down – name… and roughly</a:t>
            </a:r>
          </a:p>
          <a:p>
            <a:endParaRPr lang="en-GB" dirty="0"/>
          </a:p>
          <a:p>
            <a:r>
              <a:rPr lang="en-GB" dirty="0"/>
              <a:t>Now </a:t>
            </a:r>
            <a:r>
              <a:rPr lang="en-GB" b="1" u="sng" dirty="0"/>
              <a:t>AGFA</a:t>
            </a:r>
            <a:r>
              <a:rPr lang="en-GB" dirty="0"/>
              <a:t> is going to walk us through each of those four cost areas in the benchmark figure</a:t>
            </a:r>
          </a:p>
          <a:p>
            <a:endParaRPr lang="en-GB" dirty="0"/>
          </a:p>
          <a:p>
            <a:r>
              <a:rPr lang="en-GB" b="1" u="sng" dirty="0"/>
              <a:t>AGFA</a:t>
            </a:r>
          </a:p>
          <a:p>
            <a:pPr>
              <a:lnSpc>
                <a:spcPct val="115000"/>
              </a:lnSpc>
              <a:spcAft>
                <a:spcPts val="10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As the AD has said, the London Ministry Cost benchmark figure is made up of four cost figures representing:</a:t>
            </a:r>
          </a:p>
          <a:p>
            <a:pPr marL="342900" lvl="0" indent="-342900">
              <a:lnSpc>
                <a:spcPct val="115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costs associated with a fulltime stipendiary priest</a:t>
            </a:r>
          </a:p>
          <a:p>
            <a:pPr marL="342900" lvl="0" indent="-342900">
              <a:lnSpc>
                <a:spcPct val="115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costs of providing a parsonage for that priest</a:t>
            </a:r>
          </a:p>
          <a:p>
            <a:pPr marL="342900" lvl="0" indent="-342900">
              <a:lnSpc>
                <a:spcPct val="115000"/>
              </a:lnSpc>
              <a:spcAft>
                <a:spcPts val="10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Training future clergy costs</a:t>
            </a:r>
          </a:p>
          <a:p>
            <a:pPr marL="342900" lvl="0" indent="-342900">
              <a:lnSpc>
                <a:spcPct val="115000"/>
              </a:lnSpc>
              <a:spcAft>
                <a:spcPts val="10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parish support costs which every parish shares</a:t>
            </a:r>
          </a:p>
          <a:p>
            <a:pPr>
              <a:lnSpc>
                <a:spcPct val="115000"/>
              </a:lnSpc>
              <a:spcAft>
                <a:spcPts val="10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If your parish has a different combination – for example, two CF priests, or if you provide the housing directly, then those costs are calculated accordingly.</a:t>
            </a:r>
          </a:p>
          <a:p>
            <a:pPr>
              <a:lnSpc>
                <a:spcPct val="115000"/>
              </a:lnSpc>
              <a:spcAft>
                <a:spcPts val="10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cost figure appropriate for every PCC will be sent out in the letter being sent to each parish in the next few days.</a:t>
            </a:r>
          </a:p>
          <a:p>
            <a:pPr>
              <a:lnSpc>
                <a:spcPct val="115000"/>
              </a:lnSpc>
              <a:spcAft>
                <a:spcPts val="10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It’s worth emphasising what [AD] has already reminded us of. This figure is not a demand for money, nor a blanket expectation on every PCC, and certainly not a tax we impose – it is information about the costs which the LDF underwrites in each parish and what we hope you will bear in mind when considering how much you can contribute to your own costs of mission and ministry.</a:t>
            </a:r>
          </a:p>
          <a:p>
            <a:pPr>
              <a:lnSpc>
                <a:spcPct val="115000"/>
              </a:lnSpc>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is a handout available for all PCC members with a detailed breakdown of everything these costs cover, but in the meantime, this short presentation will give an overview.</a:t>
            </a:r>
          </a:p>
        </p:txBody>
      </p:sp>
      <p:sp>
        <p:nvSpPr>
          <p:cNvPr id="4" name="Slide Number Placeholder 3">
            <a:extLst>
              <a:ext uri="{FF2B5EF4-FFF2-40B4-BE49-F238E27FC236}">
                <a16:creationId xmlns:a16="http://schemas.microsoft.com/office/drawing/2014/main" id="{6E6BDA4D-5C01-D8AD-462D-2655A30F1141}"/>
              </a:ext>
            </a:extLst>
          </p:cNvPr>
          <p:cNvSpPr>
            <a:spLocks noGrp="1"/>
          </p:cNvSpPr>
          <p:nvPr>
            <p:ph type="sldNum" sz="quarter" idx="5"/>
          </p:nvPr>
        </p:nvSpPr>
        <p:spPr/>
        <p:txBody>
          <a:bodyPr/>
          <a:lstStyle/>
          <a:p>
            <a:fld id="{FEB30092-2076-4AF0-85DF-596926E92BB7}" type="slidenum">
              <a:rPr lang="en-GB" smtClean="0"/>
              <a:t>9</a:t>
            </a:fld>
            <a:endParaRPr lang="en-GB"/>
          </a:p>
        </p:txBody>
      </p:sp>
    </p:spTree>
    <p:extLst>
      <p:ext uri="{BB962C8B-B14F-4D97-AF65-F5344CB8AC3E}">
        <p14:creationId xmlns:p14="http://schemas.microsoft.com/office/powerpoint/2010/main" val="3083067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F6F5E-0179-4B9D-8CB6-35C7DDE090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4B4377-8A5C-4259-A048-689A162019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6FD3AF-31AC-4621-86D4-31E79C8BE2AB}"/>
              </a:ext>
            </a:extLst>
          </p:cNvPr>
          <p:cNvSpPr>
            <a:spLocks noGrp="1"/>
          </p:cNvSpPr>
          <p:nvPr>
            <p:ph type="dt" sz="half" idx="10"/>
          </p:nvPr>
        </p:nvSpPr>
        <p:spPr/>
        <p:txBody>
          <a:bodyPr/>
          <a:lstStyle/>
          <a:p>
            <a:fld id="{855D7723-B710-4384-AB10-1A3EAF0562FA}" type="datetimeFigureOut">
              <a:rPr lang="en-GB" smtClean="0"/>
              <a:t>22/05/2025</a:t>
            </a:fld>
            <a:endParaRPr lang="en-GB"/>
          </a:p>
        </p:txBody>
      </p:sp>
      <p:sp>
        <p:nvSpPr>
          <p:cNvPr id="5" name="Footer Placeholder 4">
            <a:extLst>
              <a:ext uri="{FF2B5EF4-FFF2-40B4-BE49-F238E27FC236}">
                <a16:creationId xmlns:a16="http://schemas.microsoft.com/office/drawing/2014/main" id="{8C22EDCE-257F-4CCE-B440-78A8FBB44D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6CABC7-67AD-4B41-9DEE-08C74448EC8F}"/>
              </a:ext>
            </a:extLst>
          </p:cNvPr>
          <p:cNvSpPr>
            <a:spLocks noGrp="1"/>
          </p:cNvSpPr>
          <p:nvPr>
            <p:ph type="sldNum" sz="quarter" idx="12"/>
          </p:nvPr>
        </p:nvSpPr>
        <p:spPr/>
        <p:txBody>
          <a:bodyPr/>
          <a:lstStyle/>
          <a:p>
            <a:fld id="{A8752FF0-9730-44BC-B143-75CA414FACD1}" type="slidenum">
              <a:rPr lang="en-GB" smtClean="0"/>
              <a:t>‹#›</a:t>
            </a:fld>
            <a:endParaRPr lang="en-GB"/>
          </a:p>
        </p:txBody>
      </p:sp>
    </p:spTree>
    <p:extLst>
      <p:ext uri="{BB962C8B-B14F-4D97-AF65-F5344CB8AC3E}">
        <p14:creationId xmlns:p14="http://schemas.microsoft.com/office/powerpoint/2010/main" val="4015299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AF8D3-C94B-4257-A32D-6CAAA9660A9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F88FF8-7FB7-4599-A4A8-2A5698A315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18A96C-0302-452A-A743-AAC7B5C56BF0}"/>
              </a:ext>
            </a:extLst>
          </p:cNvPr>
          <p:cNvSpPr>
            <a:spLocks noGrp="1"/>
          </p:cNvSpPr>
          <p:nvPr>
            <p:ph type="dt" sz="half" idx="10"/>
          </p:nvPr>
        </p:nvSpPr>
        <p:spPr/>
        <p:txBody>
          <a:bodyPr/>
          <a:lstStyle/>
          <a:p>
            <a:fld id="{855D7723-B710-4384-AB10-1A3EAF0562FA}" type="datetimeFigureOut">
              <a:rPr lang="en-GB" smtClean="0"/>
              <a:t>22/05/2025</a:t>
            </a:fld>
            <a:endParaRPr lang="en-GB"/>
          </a:p>
        </p:txBody>
      </p:sp>
      <p:sp>
        <p:nvSpPr>
          <p:cNvPr id="5" name="Footer Placeholder 4">
            <a:extLst>
              <a:ext uri="{FF2B5EF4-FFF2-40B4-BE49-F238E27FC236}">
                <a16:creationId xmlns:a16="http://schemas.microsoft.com/office/drawing/2014/main" id="{E0EB8265-2667-4508-B821-56A2B9D06B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7E32F5-F5AD-4118-AFA2-CD263AEAC08B}"/>
              </a:ext>
            </a:extLst>
          </p:cNvPr>
          <p:cNvSpPr>
            <a:spLocks noGrp="1"/>
          </p:cNvSpPr>
          <p:nvPr>
            <p:ph type="sldNum" sz="quarter" idx="12"/>
          </p:nvPr>
        </p:nvSpPr>
        <p:spPr/>
        <p:txBody>
          <a:bodyPr/>
          <a:lstStyle/>
          <a:p>
            <a:fld id="{A8752FF0-9730-44BC-B143-75CA414FACD1}" type="slidenum">
              <a:rPr lang="en-GB" smtClean="0"/>
              <a:t>‹#›</a:t>
            </a:fld>
            <a:endParaRPr lang="en-GB"/>
          </a:p>
        </p:txBody>
      </p:sp>
    </p:spTree>
    <p:extLst>
      <p:ext uri="{BB962C8B-B14F-4D97-AF65-F5344CB8AC3E}">
        <p14:creationId xmlns:p14="http://schemas.microsoft.com/office/powerpoint/2010/main" val="1232896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A9609B-E44E-4F5A-83AE-9D7544EA6D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EF3847-4999-4C62-A040-AE4B1F3010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72B3EA-E757-4F11-B17F-B23F55558115}"/>
              </a:ext>
            </a:extLst>
          </p:cNvPr>
          <p:cNvSpPr>
            <a:spLocks noGrp="1"/>
          </p:cNvSpPr>
          <p:nvPr>
            <p:ph type="dt" sz="half" idx="10"/>
          </p:nvPr>
        </p:nvSpPr>
        <p:spPr/>
        <p:txBody>
          <a:bodyPr/>
          <a:lstStyle/>
          <a:p>
            <a:fld id="{855D7723-B710-4384-AB10-1A3EAF0562FA}" type="datetimeFigureOut">
              <a:rPr lang="en-GB" smtClean="0"/>
              <a:t>22/05/2025</a:t>
            </a:fld>
            <a:endParaRPr lang="en-GB"/>
          </a:p>
        </p:txBody>
      </p:sp>
      <p:sp>
        <p:nvSpPr>
          <p:cNvPr id="5" name="Footer Placeholder 4">
            <a:extLst>
              <a:ext uri="{FF2B5EF4-FFF2-40B4-BE49-F238E27FC236}">
                <a16:creationId xmlns:a16="http://schemas.microsoft.com/office/drawing/2014/main" id="{6482AADA-ED38-4E7C-8527-61582C968B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DDCDD5-CC49-46F8-AEC9-84F88EA87DA2}"/>
              </a:ext>
            </a:extLst>
          </p:cNvPr>
          <p:cNvSpPr>
            <a:spLocks noGrp="1"/>
          </p:cNvSpPr>
          <p:nvPr>
            <p:ph type="sldNum" sz="quarter" idx="12"/>
          </p:nvPr>
        </p:nvSpPr>
        <p:spPr/>
        <p:txBody>
          <a:bodyPr/>
          <a:lstStyle/>
          <a:p>
            <a:fld id="{A8752FF0-9730-44BC-B143-75CA414FACD1}" type="slidenum">
              <a:rPr lang="en-GB" smtClean="0"/>
              <a:t>‹#›</a:t>
            </a:fld>
            <a:endParaRPr lang="en-GB"/>
          </a:p>
        </p:txBody>
      </p:sp>
    </p:spTree>
    <p:extLst>
      <p:ext uri="{BB962C8B-B14F-4D97-AF65-F5344CB8AC3E}">
        <p14:creationId xmlns:p14="http://schemas.microsoft.com/office/powerpoint/2010/main" val="2791333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73434-9DA2-43A2-918A-364178B3BE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63E3F9-EF14-436F-9235-9BE85BF886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34045F-19E6-451A-A0FD-7DDEF41E0F59}"/>
              </a:ext>
            </a:extLst>
          </p:cNvPr>
          <p:cNvSpPr>
            <a:spLocks noGrp="1"/>
          </p:cNvSpPr>
          <p:nvPr>
            <p:ph type="dt" sz="half" idx="10"/>
          </p:nvPr>
        </p:nvSpPr>
        <p:spPr/>
        <p:txBody>
          <a:bodyPr/>
          <a:lstStyle/>
          <a:p>
            <a:fld id="{855D7723-B710-4384-AB10-1A3EAF0562FA}" type="datetimeFigureOut">
              <a:rPr lang="en-GB" smtClean="0"/>
              <a:t>22/05/2025</a:t>
            </a:fld>
            <a:endParaRPr lang="en-GB"/>
          </a:p>
        </p:txBody>
      </p:sp>
      <p:sp>
        <p:nvSpPr>
          <p:cNvPr id="5" name="Footer Placeholder 4">
            <a:extLst>
              <a:ext uri="{FF2B5EF4-FFF2-40B4-BE49-F238E27FC236}">
                <a16:creationId xmlns:a16="http://schemas.microsoft.com/office/drawing/2014/main" id="{C230D7C2-6D23-458F-B82A-745D929FE9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D45542-8DB8-449F-9101-EDDF20D7A003}"/>
              </a:ext>
            </a:extLst>
          </p:cNvPr>
          <p:cNvSpPr>
            <a:spLocks noGrp="1"/>
          </p:cNvSpPr>
          <p:nvPr>
            <p:ph type="sldNum" sz="quarter" idx="12"/>
          </p:nvPr>
        </p:nvSpPr>
        <p:spPr/>
        <p:txBody>
          <a:bodyPr/>
          <a:lstStyle/>
          <a:p>
            <a:fld id="{A8752FF0-9730-44BC-B143-75CA414FACD1}" type="slidenum">
              <a:rPr lang="en-GB" smtClean="0"/>
              <a:t>‹#›</a:t>
            </a:fld>
            <a:endParaRPr lang="en-GB"/>
          </a:p>
        </p:txBody>
      </p:sp>
    </p:spTree>
    <p:extLst>
      <p:ext uri="{BB962C8B-B14F-4D97-AF65-F5344CB8AC3E}">
        <p14:creationId xmlns:p14="http://schemas.microsoft.com/office/powerpoint/2010/main" val="3327879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B2E3-2874-4AB1-BF44-EC200CFF01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34BC20-94F4-4684-90A5-E4AB6389B3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2E0D61-B075-4122-B0C4-29D8FD4E5ADC}"/>
              </a:ext>
            </a:extLst>
          </p:cNvPr>
          <p:cNvSpPr>
            <a:spLocks noGrp="1"/>
          </p:cNvSpPr>
          <p:nvPr>
            <p:ph type="dt" sz="half" idx="10"/>
          </p:nvPr>
        </p:nvSpPr>
        <p:spPr/>
        <p:txBody>
          <a:bodyPr/>
          <a:lstStyle/>
          <a:p>
            <a:fld id="{855D7723-B710-4384-AB10-1A3EAF0562FA}" type="datetimeFigureOut">
              <a:rPr lang="en-GB" smtClean="0"/>
              <a:t>22/05/2025</a:t>
            </a:fld>
            <a:endParaRPr lang="en-GB"/>
          </a:p>
        </p:txBody>
      </p:sp>
      <p:sp>
        <p:nvSpPr>
          <p:cNvPr id="5" name="Footer Placeholder 4">
            <a:extLst>
              <a:ext uri="{FF2B5EF4-FFF2-40B4-BE49-F238E27FC236}">
                <a16:creationId xmlns:a16="http://schemas.microsoft.com/office/drawing/2014/main" id="{AAB98CE0-A192-474F-9B64-478D034987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9B3DDE-282A-426B-8446-3212C6E4EE4E}"/>
              </a:ext>
            </a:extLst>
          </p:cNvPr>
          <p:cNvSpPr>
            <a:spLocks noGrp="1"/>
          </p:cNvSpPr>
          <p:nvPr>
            <p:ph type="sldNum" sz="quarter" idx="12"/>
          </p:nvPr>
        </p:nvSpPr>
        <p:spPr/>
        <p:txBody>
          <a:bodyPr/>
          <a:lstStyle/>
          <a:p>
            <a:fld id="{A8752FF0-9730-44BC-B143-75CA414FACD1}" type="slidenum">
              <a:rPr lang="en-GB" smtClean="0"/>
              <a:t>‹#›</a:t>
            </a:fld>
            <a:endParaRPr lang="en-GB"/>
          </a:p>
        </p:txBody>
      </p:sp>
    </p:spTree>
    <p:extLst>
      <p:ext uri="{BB962C8B-B14F-4D97-AF65-F5344CB8AC3E}">
        <p14:creationId xmlns:p14="http://schemas.microsoft.com/office/powerpoint/2010/main" val="3608101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9B40E-D2CC-4894-9790-27389B105C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48532D-B8E9-4BCE-8A7F-1277F3C6B2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F6E683E-538C-443F-8B11-7A10F43EA3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00E36C-44F1-4373-ADE7-C4863AE30BA8}"/>
              </a:ext>
            </a:extLst>
          </p:cNvPr>
          <p:cNvSpPr>
            <a:spLocks noGrp="1"/>
          </p:cNvSpPr>
          <p:nvPr>
            <p:ph type="dt" sz="half" idx="10"/>
          </p:nvPr>
        </p:nvSpPr>
        <p:spPr/>
        <p:txBody>
          <a:bodyPr/>
          <a:lstStyle/>
          <a:p>
            <a:fld id="{855D7723-B710-4384-AB10-1A3EAF0562FA}" type="datetimeFigureOut">
              <a:rPr lang="en-GB" smtClean="0"/>
              <a:t>22/05/2025</a:t>
            </a:fld>
            <a:endParaRPr lang="en-GB"/>
          </a:p>
        </p:txBody>
      </p:sp>
      <p:sp>
        <p:nvSpPr>
          <p:cNvPr id="6" name="Footer Placeholder 5">
            <a:extLst>
              <a:ext uri="{FF2B5EF4-FFF2-40B4-BE49-F238E27FC236}">
                <a16:creationId xmlns:a16="http://schemas.microsoft.com/office/drawing/2014/main" id="{451753EB-869F-4F10-A3F5-2DCC15F081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1DECC1-A4CE-4BA3-BD76-7313F30C5602}"/>
              </a:ext>
            </a:extLst>
          </p:cNvPr>
          <p:cNvSpPr>
            <a:spLocks noGrp="1"/>
          </p:cNvSpPr>
          <p:nvPr>
            <p:ph type="sldNum" sz="quarter" idx="12"/>
          </p:nvPr>
        </p:nvSpPr>
        <p:spPr/>
        <p:txBody>
          <a:bodyPr/>
          <a:lstStyle/>
          <a:p>
            <a:fld id="{A8752FF0-9730-44BC-B143-75CA414FACD1}" type="slidenum">
              <a:rPr lang="en-GB" smtClean="0"/>
              <a:t>‹#›</a:t>
            </a:fld>
            <a:endParaRPr lang="en-GB"/>
          </a:p>
        </p:txBody>
      </p:sp>
    </p:spTree>
    <p:extLst>
      <p:ext uri="{BB962C8B-B14F-4D97-AF65-F5344CB8AC3E}">
        <p14:creationId xmlns:p14="http://schemas.microsoft.com/office/powerpoint/2010/main" val="2830417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E05E1-627D-43E3-915E-1DC5D44860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3F61E3-275B-45A9-A3E3-24FAA1C50A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F9D56-AFB9-46E8-B870-68A3D1EB32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BE12DB3-0CF5-4F37-B6BE-5A201BCA1A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C13E79-6555-4600-8F96-23457AE0F6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62B112F-D568-4065-96F5-E76F50DA59F7}"/>
              </a:ext>
            </a:extLst>
          </p:cNvPr>
          <p:cNvSpPr>
            <a:spLocks noGrp="1"/>
          </p:cNvSpPr>
          <p:nvPr>
            <p:ph type="dt" sz="half" idx="10"/>
          </p:nvPr>
        </p:nvSpPr>
        <p:spPr/>
        <p:txBody>
          <a:bodyPr/>
          <a:lstStyle/>
          <a:p>
            <a:fld id="{855D7723-B710-4384-AB10-1A3EAF0562FA}" type="datetimeFigureOut">
              <a:rPr lang="en-GB" smtClean="0"/>
              <a:t>22/05/2025</a:t>
            </a:fld>
            <a:endParaRPr lang="en-GB"/>
          </a:p>
        </p:txBody>
      </p:sp>
      <p:sp>
        <p:nvSpPr>
          <p:cNvPr id="8" name="Footer Placeholder 7">
            <a:extLst>
              <a:ext uri="{FF2B5EF4-FFF2-40B4-BE49-F238E27FC236}">
                <a16:creationId xmlns:a16="http://schemas.microsoft.com/office/drawing/2014/main" id="{1141C14A-8D15-4535-8FC7-1C3263EE09C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F833551-1AF1-45F9-A176-BBB7D015500D}"/>
              </a:ext>
            </a:extLst>
          </p:cNvPr>
          <p:cNvSpPr>
            <a:spLocks noGrp="1"/>
          </p:cNvSpPr>
          <p:nvPr>
            <p:ph type="sldNum" sz="quarter" idx="12"/>
          </p:nvPr>
        </p:nvSpPr>
        <p:spPr/>
        <p:txBody>
          <a:bodyPr/>
          <a:lstStyle/>
          <a:p>
            <a:fld id="{A8752FF0-9730-44BC-B143-75CA414FACD1}" type="slidenum">
              <a:rPr lang="en-GB" smtClean="0"/>
              <a:t>‹#›</a:t>
            </a:fld>
            <a:endParaRPr lang="en-GB"/>
          </a:p>
        </p:txBody>
      </p:sp>
    </p:spTree>
    <p:extLst>
      <p:ext uri="{BB962C8B-B14F-4D97-AF65-F5344CB8AC3E}">
        <p14:creationId xmlns:p14="http://schemas.microsoft.com/office/powerpoint/2010/main" val="2658194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F8E46-C083-4A28-AE6C-BD2F7C6B9FF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9D4982-68B8-4323-A383-DEE30A96A2F1}"/>
              </a:ext>
            </a:extLst>
          </p:cNvPr>
          <p:cNvSpPr>
            <a:spLocks noGrp="1"/>
          </p:cNvSpPr>
          <p:nvPr>
            <p:ph type="dt" sz="half" idx="10"/>
          </p:nvPr>
        </p:nvSpPr>
        <p:spPr/>
        <p:txBody>
          <a:bodyPr/>
          <a:lstStyle/>
          <a:p>
            <a:fld id="{855D7723-B710-4384-AB10-1A3EAF0562FA}" type="datetimeFigureOut">
              <a:rPr lang="en-GB" smtClean="0"/>
              <a:t>22/05/2025</a:t>
            </a:fld>
            <a:endParaRPr lang="en-GB"/>
          </a:p>
        </p:txBody>
      </p:sp>
      <p:sp>
        <p:nvSpPr>
          <p:cNvPr id="4" name="Footer Placeholder 3">
            <a:extLst>
              <a:ext uri="{FF2B5EF4-FFF2-40B4-BE49-F238E27FC236}">
                <a16:creationId xmlns:a16="http://schemas.microsoft.com/office/drawing/2014/main" id="{3806604F-58EA-49AC-B064-776F223B2F9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45880E-AEAB-4DFC-BD4E-92EC634E4B10}"/>
              </a:ext>
            </a:extLst>
          </p:cNvPr>
          <p:cNvSpPr>
            <a:spLocks noGrp="1"/>
          </p:cNvSpPr>
          <p:nvPr>
            <p:ph type="sldNum" sz="quarter" idx="12"/>
          </p:nvPr>
        </p:nvSpPr>
        <p:spPr/>
        <p:txBody>
          <a:bodyPr/>
          <a:lstStyle/>
          <a:p>
            <a:fld id="{A8752FF0-9730-44BC-B143-75CA414FACD1}" type="slidenum">
              <a:rPr lang="en-GB" smtClean="0"/>
              <a:t>‹#›</a:t>
            </a:fld>
            <a:endParaRPr lang="en-GB"/>
          </a:p>
        </p:txBody>
      </p:sp>
    </p:spTree>
    <p:extLst>
      <p:ext uri="{BB962C8B-B14F-4D97-AF65-F5344CB8AC3E}">
        <p14:creationId xmlns:p14="http://schemas.microsoft.com/office/powerpoint/2010/main" val="3242177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720B66-0107-4BAA-B549-61B7F7E07623}"/>
              </a:ext>
            </a:extLst>
          </p:cNvPr>
          <p:cNvSpPr>
            <a:spLocks noGrp="1"/>
          </p:cNvSpPr>
          <p:nvPr>
            <p:ph type="dt" sz="half" idx="10"/>
          </p:nvPr>
        </p:nvSpPr>
        <p:spPr/>
        <p:txBody>
          <a:bodyPr/>
          <a:lstStyle/>
          <a:p>
            <a:fld id="{855D7723-B710-4384-AB10-1A3EAF0562FA}" type="datetimeFigureOut">
              <a:rPr lang="en-GB" smtClean="0"/>
              <a:t>22/05/2025</a:t>
            </a:fld>
            <a:endParaRPr lang="en-GB"/>
          </a:p>
        </p:txBody>
      </p:sp>
      <p:sp>
        <p:nvSpPr>
          <p:cNvPr id="3" name="Footer Placeholder 2">
            <a:extLst>
              <a:ext uri="{FF2B5EF4-FFF2-40B4-BE49-F238E27FC236}">
                <a16:creationId xmlns:a16="http://schemas.microsoft.com/office/drawing/2014/main" id="{FBC9FA75-7C82-461F-949C-1EFEC26F99A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22C83A3-D843-4D48-ADF8-E3E43FC4CCB7}"/>
              </a:ext>
            </a:extLst>
          </p:cNvPr>
          <p:cNvSpPr>
            <a:spLocks noGrp="1"/>
          </p:cNvSpPr>
          <p:nvPr>
            <p:ph type="sldNum" sz="quarter" idx="12"/>
          </p:nvPr>
        </p:nvSpPr>
        <p:spPr/>
        <p:txBody>
          <a:bodyPr/>
          <a:lstStyle/>
          <a:p>
            <a:fld id="{A8752FF0-9730-44BC-B143-75CA414FACD1}" type="slidenum">
              <a:rPr lang="en-GB" smtClean="0"/>
              <a:t>‹#›</a:t>
            </a:fld>
            <a:endParaRPr lang="en-GB"/>
          </a:p>
        </p:txBody>
      </p:sp>
    </p:spTree>
    <p:extLst>
      <p:ext uri="{BB962C8B-B14F-4D97-AF65-F5344CB8AC3E}">
        <p14:creationId xmlns:p14="http://schemas.microsoft.com/office/powerpoint/2010/main" val="3310295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E978F-2339-457C-89BC-0B66684E4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8698746-2510-480B-9CDC-C918DD0A48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6F166FD-7ED1-4908-B839-64A7972349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7E69BB-ABAF-4E02-8489-E96C2D3D5778}"/>
              </a:ext>
            </a:extLst>
          </p:cNvPr>
          <p:cNvSpPr>
            <a:spLocks noGrp="1"/>
          </p:cNvSpPr>
          <p:nvPr>
            <p:ph type="dt" sz="half" idx="10"/>
          </p:nvPr>
        </p:nvSpPr>
        <p:spPr/>
        <p:txBody>
          <a:bodyPr/>
          <a:lstStyle/>
          <a:p>
            <a:fld id="{855D7723-B710-4384-AB10-1A3EAF0562FA}" type="datetimeFigureOut">
              <a:rPr lang="en-GB" smtClean="0"/>
              <a:t>22/05/2025</a:t>
            </a:fld>
            <a:endParaRPr lang="en-GB"/>
          </a:p>
        </p:txBody>
      </p:sp>
      <p:sp>
        <p:nvSpPr>
          <p:cNvPr id="6" name="Footer Placeholder 5">
            <a:extLst>
              <a:ext uri="{FF2B5EF4-FFF2-40B4-BE49-F238E27FC236}">
                <a16:creationId xmlns:a16="http://schemas.microsoft.com/office/drawing/2014/main" id="{CABED1C9-D0BA-4AF3-80B4-B101A44477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A51AF2-59D8-4259-AB00-23B4EF5A10D5}"/>
              </a:ext>
            </a:extLst>
          </p:cNvPr>
          <p:cNvSpPr>
            <a:spLocks noGrp="1"/>
          </p:cNvSpPr>
          <p:nvPr>
            <p:ph type="sldNum" sz="quarter" idx="12"/>
          </p:nvPr>
        </p:nvSpPr>
        <p:spPr/>
        <p:txBody>
          <a:bodyPr/>
          <a:lstStyle/>
          <a:p>
            <a:fld id="{A8752FF0-9730-44BC-B143-75CA414FACD1}" type="slidenum">
              <a:rPr lang="en-GB" smtClean="0"/>
              <a:t>‹#›</a:t>
            </a:fld>
            <a:endParaRPr lang="en-GB"/>
          </a:p>
        </p:txBody>
      </p:sp>
    </p:spTree>
    <p:extLst>
      <p:ext uri="{BB962C8B-B14F-4D97-AF65-F5344CB8AC3E}">
        <p14:creationId xmlns:p14="http://schemas.microsoft.com/office/powerpoint/2010/main" val="3367015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FD3AB-6749-42FF-8309-310B74214F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7B7EF06-9AAF-47F8-8D35-D9A838C42B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7B7938-83D4-43F6-A860-0213086122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7BAA44-1CEC-4205-AE90-A481FDE592B0}"/>
              </a:ext>
            </a:extLst>
          </p:cNvPr>
          <p:cNvSpPr>
            <a:spLocks noGrp="1"/>
          </p:cNvSpPr>
          <p:nvPr>
            <p:ph type="dt" sz="half" idx="10"/>
          </p:nvPr>
        </p:nvSpPr>
        <p:spPr/>
        <p:txBody>
          <a:bodyPr/>
          <a:lstStyle/>
          <a:p>
            <a:fld id="{855D7723-B710-4384-AB10-1A3EAF0562FA}" type="datetimeFigureOut">
              <a:rPr lang="en-GB" smtClean="0"/>
              <a:t>22/05/2025</a:t>
            </a:fld>
            <a:endParaRPr lang="en-GB"/>
          </a:p>
        </p:txBody>
      </p:sp>
      <p:sp>
        <p:nvSpPr>
          <p:cNvPr id="6" name="Footer Placeholder 5">
            <a:extLst>
              <a:ext uri="{FF2B5EF4-FFF2-40B4-BE49-F238E27FC236}">
                <a16:creationId xmlns:a16="http://schemas.microsoft.com/office/drawing/2014/main" id="{4029C346-CEA4-4C6F-B1EE-FD390E6F37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C1C3E-CB19-4BB7-98F4-847646C6F699}"/>
              </a:ext>
            </a:extLst>
          </p:cNvPr>
          <p:cNvSpPr>
            <a:spLocks noGrp="1"/>
          </p:cNvSpPr>
          <p:nvPr>
            <p:ph type="sldNum" sz="quarter" idx="12"/>
          </p:nvPr>
        </p:nvSpPr>
        <p:spPr/>
        <p:txBody>
          <a:bodyPr/>
          <a:lstStyle/>
          <a:p>
            <a:fld id="{A8752FF0-9730-44BC-B143-75CA414FACD1}" type="slidenum">
              <a:rPr lang="en-GB" smtClean="0"/>
              <a:t>‹#›</a:t>
            </a:fld>
            <a:endParaRPr lang="en-GB"/>
          </a:p>
        </p:txBody>
      </p:sp>
    </p:spTree>
    <p:extLst>
      <p:ext uri="{BB962C8B-B14F-4D97-AF65-F5344CB8AC3E}">
        <p14:creationId xmlns:p14="http://schemas.microsoft.com/office/powerpoint/2010/main" val="2008020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CF793F-1350-4AB2-B06C-B75DEA290E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5ABED6-2AA3-4A29-ACF5-1E17C9E85B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1BEA50-D35C-4DD2-810A-FCE9343B66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D7723-B710-4384-AB10-1A3EAF0562FA}" type="datetimeFigureOut">
              <a:rPr lang="en-GB" smtClean="0"/>
              <a:t>22/05/2025</a:t>
            </a:fld>
            <a:endParaRPr lang="en-GB"/>
          </a:p>
        </p:txBody>
      </p:sp>
      <p:sp>
        <p:nvSpPr>
          <p:cNvPr id="5" name="Footer Placeholder 4">
            <a:extLst>
              <a:ext uri="{FF2B5EF4-FFF2-40B4-BE49-F238E27FC236}">
                <a16:creationId xmlns:a16="http://schemas.microsoft.com/office/drawing/2014/main" id="{2EFCF34A-09A1-496A-A6B7-644A50D286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43003A-B024-481E-9FC4-4875B33FB1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52FF0-9730-44BC-B143-75CA414FACD1}" type="slidenum">
              <a:rPr lang="en-GB" smtClean="0"/>
              <a:t>‹#›</a:t>
            </a:fld>
            <a:endParaRPr lang="en-GB"/>
          </a:p>
        </p:txBody>
      </p:sp>
    </p:spTree>
    <p:extLst>
      <p:ext uri="{BB962C8B-B14F-4D97-AF65-F5344CB8AC3E}">
        <p14:creationId xmlns:p14="http://schemas.microsoft.com/office/powerpoint/2010/main" val="770190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hyperlink" Target="https://www.sharesy.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A40C8D-CE0C-47AE-9E73-5D84572BD2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70893" y="386364"/>
            <a:ext cx="6717049" cy="6085272"/>
          </a:xfrm>
          <a:prstGeom prst="ellipse">
            <a:avLst/>
          </a:prstGeom>
          <a:ln w="76200">
            <a:solidFill>
              <a:srgbClr val="2D6E9A"/>
            </a:solidFill>
          </a:ln>
        </p:spPr>
      </p:pic>
      <p:sp>
        <p:nvSpPr>
          <p:cNvPr id="2" name="Title 1">
            <a:extLst>
              <a:ext uri="{FF2B5EF4-FFF2-40B4-BE49-F238E27FC236}">
                <a16:creationId xmlns:a16="http://schemas.microsoft.com/office/drawing/2014/main" id="{7D0A9420-1AA0-4CC3-A2A3-D95FB5658C00}"/>
              </a:ext>
            </a:extLst>
          </p:cNvPr>
          <p:cNvSpPr>
            <a:spLocks noGrp="1"/>
          </p:cNvSpPr>
          <p:nvPr>
            <p:ph type="ctrTitle"/>
          </p:nvPr>
        </p:nvSpPr>
        <p:spPr>
          <a:xfrm>
            <a:off x="533080" y="857249"/>
            <a:ext cx="5095380" cy="2165667"/>
          </a:xfrm>
        </p:spPr>
        <p:txBody>
          <a:bodyPr>
            <a:noAutofit/>
          </a:bodyPr>
          <a:lstStyle/>
          <a:p>
            <a:pPr algn="l">
              <a:lnSpc>
                <a:spcPct val="100000"/>
              </a:lnSpc>
            </a:pPr>
            <a:r>
              <a:rPr lang="en-GB" dirty="0">
                <a:solidFill>
                  <a:schemeClr val="bg1"/>
                </a:solidFill>
                <a:latin typeface="+mn-lt"/>
              </a:rPr>
              <a:t>Common Fund</a:t>
            </a:r>
            <a:br>
              <a:rPr lang="en-GB" sz="8000" dirty="0">
                <a:solidFill>
                  <a:schemeClr val="bg1"/>
                </a:solidFill>
                <a:latin typeface="+mn-lt"/>
              </a:rPr>
            </a:br>
            <a:r>
              <a:rPr lang="en-GB" sz="6600" dirty="0">
                <a:solidFill>
                  <a:schemeClr val="bg1"/>
                </a:solidFill>
                <a:latin typeface="+mn-lt"/>
              </a:rPr>
              <a:t>2026</a:t>
            </a:r>
            <a:endParaRPr lang="en-GB" sz="8000" dirty="0">
              <a:solidFill>
                <a:schemeClr val="bg1"/>
              </a:solidFill>
              <a:latin typeface="+mn-lt"/>
            </a:endParaRPr>
          </a:p>
        </p:txBody>
      </p:sp>
      <p:pic>
        <p:nvPicPr>
          <p:cNvPr id="6" name="Picture 5" descr="A picture containing drawing&#10;&#10;Description automatically generated">
            <a:extLst>
              <a:ext uri="{FF2B5EF4-FFF2-40B4-BE49-F238E27FC236}">
                <a16:creationId xmlns:a16="http://schemas.microsoft.com/office/drawing/2014/main" id="{31C191F9-EE55-4BEE-AEC9-37500F4C90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080" y="5410125"/>
            <a:ext cx="1902509" cy="874355"/>
          </a:xfrm>
          <a:prstGeom prst="rect">
            <a:avLst/>
          </a:prstGeom>
        </p:spPr>
      </p:pic>
    </p:spTree>
    <p:extLst>
      <p:ext uri="{BB962C8B-B14F-4D97-AF65-F5344CB8AC3E}">
        <p14:creationId xmlns:p14="http://schemas.microsoft.com/office/powerpoint/2010/main" val="3891188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48C1900D-0775-54C0-28B1-3E7CB36190D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9FFB04F-B63A-7BDB-A921-291B47CEB234}"/>
              </a:ext>
              <a:ext uri="{C183D7F6-B498-43B3-948B-1728B52AA6E4}">
                <adec:decorative xmlns:adec="http://schemas.microsoft.com/office/drawing/2017/decorative" val="1"/>
              </a:ext>
            </a:extLst>
          </p:cNvPr>
          <p:cNvPicPr>
            <a:picLocks noChangeAspect="1"/>
          </p:cNvPicPr>
          <p:nvPr/>
        </p:nvPicPr>
        <p:blipFill>
          <a:blip r:embed="rId3">
            <a:alphaModFix amt="50000"/>
            <a:extLst>
              <a:ext uri="{28A0092B-C50C-407E-A947-70E740481C1C}">
                <a14:useLocalDpi xmlns:a14="http://schemas.microsoft.com/office/drawing/2010/main"/>
              </a:ext>
            </a:extLst>
          </a:blip>
          <a:stretch>
            <a:fillRect/>
          </a:stretch>
        </p:blipFill>
        <p:spPr>
          <a:xfrm>
            <a:off x="5879939" y="0"/>
            <a:ext cx="6310538" cy="6858000"/>
          </a:xfrm>
          <a:prstGeom prst="rect">
            <a:avLst/>
          </a:prstGeom>
        </p:spPr>
      </p:pic>
      <p:graphicFrame>
        <p:nvGraphicFramePr>
          <p:cNvPr id="7" name="Chart 6">
            <a:extLst>
              <a:ext uri="{FF2B5EF4-FFF2-40B4-BE49-F238E27FC236}">
                <a16:creationId xmlns:a16="http://schemas.microsoft.com/office/drawing/2014/main" id="{2A3499E8-7522-E9E1-B577-E004CFA957B6}"/>
              </a:ext>
            </a:extLst>
          </p:cNvPr>
          <p:cNvGraphicFramePr/>
          <p:nvPr>
            <p:extLst>
              <p:ext uri="{D42A27DB-BD31-4B8C-83A1-F6EECF244321}">
                <p14:modId xmlns:p14="http://schemas.microsoft.com/office/powerpoint/2010/main" val="1008540860"/>
              </p:ext>
            </p:extLst>
          </p:nvPr>
        </p:nvGraphicFramePr>
        <p:xfrm>
          <a:off x="1230873" y="1439333"/>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CFAF5CA4-8E38-BF1B-06DA-FE10930597AE}"/>
              </a:ext>
            </a:extLst>
          </p:cNvPr>
          <p:cNvSpPr txBox="1"/>
          <p:nvPr/>
        </p:nvSpPr>
        <p:spPr>
          <a:xfrm>
            <a:off x="5857083" y="3761110"/>
            <a:ext cx="1537600" cy="584775"/>
          </a:xfrm>
          <a:prstGeom prst="rect">
            <a:avLst/>
          </a:prstGeom>
          <a:noFill/>
        </p:spPr>
        <p:txBody>
          <a:bodyPr wrap="none" rtlCol="0">
            <a:spAutoFit/>
          </a:bodyPr>
          <a:lstStyle/>
          <a:p>
            <a:r>
              <a:rPr lang="en-GB" sz="3200" dirty="0">
                <a:solidFill>
                  <a:schemeClr val="bg1"/>
                </a:solidFill>
              </a:rPr>
              <a:t>£46,320</a:t>
            </a:r>
          </a:p>
        </p:txBody>
      </p:sp>
      <p:sp>
        <p:nvSpPr>
          <p:cNvPr id="14" name="TextBox 13">
            <a:extLst>
              <a:ext uri="{FF2B5EF4-FFF2-40B4-BE49-F238E27FC236}">
                <a16:creationId xmlns:a16="http://schemas.microsoft.com/office/drawing/2014/main" id="{4F06BD72-3C4E-5710-23CB-8BA0D375B3A3}"/>
              </a:ext>
            </a:extLst>
          </p:cNvPr>
          <p:cNvSpPr txBox="1"/>
          <p:nvPr/>
        </p:nvSpPr>
        <p:spPr>
          <a:xfrm>
            <a:off x="7394683" y="234053"/>
            <a:ext cx="4137317" cy="1938992"/>
          </a:xfrm>
          <a:prstGeom prst="rect">
            <a:avLst/>
          </a:prstGeom>
          <a:noFill/>
        </p:spPr>
        <p:txBody>
          <a:bodyPr wrap="square" rtlCol="0">
            <a:spAutoFit/>
          </a:bodyPr>
          <a:lstStyle/>
          <a:p>
            <a:pPr algn="r"/>
            <a:r>
              <a:rPr lang="en-GB" sz="6000" b="1" dirty="0">
                <a:solidFill>
                  <a:srgbClr val="92D050"/>
                </a:solidFill>
              </a:rPr>
              <a:t>Stipendiary clergy</a:t>
            </a:r>
          </a:p>
        </p:txBody>
      </p:sp>
      <p:sp>
        <p:nvSpPr>
          <p:cNvPr id="3" name="TextBox 2">
            <a:extLst>
              <a:ext uri="{FF2B5EF4-FFF2-40B4-BE49-F238E27FC236}">
                <a16:creationId xmlns:a16="http://schemas.microsoft.com/office/drawing/2014/main" id="{4773D995-65E7-A80F-91D5-C79F08895AF4}"/>
              </a:ext>
            </a:extLst>
          </p:cNvPr>
          <p:cNvSpPr txBox="1"/>
          <p:nvPr/>
        </p:nvSpPr>
        <p:spPr>
          <a:xfrm>
            <a:off x="615244" y="2536633"/>
            <a:ext cx="4320000" cy="3785652"/>
          </a:xfrm>
          <a:prstGeom prst="rect">
            <a:avLst/>
          </a:prstGeom>
          <a:solidFill>
            <a:srgbClr val="FFFFFF">
              <a:alpha val="90000"/>
            </a:srgbClr>
          </a:solidFill>
        </p:spPr>
        <p:txBody>
          <a:bodyPr wrap="square" rtlCol="0">
            <a:spAutoFit/>
          </a:bodyPr>
          <a:lstStyle/>
          <a:p>
            <a:r>
              <a:rPr lang="en-GB" sz="4800" dirty="0">
                <a:ln w="3175">
                  <a:noFill/>
                </a:ln>
                <a:solidFill>
                  <a:srgbClr val="2D6E9A"/>
                </a:solidFill>
                <a:effectLst/>
              </a:rPr>
              <a:t>Stipend</a:t>
            </a:r>
          </a:p>
          <a:p>
            <a:r>
              <a:rPr lang="en-GB" sz="4800" dirty="0">
                <a:ln w="3175">
                  <a:noFill/>
                </a:ln>
                <a:solidFill>
                  <a:srgbClr val="2D6E9A"/>
                </a:solidFill>
                <a:effectLst/>
              </a:rPr>
              <a:t>Pension &amp; NI</a:t>
            </a:r>
          </a:p>
          <a:p>
            <a:r>
              <a:rPr lang="en-GB" sz="4800" dirty="0">
                <a:ln w="3175">
                  <a:noFill/>
                </a:ln>
                <a:solidFill>
                  <a:srgbClr val="2D6E9A"/>
                </a:solidFill>
                <a:effectLst/>
              </a:rPr>
              <a:t>Council Tax</a:t>
            </a:r>
          </a:p>
          <a:p>
            <a:r>
              <a:rPr lang="en-GB" sz="4800" dirty="0">
                <a:ln w="3175">
                  <a:noFill/>
                </a:ln>
                <a:solidFill>
                  <a:srgbClr val="2D6E9A"/>
                </a:solidFill>
              </a:rPr>
              <a:t>Moving grants</a:t>
            </a:r>
            <a:endParaRPr lang="en-GB" sz="4800" dirty="0">
              <a:ln w="3175">
                <a:noFill/>
              </a:ln>
              <a:solidFill>
                <a:srgbClr val="2D6E9A"/>
              </a:solidFill>
              <a:effectLst/>
            </a:endParaRPr>
          </a:p>
          <a:p>
            <a:r>
              <a:rPr lang="en-GB" sz="4800" i="1" dirty="0">
                <a:ln w="3175">
                  <a:noFill/>
                </a:ln>
                <a:solidFill>
                  <a:srgbClr val="2D6E9A"/>
                </a:solidFill>
              </a:rPr>
              <a:t>V</a:t>
            </a:r>
            <a:r>
              <a:rPr lang="en-GB" sz="4800" i="1" dirty="0">
                <a:ln w="3175">
                  <a:noFill/>
                </a:ln>
                <a:solidFill>
                  <a:srgbClr val="2D6E9A"/>
                </a:solidFill>
                <a:effectLst/>
              </a:rPr>
              <a:t>acancy saving</a:t>
            </a:r>
            <a:endParaRPr lang="en-GB" sz="4400" i="1" dirty="0">
              <a:ln w="3175">
                <a:noFill/>
              </a:ln>
              <a:solidFill>
                <a:srgbClr val="2D6E9A"/>
              </a:solidFill>
              <a:effectLst/>
            </a:endParaRPr>
          </a:p>
        </p:txBody>
      </p:sp>
      <p:pic>
        <p:nvPicPr>
          <p:cNvPr id="2" name="Picture 1" descr="A picture containing drawing&#10;&#10;Description automatically generated">
            <a:extLst>
              <a:ext uri="{FF2B5EF4-FFF2-40B4-BE49-F238E27FC236}">
                <a16:creationId xmlns:a16="http://schemas.microsoft.com/office/drawing/2014/main" id="{D95922AE-F8B2-737C-F7BD-0B1F7312A05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spTree>
    <p:extLst>
      <p:ext uri="{BB962C8B-B14F-4D97-AF65-F5344CB8AC3E}">
        <p14:creationId xmlns:p14="http://schemas.microsoft.com/office/powerpoint/2010/main" val="4061078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846E9438-282A-FD62-5090-B32366AE70F9}"/>
            </a:ext>
          </a:extLst>
        </p:cNvPr>
        <p:cNvGrpSpPr/>
        <p:nvPr/>
      </p:nvGrpSpPr>
      <p:grpSpPr>
        <a:xfrm>
          <a:off x="0" y="0"/>
          <a:ext cx="0" cy="0"/>
          <a:chOff x="0" y="0"/>
          <a:chExt cx="0" cy="0"/>
        </a:xfrm>
      </p:grpSpPr>
      <p:pic>
        <p:nvPicPr>
          <p:cNvPr id="3" name="Picture 2" descr="A green door with a gold letter slot">
            <a:extLst>
              <a:ext uri="{FF2B5EF4-FFF2-40B4-BE49-F238E27FC236}">
                <a16:creationId xmlns:a16="http://schemas.microsoft.com/office/drawing/2014/main" id="{190B4B24-C25B-C740-0904-BD8F08B553EB}"/>
              </a:ext>
            </a:extLst>
          </p:cNvPr>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6071583" y="0"/>
            <a:ext cx="6096000" cy="6880860"/>
          </a:xfrm>
          <a:prstGeom prst="rect">
            <a:avLst/>
          </a:prstGeom>
        </p:spPr>
      </p:pic>
      <p:graphicFrame>
        <p:nvGraphicFramePr>
          <p:cNvPr id="7" name="Chart 6">
            <a:extLst>
              <a:ext uri="{FF2B5EF4-FFF2-40B4-BE49-F238E27FC236}">
                <a16:creationId xmlns:a16="http://schemas.microsoft.com/office/drawing/2014/main" id="{BBA135B9-298F-3103-DD09-46E3987032B6}"/>
              </a:ext>
            </a:extLst>
          </p:cNvPr>
          <p:cNvGraphicFramePr/>
          <p:nvPr>
            <p:extLst>
              <p:ext uri="{D42A27DB-BD31-4B8C-83A1-F6EECF244321}">
                <p14:modId xmlns:p14="http://schemas.microsoft.com/office/powerpoint/2010/main" val="3104690964"/>
              </p:ext>
            </p:extLst>
          </p:nvPr>
        </p:nvGraphicFramePr>
        <p:xfrm>
          <a:off x="3823719" y="556208"/>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0355A870-4444-9328-78EC-EF08570B4516}"/>
              </a:ext>
            </a:extLst>
          </p:cNvPr>
          <p:cNvSpPr txBox="1"/>
          <p:nvPr/>
        </p:nvSpPr>
        <p:spPr>
          <a:xfrm>
            <a:off x="8651827" y="336619"/>
            <a:ext cx="2794812" cy="1938992"/>
          </a:xfrm>
          <a:prstGeom prst="rect">
            <a:avLst/>
          </a:prstGeom>
          <a:noFill/>
        </p:spPr>
        <p:txBody>
          <a:bodyPr wrap="square" rtlCol="0">
            <a:spAutoFit/>
          </a:bodyPr>
          <a:lstStyle/>
          <a:p>
            <a:pPr algn="r"/>
            <a:r>
              <a:rPr lang="en-GB" sz="6000" b="1" dirty="0">
                <a:solidFill>
                  <a:srgbClr val="92D050"/>
                </a:solidFill>
              </a:rPr>
              <a:t>Clergy housing</a:t>
            </a:r>
          </a:p>
        </p:txBody>
      </p:sp>
      <p:sp>
        <p:nvSpPr>
          <p:cNvPr id="6" name="TextBox 5">
            <a:extLst>
              <a:ext uri="{FF2B5EF4-FFF2-40B4-BE49-F238E27FC236}">
                <a16:creationId xmlns:a16="http://schemas.microsoft.com/office/drawing/2014/main" id="{9745C205-70AA-7FEC-7C33-D4EC0C7E039E}"/>
              </a:ext>
            </a:extLst>
          </p:cNvPr>
          <p:cNvSpPr txBox="1"/>
          <p:nvPr/>
        </p:nvSpPr>
        <p:spPr>
          <a:xfrm>
            <a:off x="6482698" y="4613660"/>
            <a:ext cx="1537600" cy="584775"/>
          </a:xfrm>
          <a:prstGeom prst="rect">
            <a:avLst/>
          </a:prstGeom>
          <a:noFill/>
        </p:spPr>
        <p:txBody>
          <a:bodyPr wrap="none" rtlCol="0">
            <a:spAutoFit/>
          </a:bodyPr>
          <a:lstStyle/>
          <a:p>
            <a:r>
              <a:rPr lang="en-GB" sz="3200" dirty="0">
                <a:solidFill>
                  <a:schemeClr val="bg1"/>
                </a:solidFill>
              </a:rPr>
              <a:t>£22,980</a:t>
            </a:r>
          </a:p>
        </p:txBody>
      </p:sp>
      <p:sp>
        <p:nvSpPr>
          <p:cNvPr id="2" name="TextBox 1">
            <a:extLst>
              <a:ext uri="{FF2B5EF4-FFF2-40B4-BE49-F238E27FC236}">
                <a16:creationId xmlns:a16="http://schemas.microsoft.com/office/drawing/2014/main" id="{3830B332-31A8-E5FC-9FEA-630342D27ECC}"/>
              </a:ext>
            </a:extLst>
          </p:cNvPr>
          <p:cNvSpPr txBox="1"/>
          <p:nvPr/>
        </p:nvSpPr>
        <p:spPr>
          <a:xfrm>
            <a:off x="479583" y="3429000"/>
            <a:ext cx="4320000" cy="3046988"/>
          </a:xfrm>
          <a:prstGeom prst="rect">
            <a:avLst/>
          </a:prstGeom>
          <a:solidFill>
            <a:srgbClr val="FFFFFF">
              <a:alpha val="90000"/>
            </a:srgbClr>
          </a:solidFill>
        </p:spPr>
        <p:txBody>
          <a:bodyPr wrap="square" rtlCol="0">
            <a:spAutoFit/>
          </a:bodyPr>
          <a:lstStyle/>
          <a:p>
            <a:r>
              <a:rPr lang="en-GB" sz="4800" dirty="0">
                <a:ln w="3175">
                  <a:noFill/>
                </a:ln>
                <a:solidFill>
                  <a:srgbClr val="2D6E9A"/>
                </a:solidFill>
                <a:effectLst/>
              </a:rPr>
              <a:t>Maintenance</a:t>
            </a:r>
          </a:p>
          <a:p>
            <a:r>
              <a:rPr lang="en-GB" sz="4800" dirty="0">
                <a:ln w="3175">
                  <a:noFill/>
                </a:ln>
                <a:solidFill>
                  <a:srgbClr val="2D6E9A"/>
                </a:solidFill>
                <a:effectLst/>
              </a:rPr>
              <a:t>Safety</a:t>
            </a:r>
          </a:p>
          <a:p>
            <a:r>
              <a:rPr lang="en-GB" sz="4800" dirty="0">
                <a:ln w="3175">
                  <a:noFill/>
                </a:ln>
                <a:solidFill>
                  <a:srgbClr val="2D6E9A"/>
                </a:solidFill>
                <a:effectLst/>
              </a:rPr>
              <a:t>Insulation</a:t>
            </a:r>
          </a:p>
          <a:p>
            <a:r>
              <a:rPr lang="en-GB" sz="4800" dirty="0">
                <a:ln w="3175">
                  <a:noFill/>
                </a:ln>
                <a:solidFill>
                  <a:srgbClr val="2D6E9A"/>
                </a:solidFill>
              </a:rPr>
              <a:t>Improvement</a:t>
            </a:r>
            <a:endParaRPr lang="en-GB" sz="4800" dirty="0">
              <a:ln w="3175">
                <a:noFill/>
              </a:ln>
              <a:solidFill>
                <a:srgbClr val="2D6E9A"/>
              </a:solidFill>
              <a:effectLst/>
            </a:endParaRPr>
          </a:p>
        </p:txBody>
      </p:sp>
      <p:pic>
        <p:nvPicPr>
          <p:cNvPr id="4" name="Picture 3" descr="A picture containing drawing&#10;&#10;Description automatically generated">
            <a:extLst>
              <a:ext uri="{FF2B5EF4-FFF2-40B4-BE49-F238E27FC236}">
                <a16:creationId xmlns:a16="http://schemas.microsoft.com/office/drawing/2014/main" id="{B6A27DE4-AFA0-A518-BAE1-6FE825E5A0D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spTree>
    <p:extLst>
      <p:ext uri="{BB962C8B-B14F-4D97-AF65-F5344CB8AC3E}">
        <p14:creationId xmlns:p14="http://schemas.microsoft.com/office/powerpoint/2010/main" val="1394841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F7747C51-5B53-939F-BD7A-6FAF45831896}"/>
            </a:ext>
          </a:extLst>
        </p:cNvPr>
        <p:cNvGrpSpPr/>
        <p:nvPr/>
      </p:nvGrpSpPr>
      <p:grpSpPr>
        <a:xfrm>
          <a:off x="0" y="0"/>
          <a:ext cx="0" cy="0"/>
          <a:chOff x="0" y="0"/>
          <a:chExt cx="0" cy="0"/>
        </a:xfrm>
      </p:grpSpPr>
      <p:pic>
        <p:nvPicPr>
          <p:cNvPr id="3" name="Picture 2" descr="A group of people wearing white robes">
            <a:extLst>
              <a:ext uri="{FF2B5EF4-FFF2-40B4-BE49-F238E27FC236}">
                <a16:creationId xmlns:a16="http://schemas.microsoft.com/office/drawing/2014/main" id="{5375135D-9E59-2C7E-3FFA-AF1FAD1E3863}"/>
              </a:ext>
            </a:extLst>
          </p:cNvPr>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graphicFrame>
        <p:nvGraphicFramePr>
          <p:cNvPr id="7" name="Chart 6">
            <a:extLst>
              <a:ext uri="{FF2B5EF4-FFF2-40B4-BE49-F238E27FC236}">
                <a16:creationId xmlns:a16="http://schemas.microsoft.com/office/drawing/2014/main" id="{FA45DE15-B81A-6890-1D73-5997BE179E7D}"/>
              </a:ext>
            </a:extLst>
          </p:cNvPr>
          <p:cNvGraphicFramePr/>
          <p:nvPr>
            <p:extLst>
              <p:ext uri="{D42A27DB-BD31-4B8C-83A1-F6EECF244321}">
                <p14:modId xmlns:p14="http://schemas.microsoft.com/office/powerpoint/2010/main" val="2669190192"/>
              </p:ext>
            </p:extLst>
          </p:nvPr>
        </p:nvGraphicFramePr>
        <p:xfrm>
          <a:off x="4303294" y="1941128"/>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B7A21645-7CE3-0363-910A-0DFEE0EA059D}"/>
              </a:ext>
            </a:extLst>
          </p:cNvPr>
          <p:cNvSpPr txBox="1"/>
          <p:nvPr/>
        </p:nvSpPr>
        <p:spPr>
          <a:xfrm>
            <a:off x="8222367" y="336619"/>
            <a:ext cx="2994354" cy="2862322"/>
          </a:xfrm>
          <a:prstGeom prst="rect">
            <a:avLst/>
          </a:prstGeom>
          <a:noFill/>
        </p:spPr>
        <p:txBody>
          <a:bodyPr wrap="square" rtlCol="0">
            <a:spAutoFit/>
          </a:bodyPr>
          <a:lstStyle/>
          <a:p>
            <a:pPr algn="r"/>
            <a:r>
              <a:rPr lang="en-GB" sz="6000" b="1" dirty="0">
                <a:solidFill>
                  <a:srgbClr val="92D050"/>
                </a:solidFill>
              </a:rPr>
              <a:t>Training new clergy</a:t>
            </a:r>
          </a:p>
        </p:txBody>
      </p:sp>
      <p:sp>
        <p:nvSpPr>
          <p:cNvPr id="8" name="TextBox 7">
            <a:extLst>
              <a:ext uri="{FF2B5EF4-FFF2-40B4-BE49-F238E27FC236}">
                <a16:creationId xmlns:a16="http://schemas.microsoft.com/office/drawing/2014/main" id="{8E1984DF-B5EC-618E-F2AA-5E9999C63022}"/>
              </a:ext>
            </a:extLst>
          </p:cNvPr>
          <p:cNvSpPr txBox="1"/>
          <p:nvPr/>
        </p:nvSpPr>
        <p:spPr>
          <a:xfrm>
            <a:off x="6009185" y="4358073"/>
            <a:ext cx="1537600" cy="584775"/>
          </a:xfrm>
          <a:prstGeom prst="rect">
            <a:avLst/>
          </a:prstGeom>
          <a:noFill/>
        </p:spPr>
        <p:txBody>
          <a:bodyPr wrap="none" rtlCol="0">
            <a:spAutoFit/>
          </a:bodyPr>
          <a:lstStyle/>
          <a:p>
            <a:r>
              <a:rPr lang="en-GB" sz="3200" dirty="0">
                <a:solidFill>
                  <a:schemeClr val="bg1"/>
                </a:solidFill>
              </a:rPr>
              <a:t>£11,180</a:t>
            </a:r>
          </a:p>
        </p:txBody>
      </p:sp>
      <p:sp>
        <p:nvSpPr>
          <p:cNvPr id="2" name="TextBox 1">
            <a:extLst>
              <a:ext uri="{FF2B5EF4-FFF2-40B4-BE49-F238E27FC236}">
                <a16:creationId xmlns:a16="http://schemas.microsoft.com/office/drawing/2014/main" id="{12F66DC4-C0B0-1813-A6BE-83E892EC6FE2}"/>
              </a:ext>
            </a:extLst>
          </p:cNvPr>
          <p:cNvSpPr txBox="1"/>
          <p:nvPr/>
        </p:nvSpPr>
        <p:spPr>
          <a:xfrm>
            <a:off x="743537" y="3285993"/>
            <a:ext cx="4320000" cy="3046988"/>
          </a:xfrm>
          <a:prstGeom prst="rect">
            <a:avLst/>
          </a:prstGeom>
          <a:solidFill>
            <a:srgbClr val="FFFFFF">
              <a:alpha val="90000"/>
            </a:srgbClr>
          </a:solidFill>
        </p:spPr>
        <p:txBody>
          <a:bodyPr wrap="square" rtlCol="0">
            <a:spAutoFit/>
          </a:bodyPr>
          <a:lstStyle/>
          <a:p>
            <a:r>
              <a:rPr lang="en-GB" sz="4800" dirty="0">
                <a:ln w="3175">
                  <a:noFill/>
                </a:ln>
                <a:solidFill>
                  <a:srgbClr val="2D6E9A"/>
                </a:solidFill>
                <a:effectLst/>
              </a:rPr>
              <a:t>Ordinand support</a:t>
            </a:r>
          </a:p>
          <a:p>
            <a:r>
              <a:rPr lang="en-GB" sz="4800" dirty="0">
                <a:ln w="3175">
                  <a:noFill/>
                </a:ln>
                <a:solidFill>
                  <a:srgbClr val="2D6E9A"/>
                </a:solidFill>
              </a:rPr>
              <a:t>Title Posts </a:t>
            </a:r>
            <a:r>
              <a:rPr lang="en-GB" sz="4800" i="1" dirty="0">
                <a:ln w="3175">
                  <a:noFill/>
                </a:ln>
                <a:solidFill>
                  <a:srgbClr val="2D6E9A"/>
                </a:solidFill>
              </a:rPr>
              <a:t>(“curacies”)</a:t>
            </a:r>
          </a:p>
        </p:txBody>
      </p:sp>
      <p:pic>
        <p:nvPicPr>
          <p:cNvPr id="5" name="Picture 4" descr="A picture containing drawing&#10;&#10;Description automatically generated">
            <a:extLst>
              <a:ext uri="{FF2B5EF4-FFF2-40B4-BE49-F238E27FC236}">
                <a16:creationId xmlns:a16="http://schemas.microsoft.com/office/drawing/2014/main" id="{CFFF9954-C6EA-DB0C-E70B-9FBF89C9B7D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spTree>
    <p:extLst>
      <p:ext uri="{BB962C8B-B14F-4D97-AF65-F5344CB8AC3E}">
        <p14:creationId xmlns:p14="http://schemas.microsoft.com/office/powerpoint/2010/main" val="1629557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B0552631-21C9-DA9F-25F6-A2129BD4119D}"/>
            </a:ext>
          </a:extLst>
        </p:cNvPr>
        <p:cNvGrpSpPr/>
        <p:nvPr/>
      </p:nvGrpSpPr>
      <p:grpSpPr>
        <a:xfrm>
          <a:off x="0" y="0"/>
          <a:ext cx="0" cy="0"/>
          <a:chOff x="0" y="0"/>
          <a:chExt cx="0" cy="0"/>
        </a:xfrm>
      </p:grpSpPr>
      <p:pic>
        <p:nvPicPr>
          <p:cNvPr id="3" name="Picture 2" descr="Close-up of a handshake of people">
            <a:extLst>
              <a:ext uri="{FF2B5EF4-FFF2-40B4-BE49-F238E27FC236}">
                <a16:creationId xmlns:a16="http://schemas.microsoft.com/office/drawing/2014/main" id="{6C0ED198-520E-A6B9-FAAE-6351A0A6AFDC}"/>
              </a:ext>
            </a:extLst>
          </p:cNvPr>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5467773" y="4823"/>
            <a:ext cx="6724891" cy="6853177"/>
          </a:xfrm>
          <a:prstGeom prst="rect">
            <a:avLst/>
          </a:prstGeom>
        </p:spPr>
      </p:pic>
      <p:sp>
        <p:nvSpPr>
          <p:cNvPr id="16" name="TextBox 15">
            <a:extLst>
              <a:ext uri="{FF2B5EF4-FFF2-40B4-BE49-F238E27FC236}">
                <a16:creationId xmlns:a16="http://schemas.microsoft.com/office/drawing/2014/main" id="{2D51A78A-AA11-7792-BEF4-E37B3E6E4546}"/>
              </a:ext>
            </a:extLst>
          </p:cNvPr>
          <p:cNvSpPr txBox="1"/>
          <p:nvPr/>
        </p:nvSpPr>
        <p:spPr>
          <a:xfrm>
            <a:off x="7992094" y="336619"/>
            <a:ext cx="3739500" cy="2862322"/>
          </a:xfrm>
          <a:prstGeom prst="rect">
            <a:avLst/>
          </a:prstGeom>
          <a:noFill/>
        </p:spPr>
        <p:txBody>
          <a:bodyPr wrap="square" rtlCol="0">
            <a:spAutoFit/>
          </a:bodyPr>
          <a:lstStyle/>
          <a:p>
            <a:pPr algn="r"/>
            <a:r>
              <a:rPr lang="en-GB" sz="6000" b="1" dirty="0">
                <a:solidFill>
                  <a:srgbClr val="92D050"/>
                </a:solidFill>
              </a:rPr>
              <a:t>Parish and clergy support</a:t>
            </a:r>
          </a:p>
        </p:txBody>
      </p:sp>
      <p:sp>
        <p:nvSpPr>
          <p:cNvPr id="2" name="TextBox 1">
            <a:extLst>
              <a:ext uri="{FF2B5EF4-FFF2-40B4-BE49-F238E27FC236}">
                <a16:creationId xmlns:a16="http://schemas.microsoft.com/office/drawing/2014/main" id="{A963687A-F4BA-CE05-873C-DB41C13A009D}"/>
              </a:ext>
            </a:extLst>
          </p:cNvPr>
          <p:cNvSpPr txBox="1"/>
          <p:nvPr/>
        </p:nvSpPr>
        <p:spPr>
          <a:xfrm>
            <a:off x="460406" y="1627734"/>
            <a:ext cx="6022803" cy="4893647"/>
          </a:xfrm>
          <a:prstGeom prst="rect">
            <a:avLst/>
          </a:prstGeom>
          <a:solidFill>
            <a:schemeClr val="bg1">
              <a:alpha val="90000"/>
            </a:schemeClr>
          </a:solidFill>
        </p:spPr>
        <p:txBody>
          <a:bodyPr wrap="none" rtlCol="0">
            <a:spAutoFit/>
          </a:bodyPr>
          <a:lstStyle/>
          <a:p>
            <a:pPr marR="0" lvl="0" defTabSz="914400" rtl="0" eaLnBrk="1" fontAlgn="auto" latinLnBrk="0" hangingPunct="1">
              <a:lnSpc>
                <a:spcPct val="100000"/>
              </a:lnSpc>
              <a:spcBef>
                <a:spcPct val="0"/>
              </a:spcBef>
              <a:spcAft>
                <a:spcPct val="0"/>
              </a:spcAft>
              <a:buClrTx/>
              <a:buSzTx/>
              <a:defRPr/>
            </a:pPr>
            <a:r>
              <a:rPr kumimoji="0" lang="en-GB" sz="4000" b="0" i="0" u="none" strike="noStrike" kern="1200" cap="none" spc="0" normalizeH="0" baseline="0" noProof="0" dirty="0">
                <a:ln w="3175">
                  <a:noFill/>
                </a:ln>
                <a:solidFill>
                  <a:srgbClr val="2D6E9A"/>
                </a:solidFill>
                <a:effectLst/>
                <a:uLnTx/>
                <a:uFillTx/>
                <a:latin typeface="Calibri" panose="020F0502020204030204"/>
              </a:rPr>
              <a:t>Safeguarding</a:t>
            </a:r>
          </a:p>
          <a:p>
            <a:pPr marR="0" lvl="0" defTabSz="914400" rtl="0" eaLnBrk="1" fontAlgn="auto" latinLnBrk="0" hangingPunct="1">
              <a:lnSpc>
                <a:spcPct val="100000"/>
              </a:lnSpc>
              <a:spcBef>
                <a:spcPct val="0"/>
              </a:spcBef>
              <a:spcAft>
                <a:spcPct val="0"/>
              </a:spcAft>
              <a:buClrTx/>
              <a:buSzTx/>
              <a:defRPr/>
            </a:pPr>
            <a:r>
              <a:rPr kumimoji="0" lang="en-GB" sz="4000" b="0" i="0" u="none" strike="noStrike" kern="1200" cap="none" spc="0" normalizeH="0" baseline="0" noProof="0" dirty="0">
                <a:ln w="3175">
                  <a:noFill/>
                </a:ln>
                <a:solidFill>
                  <a:srgbClr val="2D6E9A"/>
                </a:solidFill>
                <a:effectLst/>
                <a:uLnTx/>
                <a:uFillTx/>
                <a:latin typeface="Calibri" panose="020F0502020204030204"/>
              </a:rPr>
              <a:t>Parish Property</a:t>
            </a:r>
          </a:p>
          <a:p>
            <a:pPr marR="0" lvl="0" defTabSz="914400" rtl="0" eaLnBrk="1" fontAlgn="auto" latinLnBrk="0" hangingPunct="1">
              <a:lnSpc>
                <a:spcPct val="100000"/>
              </a:lnSpc>
              <a:spcBef>
                <a:spcPct val="0"/>
              </a:spcBef>
              <a:spcAft>
                <a:spcPct val="0"/>
              </a:spcAft>
              <a:buClrTx/>
              <a:buSzTx/>
              <a:defRPr/>
            </a:pPr>
            <a:r>
              <a:rPr kumimoji="0" lang="en-GB" sz="4000" b="0" i="0" u="none" strike="noStrike" kern="1200" cap="none" spc="0" normalizeH="0" baseline="0" noProof="0" dirty="0">
                <a:ln w="3175">
                  <a:noFill/>
                </a:ln>
                <a:solidFill>
                  <a:srgbClr val="2D6E9A"/>
                </a:solidFill>
                <a:effectLst/>
                <a:uLnTx/>
                <a:uFillTx/>
                <a:latin typeface="Calibri" panose="020F0502020204030204"/>
              </a:rPr>
              <a:t>Fundraising &amp; Finance</a:t>
            </a:r>
          </a:p>
          <a:p>
            <a:pPr marR="0" lvl="0" defTabSz="914400" rtl="0" eaLnBrk="1" fontAlgn="auto" latinLnBrk="0" hangingPunct="1">
              <a:lnSpc>
                <a:spcPct val="100000"/>
              </a:lnSpc>
              <a:spcBef>
                <a:spcPct val="0"/>
              </a:spcBef>
              <a:spcAft>
                <a:spcPct val="0"/>
              </a:spcAft>
              <a:buClrTx/>
              <a:buSzTx/>
              <a:defRPr/>
            </a:pPr>
            <a:r>
              <a:rPr kumimoji="0" lang="en-GB" sz="4000" b="0" i="0" u="none" strike="noStrike" kern="1200" cap="none" spc="0" normalizeH="0" baseline="0" noProof="0" dirty="0">
                <a:ln w="3175">
                  <a:noFill/>
                </a:ln>
                <a:solidFill>
                  <a:srgbClr val="2D6E9A"/>
                </a:solidFill>
                <a:effectLst/>
                <a:uLnTx/>
                <a:uFillTx/>
                <a:latin typeface="Calibri" panose="020F0502020204030204"/>
              </a:rPr>
              <a:t>Youth &amp; Children</a:t>
            </a:r>
          </a:p>
          <a:p>
            <a:pPr marR="0" lvl="0" defTabSz="914400" rtl="0" eaLnBrk="1" fontAlgn="auto" latinLnBrk="0" hangingPunct="1">
              <a:lnSpc>
                <a:spcPct val="100000"/>
              </a:lnSpc>
              <a:spcBef>
                <a:spcPct val="0"/>
              </a:spcBef>
              <a:spcAft>
                <a:spcPct val="0"/>
              </a:spcAft>
              <a:buClrTx/>
              <a:buSzTx/>
              <a:defRPr/>
            </a:pPr>
            <a:r>
              <a:rPr kumimoji="0" lang="en-GB" sz="4000" b="0" i="0" u="none" strike="noStrike" kern="1200" cap="none" spc="0" normalizeH="0" baseline="0" noProof="0" dirty="0">
                <a:ln w="3175">
                  <a:noFill/>
                </a:ln>
                <a:solidFill>
                  <a:srgbClr val="2D6E9A"/>
                </a:solidFill>
                <a:effectLst/>
                <a:uLnTx/>
                <a:uFillTx/>
                <a:latin typeface="Calibri" panose="020F0502020204030204"/>
              </a:rPr>
              <a:t>Area Teams</a:t>
            </a:r>
            <a:r>
              <a:rPr kumimoji="0" lang="en-GB" sz="4000" b="0" i="0" u="none" strike="noStrike" kern="1200" cap="none" spc="0" normalizeH="0" noProof="0" dirty="0">
                <a:ln w="3175">
                  <a:noFill/>
                </a:ln>
                <a:solidFill>
                  <a:srgbClr val="2D6E9A"/>
                </a:solidFill>
                <a:effectLst/>
                <a:uLnTx/>
                <a:uFillTx/>
                <a:latin typeface="Calibri" panose="020F0502020204030204"/>
              </a:rPr>
              <a:t> &amp; Grants</a:t>
            </a:r>
            <a:endParaRPr kumimoji="0" lang="en-GB" sz="4000" b="0" i="0" u="none" strike="noStrike" kern="1200" cap="none" spc="0" normalizeH="0" baseline="0" noProof="0" dirty="0">
              <a:ln w="3175">
                <a:noFill/>
              </a:ln>
              <a:solidFill>
                <a:srgbClr val="2D6E9A"/>
              </a:solidFill>
              <a:effectLst/>
              <a:uLnTx/>
              <a:uFillTx/>
              <a:latin typeface="Calibri" panose="020F0502020204030204"/>
            </a:endParaRPr>
          </a:p>
          <a:p>
            <a:pPr marR="0" lvl="0" defTabSz="914400" rtl="0" eaLnBrk="1" fontAlgn="auto" latinLnBrk="0" hangingPunct="1">
              <a:lnSpc>
                <a:spcPct val="100000"/>
              </a:lnSpc>
              <a:spcBef>
                <a:spcPct val="0"/>
              </a:spcBef>
              <a:spcAft>
                <a:spcPct val="0"/>
              </a:spcAft>
              <a:buClrTx/>
              <a:buSzTx/>
              <a:defRPr/>
            </a:pPr>
            <a:r>
              <a:rPr kumimoji="0" lang="en-GB" sz="4000" b="0" i="0" u="none" strike="noStrike" kern="1200" cap="none" spc="0" normalizeH="0" baseline="0" noProof="0" dirty="0">
                <a:ln w="3175">
                  <a:noFill/>
                </a:ln>
                <a:solidFill>
                  <a:srgbClr val="2D6E9A"/>
                </a:solidFill>
                <a:effectLst/>
                <a:uLnTx/>
                <a:uFillTx/>
                <a:latin typeface="Calibri" panose="020F0502020204030204"/>
              </a:rPr>
              <a:t>Law, Governance &amp; HR</a:t>
            </a:r>
          </a:p>
          <a:p>
            <a:pPr marR="0" lvl="0" defTabSz="914400" rtl="0" eaLnBrk="1" fontAlgn="auto" latinLnBrk="0" hangingPunct="1">
              <a:lnSpc>
                <a:spcPct val="100000"/>
              </a:lnSpc>
              <a:spcBef>
                <a:spcPct val="0"/>
              </a:spcBef>
              <a:spcAft>
                <a:spcPct val="0"/>
              </a:spcAft>
              <a:buClrTx/>
              <a:buSzTx/>
              <a:defRPr/>
            </a:pPr>
            <a:r>
              <a:rPr lang="en-GB" sz="4000" i="1" strike="sngStrike" dirty="0">
                <a:ln w="3175">
                  <a:noFill/>
                </a:ln>
                <a:solidFill>
                  <a:srgbClr val="2D6E9A"/>
                </a:solidFill>
                <a:latin typeface="Calibri" panose="020F0502020204030204"/>
              </a:rPr>
              <a:t>National Church</a:t>
            </a:r>
            <a:endParaRPr lang="en-GB" i="1" strike="sngStrike" dirty="0">
              <a:solidFill>
                <a:srgbClr val="2D6E9A"/>
              </a:solidFill>
            </a:endParaRPr>
          </a:p>
          <a:p>
            <a:pPr marR="0" lvl="0" algn="r" defTabSz="914400" rtl="0" eaLnBrk="1" fontAlgn="auto" latinLnBrk="0" hangingPunct="1">
              <a:lnSpc>
                <a:spcPct val="100000"/>
              </a:lnSpc>
              <a:spcBef>
                <a:spcPct val="0"/>
              </a:spcBef>
              <a:spcAft>
                <a:spcPct val="0"/>
              </a:spcAft>
              <a:buClrTx/>
              <a:buSzTx/>
              <a:defRPr/>
            </a:pPr>
            <a:r>
              <a:rPr lang="en-GB" sz="2800" i="1" dirty="0">
                <a:ln w="3175">
                  <a:noFill/>
                </a:ln>
                <a:solidFill>
                  <a:srgbClr val="2D6E9A"/>
                </a:solidFill>
                <a:latin typeface="Calibri" panose="020F0502020204030204"/>
              </a:rPr>
              <a:t>	</a:t>
            </a:r>
            <a:r>
              <a:rPr lang="en-GB" sz="3200" i="1" dirty="0">
                <a:ln w="3175">
                  <a:noFill/>
                </a:ln>
                <a:solidFill>
                  <a:srgbClr val="2D6E9A"/>
                </a:solidFill>
                <a:latin typeface="Calibri" panose="020F0502020204030204"/>
              </a:rPr>
              <a:t>+ Charity Admin (&lt;7%)</a:t>
            </a:r>
            <a:endParaRPr lang="en-GB" sz="2800" i="1" dirty="0">
              <a:ln w="3175">
                <a:noFill/>
              </a:ln>
              <a:solidFill>
                <a:srgbClr val="2D6E9A"/>
              </a:solidFill>
              <a:latin typeface="Calibri" panose="020F0502020204030204"/>
            </a:endParaRPr>
          </a:p>
        </p:txBody>
      </p:sp>
      <p:graphicFrame>
        <p:nvGraphicFramePr>
          <p:cNvPr id="7" name="Chart 6">
            <a:extLst>
              <a:ext uri="{FF2B5EF4-FFF2-40B4-BE49-F238E27FC236}">
                <a16:creationId xmlns:a16="http://schemas.microsoft.com/office/drawing/2014/main" id="{322B6ABF-CB92-269B-F30B-07D6AC6A2A70}"/>
              </a:ext>
            </a:extLst>
          </p:cNvPr>
          <p:cNvGraphicFramePr/>
          <p:nvPr>
            <p:extLst>
              <p:ext uri="{D42A27DB-BD31-4B8C-83A1-F6EECF244321}">
                <p14:modId xmlns:p14="http://schemas.microsoft.com/office/powerpoint/2010/main" val="1741463118"/>
              </p:ext>
            </p:extLst>
          </p:nvPr>
        </p:nvGraphicFramePr>
        <p:xfrm>
          <a:off x="3774466" y="2430087"/>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558E0B5C-4570-CEBC-F96D-1A8A7F46FA71}"/>
              </a:ext>
            </a:extLst>
          </p:cNvPr>
          <p:cNvSpPr txBox="1"/>
          <p:nvPr/>
        </p:nvSpPr>
        <p:spPr>
          <a:xfrm>
            <a:off x="6029631" y="3514368"/>
            <a:ext cx="1537600" cy="584775"/>
          </a:xfrm>
          <a:prstGeom prst="rect">
            <a:avLst/>
          </a:prstGeom>
          <a:noFill/>
        </p:spPr>
        <p:txBody>
          <a:bodyPr wrap="none" rtlCol="0">
            <a:spAutoFit/>
          </a:bodyPr>
          <a:lstStyle/>
          <a:p>
            <a:r>
              <a:rPr lang="en-GB" sz="3200" dirty="0">
                <a:solidFill>
                  <a:schemeClr val="bg1"/>
                </a:solidFill>
              </a:rPr>
              <a:t>£19,400</a:t>
            </a:r>
          </a:p>
        </p:txBody>
      </p:sp>
      <p:pic>
        <p:nvPicPr>
          <p:cNvPr id="4" name="Picture 3" descr="A picture containing drawing&#10;&#10;Description automatically generated">
            <a:extLst>
              <a:ext uri="{FF2B5EF4-FFF2-40B4-BE49-F238E27FC236}">
                <a16:creationId xmlns:a16="http://schemas.microsoft.com/office/drawing/2014/main" id="{1CE98909-7521-1647-9926-9648C0BB465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spTree>
    <p:extLst>
      <p:ext uri="{BB962C8B-B14F-4D97-AF65-F5344CB8AC3E}">
        <p14:creationId xmlns:p14="http://schemas.microsoft.com/office/powerpoint/2010/main" val="3586176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5CA50941-679F-E6EE-3D01-E6E31C0221FE}"/>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B5316719-A154-D3A1-7CD3-123261173318}"/>
              </a:ext>
            </a:extLst>
          </p:cNvPr>
          <p:cNvGrpSpPr/>
          <p:nvPr/>
        </p:nvGrpSpPr>
        <p:grpSpPr>
          <a:xfrm>
            <a:off x="209148" y="480237"/>
            <a:ext cx="11615232" cy="7157317"/>
            <a:chOff x="209148" y="480237"/>
            <a:chExt cx="11615232" cy="7157317"/>
          </a:xfrm>
        </p:grpSpPr>
        <p:graphicFrame>
          <p:nvGraphicFramePr>
            <p:cNvPr id="7" name="Chart 6">
              <a:extLst>
                <a:ext uri="{FF2B5EF4-FFF2-40B4-BE49-F238E27FC236}">
                  <a16:creationId xmlns:a16="http://schemas.microsoft.com/office/drawing/2014/main" id="{8A8ADA2C-6BD0-3FEB-8887-C9B71B9DEC99}"/>
                </a:ext>
              </a:extLst>
            </p:cNvPr>
            <p:cNvGraphicFramePr/>
            <p:nvPr>
              <p:extLst>
                <p:ext uri="{D42A27DB-BD31-4B8C-83A1-F6EECF244321}">
                  <p14:modId xmlns:p14="http://schemas.microsoft.com/office/powerpoint/2010/main" val="3962222219"/>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2650E679-570C-535A-25F1-1536086CB13B}"/>
                </a:ext>
              </a:extLst>
            </p:cNvPr>
            <p:cNvSpPr txBox="1"/>
            <p:nvPr/>
          </p:nvSpPr>
          <p:spPr>
            <a:xfrm>
              <a:off x="6658210" y="3041443"/>
              <a:ext cx="1537600" cy="584775"/>
            </a:xfrm>
            <a:prstGeom prst="rect">
              <a:avLst/>
            </a:prstGeom>
            <a:noFill/>
          </p:spPr>
          <p:txBody>
            <a:bodyPr wrap="none" rtlCol="0">
              <a:spAutoFit/>
            </a:bodyPr>
            <a:lstStyle/>
            <a:p>
              <a:r>
                <a:rPr lang="en-GB" sz="3200" dirty="0">
                  <a:solidFill>
                    <a:schemeClr val="bg1"/>
                  </a:solidFill>
                </a:rPr>
                <a:t>£46,320</a:t>
              </a:r>
            </a:p>
          </p:txBody>
        </p:sp>
        <p:sp>
          <p:nvSpPr>
            <p:cNvPr id="14" name="TextBox 13">
              <a:extLst>
                <a:ext uri="{FF2B5EF4-FFF2-40B4-BE49-F238E27FC236}">
                  <a16:creationId xmlns:a16="http://schemas.microsoft.com/office/drawing/2014/main" id="{CE38E000-0E0F-518B-0014-CA8B7843FE1D}"/>
                </a:ext>
              </a:extLst>
            </p:cNvPr>
            <p:cNvSpPr txBox="1"/>
            <p:nvPr/>
          </p:nvSpPr>
          <p:spPr>
            <a:xfrm>
              <a:off x="8098542" y="4131450"/>
              <a:ext cx="3725838" cy="584775"/>
            </a:xfrm>
            <a:prstGeom prst="rect">
              <a:avLst/>
            </a:prstGeom>
            <a:noFill/>
          </p:spPr>
          <p:txBody>
            <a:bodyPr wrap="square" rtlCol="0">
              <a:spAutoFit/>
            </a:bodyPr>
            <a:lstStyle/>
            <a:p>
              <a:pPr algn="r"/>
              <a:r>
                <a:rPr lang="en-GB" sz="3200" dirty="0">
                  <a:solidFill>
                    <a:schemeClr val="bg1"/>
                  </a:solidFill>
                </a:rPr>
                <a:t>Stipendiary clergy</a:t>
              </a:r>
            </a:p>
          </p:txBody>
        </p:sp>
        <p:sp>
          <p:nvSpPr>
            <p:cNvPr id="15" name="TextBox 14">
              <a:extLst>
                <a:ext uri="{FF2B5EF4-FFF2-40B4-BE49-F238E27FC236}">
                  <a16:creationId xmlns:a16="http://schemas.microsoft.com/office/drawing/2014/main" id="{73C01C58-ED96-B799-C2B4-FF64542BC8E6}"/>
                </a:ext>
              </a:extLst>
            </p:cNvPr>
            <p:cNvSpPr txBox="1"/>
            <p:nvPr/>
          </p:nvSpPr>
          <p:spPr>
            <a:xfrm>
              <a:off x="1500096" y="5774434"/>
              <a:ext cx="2794812" cy="584775"/>
            </a:xfrm>
            <a:prstGeom prst="rect">
              <a:avLst/>
            </a:prstGeom>
            <a:noFill/>
          </p:spPr>
          <p:txBody>
            <a:bodyPr wrap="square" rtlCol="0">
              <a:spAutoFit/>
            </a:bodyPr>
            <a:lstStyle/>
            <a:p>
              <a:r>
                <a:rPr lang="en-GB" sz="3200" dirty="0">
                  <a:solidFill>
                    <a:schemeClr val="bg1"/>
                  </a:solidFill>
                </a:rPr>
                <a:t>Clergy housing</a:t>
              </a:r>
            </a:p>
          </p:txBody>
        </p:sp>
        <p:sp>
          <p:nvSpPr>
            <p:cNvPr id="16" name="TextBox 15">
              <a:extLst>
                <a:ext uri="{FF2B5EF4-FFF2-40B4-BE49-F238E27FC236}">
                  <a16:creationId xmlns:a16="http://schemas.microsoft.com/office/drawing/2014/main" id="{4991A7C3-A9C4-C63A-7729-AF6F2945E39F}"/>
                </a:ext>
              </a:extLst>
            </p:cNvPr>
            <p:cNvSpPr txBox="1"/>
            <p:nvPr/>
          </p:nvSpPr>
          <p:spPr>
            <a:xfrm>
              <a:off x="1370475" y="480237"/>
              <a:ext cx="2794812" cy="1077218"/>
            </a:xfrm>
            <a:prstGeom prst="rect">
              <a:avLst/>
            </a:prstGeom>
            <a:noFill/>
          </p:spPr>
          <p:txBody>
            <a:bodyPr wrap="square" rtlCol="0">
              <a:spAutoFit/>
            </a:bodyPr>
            <a:lstStyle/>
            <a:p>
              <a:r>
                <a:rPr lang="en-GB" sz="3200" dirty="0">
                  <a:solidFill>
                    <a:schemeClr val="bg1"/>
                  </a:solidFill>
                </a:rPr>
                <a:t>Parish and clergy support</a:t>
              </a:r>
            </a:p>
          </p:txBody>
        </p:sp>
        <p:sp>
          <p:nvSpPr>
            <p:cNvPr id="17" name="Arc 16">
              <a:extLst>
                <a:ext uri="{FF2B5EF4-FFF2-40B4-BE49-F238E27FC236}">
                  <a16:creationId xmlns:a16="http://schemas.microsoft.com/office/drawing/2014/main" id="{2F500C98-6003-0D1D-05A1-05F17D13F596}"/>
                </a:ext>
              </a:extLst>
            </p:cNvPr>
            <p:cNvSpPr/>
            <p:nvPr/>
          </p:nvSpPr>
          <p:spPr>
            <a:xfrm>
              <a:off x="2251283" y="785244"/>
              <a:ext cx="2828403" cy="2008688"/>
            </a:xfrm>
            <a:prstGeom prst="arc">
              <a:avLst>
                <a:gd name="adj1" fmla="val 16200000"/>
                <a:gd name="adj2" fmla="val 0"/>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a:extLst>
                <a:ext uri="{FF2B5EF4-FFF2-40B4-BE49-F238E27FC236}">
                  <a16:creationId xmlns:a16="http://schemas.microsoft.com/office/drawing/2014/main" id="{F9B36E1F-A00E-8E82-AEB4-A9AC5A9F18C2}"/>
                </a:ext>
              </a:extLst>
            </p:cNvPr>
            <p:cNvSpPr/>
            <p:nvPr/>
          </p:nvSpPr>
          <p:spPr>
            <a:xfrm rot="15067666" flipV="1">
              <a:off x="7241274" y="3431618"/>
              <a:ext cx="2947686" cy="2237635"/>
            </a:xfrm>
            <a:prstGeom prst="arc">
              <a:avLst>
                <a:gd name="adj1" fmla="val 16200000"/>
                <a:gd name="adj2" fmla="val 0"/>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a:extLst>
                <a:ext uri="{FF2B5EF4-FFF2-40B4-BE49-F238E27FC236}">
                  <a16:creationId xmlns:a16="http://schemas.microsoft.com/office/drawing/2014/main" id="{112C7650-4785-AED9-DFE8-0B608BFCB811}"/>
                </a:ext>
              </a:extLst>
            </p:cNvPr>
            <p:cNvSpPr/>
            <p:nvPr/>
          </p:nvSpPr>
          <p:spPr>
            <a:xfrm rot="18163669">
              <a:off x="2383867" y="5405840"/>
              <a:ext cx="2900193" cy="1563235"/>
            </a:xfrm>
            <a:prstGeom prst="arc">
              <a:avLst>
                <a:gd name="adj1" fmla="val 16200000"/>
                <a:gd name="adj2" fmla="val 0"/>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a:extLst>
                <a:ext uri="{FF2B5EF4-FFF2-40B4-BE49-F238E27FC236}">
                  <a16:creationId xmlns:a16="http://schemas.microsoft.com/office/drawing/2014/main" id="{D1ACDE7F-874A-5C32-64D9-AC53D26B8A0E}"/>
                </a:ext>
              </a:extLst>
            </p:cNvPr>
            <p:cNvSpPr txBox="1"/>
            <p:nvPr/>
          </p:nvSpPr>
          <p:spPr>
            <a:xfrm>
              <a:off x="209148" y="2448822"/>
              <a:ext cx="2794812" cy="1077218"/>
            </a:xfrm>
            <a:prstGeom prst="rect">
              <a:avLst/>
            </a:prstGeom>
            <a:noFill/>
          </p:spPr>
          <p:txBody>
            <a:bodyPr wrap="square" rtlCol="0">
              <a:spAutoFit/>
            </a:bodyPr>
            <a:lstStyle/>
            <a:p>
              <a:r>
                <a:rPr lang="en-GB" sz="3200" dirty="0">
                  <a:solidFill>
                    <a:schemeClr val="bg1"/>
                  </a:solidFill>
                </a:rPr>
                <a:t>Training new clergy</a:t>
              </a:r>
            </a:p>
          </p:txBody>
        </p:sp>
        <p:sp>
          <p:nvSpPr>
            <p:cNvPr id="5" name="Arc 4">
              <a:extLst>
                <a:ext uri="{FF2B5EF4-FFF2-40B4-BE49-F238E27FC236}">
                  <a16:creationId xmlns:a16="http://schemas.microsoft.com/office/drawing/2014/main" id="{84654BB8-1360-0BD3-02F5-C7EF5C55A32D}"/>
                </a:ext>
              </a:extLst>
            </p:cNvPr>
            <p:cNvSpPr/>
            <p:nvPr/>
          </p:nvSpPr>
          <p:spPr>
            <a:xfrm>
              <a:off x="1418559" y="2923360"/>
              <a:ext cx="2521674" cy="707886"/>
            </a:xfrm>
            <a:prstGeom prst="arc">
              <a:avLst>
                <a:gd name="adj1" fmla="val 16200000"/>
                <a:gd name="adj2" fmla="val 0"/>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a:extLst>
                <a:ext uri="{FF2B5EF4-FFF2-40B4-BE49-F238E27FC236}">
                  <a16:creationId xmlns:a16="http://schemas.microsoft.com/office/drawing/2014/main" id="{2FA6FE20-14EE-65FB-7F51-D61B204E29E9}"/>
                </a:ext>
              </a:extLst>
            </p:cNvPr>
            <p:cNvSpPr txBox="1"/>
            <p:nvPr/>
          </p:nvSpPr>
          <p:spPr>
            <a:xfrm>
              <a:off x="4690979" y="4777118"/>
              <a:ext cx="1537600" cy="584775"/>
            </a:xfrm>
            <a:prstGeom prst="rect">
              <a:avLst/>
            </a:prstGeom>
            <a:noFill/>
          </p:spPr>
          <p:txBody>
            <a:bodyPr wrap="none" rtlCol="0">
              <a:spAutoFit/>
            </a:bodyPr>
            <a:lstStyle/>
            <a:p>
              <a:r>
                <a:rPr lang="en-GB" sz="3200" dirty="0">
                  <a:solidFill>
                    <a:schemeClr val="bg1"/>
                  </a:solidFill>
                </a:rPr>
                <a:t>£22,980</a:t>
              </a:r>
            </a:p>
          </p:txBody>
        </p:sp>
        <p:sp>
          <p:nvSpPr>
            <p:cNvPr id="8" name="TextBox 7">
              <a:extLst>
                <a:ext uri="{FF2B5EF4-FFF2-40B4-BE49-F238E27FC236}">
                  <a16:creationId xmlns:a16="http://schemas.microsoft.com/office/drawing/2014/main" id="{A9A4A714-F4F1-07C9-2CF1-4623A7C42848}"/>
                </a:ext>
              </a:extLst>
            </p:cNvPr>
            <p:cNvSpPr txBox="1"/>
            <p:nvPr/>
          </p:nvSpPr>
          <p:spPr>
            <a:xfrm>
              <a:off x="3737891" y="3246370"/>
              <a:ext cx="1537600" cy="584775"/>
            </a:xfrm>
            <a:prstGeom prst="rect">
              <a:avLst/>
            </a:prstGeom>
            <a:noFill/>
          </p:spPr>
          <p:txBody>
            <a:bodyPr wrap="none" rtlCol="0">
              <a:spAutoFit/>
            </a:bodyPr>
            <a:lstStyle/>
            <a:p>
              <a:r>
                <a:rPr lang="en-GB" sz="3200" dirty="0">
                  <a:solidFill>
                    <a:schemeClr val="bg1"/>
                  </a:solidFill>
                </a:rPr>
                <a:t>£11,180</a:t>
              </a:r>
            </a:p>
          </p:txBody>
        </p:sp>
        <p:sp>
          <p:nvSpPr>
            <p:cNvPr id="9" name="TextBox 8">
              <a:extLst>
                <a:ext uri="{FF2B5EF4-FFF2-40B4-BE49-F238E27FC236}">
                  <a16:creationId xmlns:a16="http://schemas.microsoft.com/office/drawing/2014/main" id="{4F1DD455-B20F-3855-F89E-5602363003E6}"/>
                </a:ext>
              </a:extLst>
            </p:cNvPr>
            <p:cNvSpPr txBox="1"/>
            <p:nvPr/>
          </p:nvSpPr>
          <p:spPr>
            <a:xfrm>
              <a:off x="4287165" y="1803947"/>
              <a:ext cx="1537600" cy="584775"/>
            </a:xfrm>
            <a:prstGeom prst="rect">
              <a:avLst/>
            </a:prstGeom>
            <a:noFill/>
          </p:spPr>
          <p:txBody>
            <a:bodyPr wrap="none" rtlCol="0">
              <a:spAutoFit/>
            </a:bodyPr>
            <a:lstStyle/>
            <a:p>
              <a:r>
                <a:rPr lang="en-GB" sz="3200" dirty="0">
                  <a:solidFill>
                    <a:schemeClr val="bg1"/>
                  </a:solidFill>
                </a:rPr>
                <a:t>£19,400</a:t>
              </a:r>
            </a:p>
          </p:txBody>
        </p:sp>
      </p:grpSp>
      <p:sp>
        <p:nvSpPr>
          <p:cNvPr id="24" name="TextBox 23">
            <a:extLst>
              <a:ext uri="{FF2B5EF4-FFF2-40B4-BE49-F238E27FC236}">
                <a16:creationId xmlns:a16="http://schemas.microsoft.com/office/drawing/2014/main" id="{58C11261-90A2-BE74-2944-AB899140BCBE}"/>
              </a:ext>
            </a:extLst>
          </p:cNvPr>
          <p:cNvSpPr txBox="1"/>
          <p:nvPr/>
        </p:nvSpPr>
        <p:spPr>
          <a:xfrm>
            <a:off x="8422105" y="265064"/>
            <a:ext cx="3219395" cy="2123658"/>
          </a:xfrm>
          <a:prstGeom prst="rect">
            <a:avLst/>
          </a:prstGeom>
          <a:noFill/>
        </p:spPr>
        <p:txBody>
          <a:bodyPr wrap="square" rtlCol="0">
            <a:spAutoFit/>
          </a:bodyPr>
          <a:lstStyle/>
          <a:p>
            <a:pPr algn="r"/>
            <a:r>
              <a:rPr lang="en-GB" sz="4400" dirty="0">
                <a:solidFill>
                  <a:schemeClr val="accent6"/>
                </a:solidFill>
              </a:rPr>
              <a:t>The London Ministry Cost</a:t>
            </a:r>
          </a:p>
          <a:p>
            <a:pPr algn="r"/>
            <a:r>
              <a:rPr lang="en-GB" sz="4400" dirty="0">
                <a:solidFill>
                  <a:schemeClr val="accent6"/>
                </a:solidFill>
              </a:rPr>
              <a:t>£99,880</a:t>
            </a:r>
          </a:p>
        </p:txBody>
      </p:sp>
      <p:pic>
        <p:nvPicPr>
          <p:cNvPr id="2" name="Picture 1" descr="A picture containing drawing&#10;&#10;Description automatically generated">
            <a:extLst>
              <a:ext uri="{FF2B5EF4-FFF2-40B4-BE49-F238E27FC236}">
                <a16:creationId xmlns:a16="http://schemas.microsoft.com/office/drawing/2014/main" id="{5B5693A5-166A-0342-3E7F-5ECDB07C3F5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spTree>
    <p:extLst>
      <p:ext uri="{BB962C8B-B14F-4D97-AF65-F5344CB8AC3E}">
        <p14:creationId xmlns:p14="http://schemas.microsoft.com/office/powerpoint/2010/main" val="2247194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5850F149-9C90-17E8-3407-70F646B7A8CC}"/>
            </a:ext>
          </a:extLst>
        </p:cNvPr>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6E960A5-0B4D-1470-4A62-361304C6F669}"/>
              </a:ext>
            </a:extLst>
          </p:cNvPr>
          <p:cNvGraphicFramePr/>
          <p:nvPr>
            <p:extLst>
              <p:ext uri="{D42A27DB-BD31-4B8C-83A1-F6EECF244321}">
                <p14:modId xmlns:p14="http://schemas.microsoft.com/office/powerpoint/2010/main" val="334571072"/>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88836D81-9437-8CEF-B568-D799E06ED34E}"/>
              </a:ext>
            </a:extLst>
          </p:cNvPr>
          <p:cNvSpPr txBox="1"/>
          <p:nvPr/>
        </p:nvSpPr>
        <p:spPr>
          <a:xfrm>
            <a:off x="7974399" y="1791431"/>
            <a:ext cx="3725838" cy="584775"/>
          </a:xfrm>
          <a:prstGeom prst="rect">
            <a:avLst/>
          </a:prstGeom>
          <a:noFill/>
        </p:spPr>
        <p:txBody>
          <a:bodyPr wrap="square" rtlCol="0">
            <a:spAutoFit/>
          </a:bodyPr>
          <a:lstStyle/>
          <a:p>
            <a:pPr algn="r"/>
            <a:r>
              <a:rPr lang="en-GB" sz="3200" dirty="0">
                <a:solidFill>
                  <a:schemeClr val="bg1"/>
                </a:solidFill>
              </a:rPr>
              <a:t>Stipendiary clergy</a:t>
            </a:r>
          </a:p>
        </p:txBody>
      </p:sp>
      <p:sp>
        <p:nvSpPr>
          <p:cNvPr id="15" name="TextBox 14">
            <a:extLst>
              <a:ext uri="{FF2B5EF4-FFF2-40B4-BE49-F238E27FC236}">
                <a16:creationId xmlns:a16="http://schemas.microsoft.com/office/drawing/2014/main" id="{1E8F7D37-DC24-CE45-BEB5-3EC2763A891E}"/>
              </a:ext>
            </a:extLst>
          </p:cNvPr>
          <p:cNvSpPr txBox="1"/>
          <p:nvPr/>
        </p:nvSpPr>
        <p:spPr>
          <a:xfrm>
            <a:off x="1500096" y="5774434"/>
            <a:ext cx="2794812" cy="584775"/>
          </a:xfrm>
          <a:prstGeom prst="rect">
            <a:avLst/>
          </a:prstGeom>
          <a:noFill/>
        </p:spPr>
        <p:txBody>
          <a:bodyPr wrap="square" rtlCol="0">
            <a:spAutoFit/>
          </a:bodyPr>
          <a:lstStyle/>
          <a:p>
            <a:r>
              <a:rPr lang="en-GB" sz="3200" dirty="0">
                <a:solidFill>
                  <a:schemeClr val="bg1"/>
                </a:solidFill>
              </a:rPr>
              <a:t>Clergy housing</a:t>
            </a:r>
          </a:p>
        </p:txBody>
      </p:sp>
      <p:sp>
        <p:nvSpPr>
          <p:cNvPr id="19" name="Arc 18">
            <a:extLst>
              <a:ext uri="{FF2B5EF4-FFF2-40B4-BE49-F238E27FC236}">
                <a16:creationId xmlns:a16="http://schemas.microsoft.com/office/drawing/2014/main" id="{AA9CFACE-6500-4952-BAA3-FF2EB82A36A3}"/>
              </a:ext>
            </a:extLst>
          </p:cNvPr>
          <p:cNvSpPr/>
          <p:nvPr/>
        </p:nvSpPr>
        <p:spPr>
          <a:xfrm rot="6532334">
            <a:off x="7241273" y="965002"/>
            <a:ext cx="2947686" cy="2237635"/>
          </a:xfrm>
          <a:prstGeom prst="arc">
            <a:avLst>
              <a:gd name="adj1" fmla="val 16200000"/>
              <a:gd name="adj2" fmla="val 0"/>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a:extLst>
              <a:ext uri="{FF2B5EF4-FFF2-40B4-BE49-F238E27FC236}">
                <a16:creationId xmlns:a16="http://schemas.microsoft.com/office/drawing/2014/main" id="{C0D0D53C-AF40-8319-02FC-DB41F33778FE}"/>
              </a:ext>
            </a:extLst>
          </p:cNvPr>
          <p:cNvSpPr/>
          <p:nvPr/>
        </p:nvSpPr>
        <p:spPr>
          <a:xfrm rot="18163669">
            <a:off x="2383867" y="5405840"/>
            <a:ext cx="2900193" cy="1563235"/>
          </a:xfrm>
          <a:prstGeom prst="arc">
            <a:avLst>
              <a:gd name="adj1" fmla="val 16200000"/>
              <a:gd name="adj2" fmla="val 0"/>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a:extLst>
              <a:ext uri="{FF2B5EF4-FFF2-40B4-BE49-F238E27FC236}">
                <a16:creationId xmlns:a16="http://schemas.microsoft.com/office/drawing/2014/main" id="{D82A5A28-0BFD-173E-290F-F0F82E64934E}"/>
              </a:ext>
            </a:extLst>
          </p:cNvPr>
          <p:cNvSpPr txBox="1"/>
          <p:nvPr/>
        </p:nvSpPr>
        <p:spPr>
          <a:xfrm>
            <a:off x="209148" y="2448822"/>
            <a:ext cx="2794812" cy="1077218"/>
          </a:xfrm>
          <a:prstGeom prst="rect">
            <a:avLst/>
          </a:prstGeom>
          <a:noFill/>
        </p:spPr>
        <p:txBody>
          <a:bodyPr wrap="square" rtlCol="0">
            <a:spAutoFit/>
          </a:bodyPr>
          <a:lstStyle/>
          <a:p>
            <a:r>
              <a:rPr lang="en-GB" sz="3200" dirty="0">
                <a:solidFill>
                  <a:schemeClr val="bg1"/>
                </a:solidFill>
              </a:rPr>
              <a:t>Training new clergy</a:t>
            </a:r>
          </a:p>
        </p:txBody>
      </p:sp>
      <p:sp>
        <p:nvSpPr>
          <p:cNvPr id="5" name="Arc 4">
            <a:extLst>
              <a:ext uri="{FF2B5EF4-FFF2-40B4-BE49-F238E27FC236}">
                <a16:creationId xmlns:a16="http://schemas.microsoft.com/office/drawing/2014/main" id="{99B95532-64C3-E355-41D3-36C16762794F}"/>
              </a:ext>
            </a:extLst>
          </p:cNvPr>
          <p:cNvSpPr/>
          <p:nvPr/>
        </p:nvSpPr>
        <p:spPr>
          <a:xfrm>
            <a:off x="1418559" y="2923360"/>
            <a:ext cx="2521674" cy="707886"/>
          </a:xfrm>
          <a:prstGeom prst="arc">
            <a:avLst>
              <a:gd name="adj1" fmla="val 16200000"/>
              <a:gd name="adj2" fmla="val 0"/>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extBox 1">
            <a:extLst>
              <a:ext uri="{FF2B5EF4-FFF2-40B4-BE49-F238E27FC236}">
                <a16:creationId xmlns:a16="http://schemas.microsoft.com/office/drawing/2014/main" id="{6FAFE62D-8F93-D6A6-1D09-94DA5D86492A}"/>
              </a:ext>
            </a:extLst>
          </p:cNvPr>
          <p:cNvSpPr txBox="1"/>
          <p:nvPr/>
        </p:nvSpPr>
        <p:spPr>
          <a:xfrm>
            <a:off x="3267917" y="1024097"/>
            <a:ext cx="2069797" cy="1107996"/>
          </a:xfrm>
          <a:prstGeom prst="rect">
            <a:avLst/>
          </a:prstGeom>
          <a:noFill/>
        </p:spPr>
        <p:txBody>
          <a:bodyPr wrap="none" rtlCol="0">
            <a:spAutoFit/>
          </a:bodyPr>
          <a:lstStyle/>
          <a:p>
            <a:r>
              <a:rPr lang="en-GB" sz="6600" dirty="0">
                <a:solidFill>
                  <a:schemeClr val="bg1"/>
                </a:solidFill>
              </a:rPr>
              <a:t>&gt;80%</a:t>
            </a:r>
          </a:p>
        </p:txBody>
      </p:sp>
      <p:pic>
        <p:nvPicPr>
          <p:cNvPr id="3" name="Picture 2" descr="A picture containing drawing&#10;&#10;Description automatically generated">
            <a:extLst>
              <a:ext uri="{FF2B5EF4-FFF2-40B4-BE49-F238E27FC236}">
                <a16:creationId xmlns:a16="http://schemas.microsoft.com/office/drawing/2014/main" id="{074AD90B-5726-7527-2C43-88BA8A20170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spTree>
    <p:extLst>
      <p:ext uri="{BB962C8B-B14F-4D97-AF65-F5344CB8AC3E}">
        <p14:creationId xmlns:p14="http://schemas.microsoft.com/office/powerpoint/2010/main" val="3833266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6CD0F-255A-42A1-AA73-DC89D2358492}"/>
              </a:ext>
            </a:extLst>
          </p:cNvPr>
          <p:cNvSpPr>
            <a:spLocks noGrp="1"/>
          </p:cNvSpPr>
          <p:nvPr>
            <p:ph type="title"/>
          </p:nvPr>
        </p:nvSpPr>
        <p:spPr>
          <a:xfrm>
            <a:off x="7006576" y="284842"/>
            <a:ext cx="4589958" cy="3144158"/>
          </a:xfrm>
        </p:spPr>
        <p:txBody>
          <a:bodyPr>
            <a:noAutofit/>
          </a:bodyPr>
          <a:lstStyle/>
          <a:p>
            <a:pPr algn="r"/>
            <a:r>
              <a:rPr lang="en-GB" sz="7200" dirty="0">
                <a:solidFill>
                  <a:schemeClr val="bg1"/>
                </a:solidFill>
                <a:latin typeface="+mn-lt"/>
              </a:rPr>
              <a:t>What is asked of PCCs?</a:t>
            </a:r>
          </a:p>
        </p:txBody>
      </p:sp>
      <p:sp>
        <p:nvSpPr>
          <p:cNvPr id="3" name="TextBox 2">
            <a:extLst>
              <a:ext uri="{FF2B5EF4-FFF2-40B4-BE49-F238E27FC236}">
                <a16:creationId xmlns:a16="http://schemas.microsoft.com/office/drawing/2014/main" id="{0665588D-C9D5-4455-9333-9579339C3A44}"/>
              </a:ext>
            </a:extLst>
          </p:cNvPr>
          <p:cNvSpPr txBox="1"/>
          <p:nvPr/>
        </p:nvSpPr>
        <p:spPr>
          <a:xfrm>
            <a:off x="812398" y="1586783"/>
            <a:ext cx="6504483" cy="4154984"/>
          </a:xfrm>
          <a:prstGeom prst="rect">
            <a:avLst/>
          </a:prstGeom>
          <a:noFill/>
        </p:spPr>
        <p:txBody>
          <a:bodyPr wrap="square" rtlCol="0">
            <a:spAutoFit/>
          </a:bodyPr>
          <a:lstStyle/>
          <a:p>
            <a:r>
              <a:rPr lang="en-GB" sz="4400" i="1" dirty="0">
                <a:solidFill>
                  <a:schemeClr val="bg1"/>
                </a:solidFill>
              </a:rPr>
              <a:t>To contribute as fully as possible to your own share of costs…</a:t>
            </a:r>
          </a:p>
          <a:p>
            <a:endParaRPr lang="en-GB" sz="4400" i="1" dirty="0">
              <a:solidFill>
                <a:schemeClr val="bg1"/>
              </a:solidFill>
            </a:endParaRPr>
          </a:p>
          <a:p>
            <a:r>
              <a:rPr lang="en-GB" sz="4400" i="1" dirty="0">
                <a:solidFill>
                  <a:schemeClr val="bg1"/>
                </a:solidFill>
              </a:rPr>
              <a:t>…and consider supporting other parishes too.</a:t>
            </a:r>
          </a:p>
        </p:txBody>
      </p:sp>
      <p:pic>
        <p:nvPicPr>
          <p:cNvPr id="7" name="Picture 6" descr="Two blank speech balloons">
            <a:extLst>
              <a:ext uri="{FF2B5EF4-FFF2-40B4-BE49-F238E27FC236}">
                <a16:creationId xmlns:a16="http://schemas.microsoft.com/office/drawing/2014/main" id="{EA6D2FE0-DB4C-66C9-D7D1-4EB6227CEA41}"/>
              </a:ext>
            </a:extLst>
          </p:cNvPr>
          <p:cNvPicPr>
            <a:picLocks noChangeAspect="1"/>
          </p:cNvPicPr>
          <p:nvPr/>
        </p:nvPicPr>
        <p:blipFill>
          <a:blip r:embed="rId3">
            <a:clrChange>
              <a:clrFrom>
                <a:srgbClr val="000000">
                  <a:alpha val="0"/>
                </a:srgbClr>
              </a:clrFrom>
              <a:clrTo>
                <a:srgbClr val="000000">
                  <a:alpha val="0"/>
                </a:srgbClr>
              </a:clrTo>
            </a:clrChange>
            <a:duotone>
              <a:prstClr val="black"/>
              <a:srgbClr val="F29A23">
                <a:tint val="45000"/>
                <a:satMod val="400000"/>
              </a:srgbClr>
            </a:duotone>
            <a:extLst>
              <a:ext uri="{BEBA8EAE-BF5A-486C-A8C5-ECC9F3942E4B}">
                <a14:imgProps xmlns:a14="http://schemas.microsoft.com/office/drawing/2010/main">
                  <a14:imgLayer r:embed="rId4">
                    <a14:imgEffect>
                      <a14:backgroundRemoval t="10000" b="90000" l="10000" r="90000">
                        <a14:backgroundMark x1="49751" y1="35619" x2="49751" y2="35619"/>
                        <a14:backgroundMark x1="64961" y1="57876" x2="64961" y2="57876"/>
                      </a14:backgroundRemoval>
                    </a14:imgEffect>
                    <a14:imgEffect>
                      <a14:colorTemperature colorTemp="6600"/>
                    </a14:imgEffect>
                  </a14:imgLayer>
                </a14:imgProps>
              </a:ext>
              <a:ext uri="{28A0092B-C50C-407E-A947-70E740481C1C}">
                <a14:useLocalDpi xmlns:a14="http://schemas.microsoft.com/office/drawing/2010/main" val="0"/>
              </a:ext>
            </a:extLst>
          </a:blip>
          <a:srcRect l="11752" t="14359" r="9402" b="14871"/>
          <a:stretch>
            <a:fillRect/>
          </a:stretch>
        </p:blipFill>
        <p:spPr>
          <a:xfrm>
            <a:off x="8396430" y="4572000"/>
            <a:ext cx="3567281" cy="2001158"/>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3F92A8B2-EE86-AF02-A8F1-A4A2AD4AC29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spTree>
    <p:extLst>
      <p:ext uri="{BB962C8B-B14F-4D97-AF65-F5344CB8AC3E}">
        <p14:creationId xmlns:p14="http://schemas.microsoft.com/office/powerpoint/2010/main" val="855534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nodeType="afterGroup">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advAuto="50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8EA91FAB-E5C4-3068-404C-7E3618A4D04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E15FCDA-C839-5A9E-9C58-3FB099D78631}"/>
              </a:ext>
            </a:extLst>
          </p:cNvPr>
          <p:cNvSpPr txBox="1"/>
          <p:nvPr/>
        </p:nvSpPr>
        <p:spPr>
          <a:xfrm>
            <a:off x="6660039" y="362803"/>
            <a:ext cx="4924425" cy="3600986"/>
          </a:xfrm>
          <a:prstGeom prst="rect">
            <a:avLst/>
          </a:prstGeom>
          <a:noFill/>
        </p:spPr>
        <p:txBody>
          <a:bodyPr wrap="square" rtlCol="0">
            <a:spAutoFit/>
          </a:bodyPr>
          <a:lstStyle/>
          <a:p>
            <a:pPr algn="r"/>
            <a:r>
              <a:rPr lang="en-GB" sz="5400" b="1" dirty="0">
                <a:solidFill>
                  <a:schemeClr val="bg1"/>
                </a:solidFill>
              </a:rPr>
              <a:t>Context</a:t>
            </a:r>
          </a:p>
          <a:p>
            <a:pPr algn="r"/>
            <a:r>
              <a:rPr lang="en-GB" sz="5400" b="1" dirty="0">
                <a:solidFill>
                  <a:schemeClr val="bg1"/>
                </a:solidFill>
              </a:rPr>
              <a:t>Suggestion</a:t>
            </a:r>
          </a:p>
          <a:p>
            <a:pPr algn="r"/>
            <a:r>
              <a:rPr lang="en-GB" sz="5400" b="1" dirty="0">
                <a:solidFill>
                  <a:schemeClr val="bg1"/>
                </a:solidFill>
              </a:rPr>
              <a:t>Benchmark</a:t>
            </a:r>
          </a:p>
          <a:p>
            <a:pPr algn="r"/>
            <a:r>
              <a:rPr lang="en-GB" sz="6000" b="1" dirty="0">
                <a:solidFill>
                  <a:schemeClr val="accent6"/>
                </a:solidFill>
              </a:rPr>
              <a:t>Challenge</a:t>
            </a:r>
            <a:endParaRPr lang="en-GB" sz="5400" b="1" dirty="0">
              <a:solidFill>
                <a:schemeClr val="accent6"/>
              </a:solidFill>
            </a:endParaRPr>
          </a:p>
        </p:txBody>
      </p:sp>
      <p:graphicFrame>
        <p:nvGraphicFramePr>
          <p:cNvPr id="7" name="Chart 6">
            <a:extLst>
              <a:ext uri="{FF2B5EF4-FFF2-40B4-BE49-F238E27FC236}">
                <a16:creationId xmlns:a16="http://schemas.microsoft.com/office/drawing/2014/main" id="{EF9565D7-B779-C76A-873D-0CC820ACD62C}"/>
              </a:ext>
            </a:extLst>
          </p:cNvPr>
          <p:cNvGraphicFramePr/>
          <p:nvPr>
            <p:extLst>
              <p:ext uri="{D42A27DB-BD31-4B8C-83A1-F6EECF244321}">
                <p14:modId xmlns:p14="http://schemas.microsoft.com/office/powerpoint/2010/main" val="675999650"/>
              </p:ext>
            </p:extLst>
          </p:nvPr>
        </p:nvGraphicFramePr>
        <p:xfrm>
          <a:off x="1098550" y="1102714"/>
          <a:ext cx="8128000" cy="5418667"/>
        </p:xfrm>
        <a:graphic>
          <a:graphicData uri="http://schemas.openxmlformats.org/drawingml/2006/chart">
            <c:chart xmlns:c="http://schemas.openxmlformats.org/drawingml/2006/chart" xmlns:r="http://schemas.openxmlformats.org/officeDocument/2006/relationships" r:id="rId3"/>
          </a:graphicData>
        </a:graphic>
      </p:graphicFrame>
      <p:grpSp>
        <p:nvGrpSpPr>
          <p:cNvPr id="26" name="Group 25">
            <a:extLst>
              <a:ext uri="{FF2B5EF4-FFF2-40B4-BE49-F238E27FC236}">
                <a16:creationId xmlns:a16="http://schemas.microsoft.com/office/drawing/2014/main" id="{28A46E41-5B3E-CDCF-6131-06B524D1BB26}"/>
              </a:ext>
            </a:extLst>
          </p:cNvPr>
          <p:cNvGrpSpPr/>
          <p:nvPr/>
        </p:nvGrpSpPr>
        <p:grpSpPr>
          <a:xfrm>
            <a:off x="4758379" y="3778765"/>
            <a:ext cx="6707150" cy="2671508"/>
            <a:chOff x="4758379" y="3778765"/>
            <a:chExt cx="6707150" cy="2671508"/>
          </a:xfrm>
        </p:grpSpPr>
        <p:sp>
          <p:nvSpPr>
            <p:cNvPr id="9" name="TextBox 8">
              <a:extLst>
                <a:ext uri="{FF2B5EF4-FFF2-40B4-BE49-F238E27FC236}">
                  <a16:creationId xmlns:a16="http://schemas.microsoft.com/office/drawing/2014/main" id="{7EB316EF-2FE5-5645-E6AE-0B99C1B081D7}"/>
                </a:ext>
              </a:extLst>
            </p:cNvPr>
            <p:cNvSpPr txBox="1"/>
            <p:nvPr/>
          </p:nvSpPr>
          <p:spPr>
            <a:xfrm>
              <a:off x="5723989" y="3778765"/>
              <a:ext cx="1374094" cy="707886"/>
            </a:xfrm>
            <a:prstGeom prst="rect">
              <a:avLst/>
            </a:prstGeom>
            <a:noFill/>
          </p:spPr>
          <p:txBody>
            <a:bodyPr wrap="none" rtlCol="0">
              <a:spAutoFit/>
            </a:bodyPr>
            <a:lstStyle/>
            <a:p>
              <a:r>
                <a:rPr lang="en-GB" sz="4000" dirty="0">
                  <a:solidFill>
                    <a:schemeClr val="bg1"/>
                  </a:solidFill>
                </a:rPr>
                <a:t>£25m</a:t>
              </a:r>
            </a:p>
          </p:txBody>
        </p:sp>
        <p:grpSp>
          <p:nvGrpSpPr>
            <p:cNvPr id="23" name="Group 22">
              <a:extLst>
                <a:ext uri="{FF2B5EF4-FFF2-40B4-BE49-F238E27FC236}">
                  <a16:creationId xmlns:a16="http://schemas.microsoft.com/office/drawing/2014/main" id="{E27837BC-9554-CA7C-7F9D-A80A15514089}"/>
                </a:ext>
              </a:extLst>
            </p:cNvPr>
            <p:cNvGrpSpPr/>
            <p:nvPr/>
          </p:nvGrpSpPr>
          <p:grpSpPr>
            <a:xfrm>
              <a:off x="4758379" y="4084755"/>
              <a:ext cx="6707150" cy="2365518"/>
              <a:chOff x="4758379" y="4084755"/>
              <a:chExt cx="6707150" cy="2365518"/>
            </a:xfrm>
          </p:grpSpPr>
          <p:sp>
            <p:nvSpPr>
              <p:cNvPr id="10" name="TextBox 9">
                <a:extLst>
                  <a:ext uri="{FF2B5EF4-FFF2-40B4-BE49-F238E27FC236}">
                    <a16:creationId xmlns:a16="http://schemas.microsoft.com/office/drawing/2014/main" id="{83BCBFC8-C7AF-199A-C533-82F230408944}"/>
                  </a:ext>
                </a:extLst>
              </p:cNvPr>
              <p:cNvSpPr txBox="1"/>
              <p:nvPr/>
            </p:nvSpPr>
            <p:spPr>
              <a:xfrm>
                <a:off x="7739691" y="4525560"/>
                <a:ext cx="3725838" cy="1077218"/>
              </a:xfrm>
              <a:prstGeom prst="rect">
                <a:avLst/>
              </a:prstGeom>
              <a:noFill/>
            </p:spPr>
            <p:txBody>
              <a:bodyPr wrap="square" rtlCol="0">
                <a:spAutoFit/>
              </a:bodyPr>
              <a:lstStyle/>
              <a:p>
                <a:pPr algn="r"/>
                <a:r>
                  <a:rPr lang="en-GB" sz="3200" dirty="0">
                    <a:solidFill>
                      <a:schemeClr val="bg1"/>
                    </a:solidFill>
                  </a:rPr>
                  <a:t>Parish Contributions to Common Fund</a:t>
                </a:r>
              </a:p>
            </p:txBody>
          </p:sp>
          <p:sp>
            <p:nvSpPr>
              <p:cNvPr id="11" name="Arc 10">
                <a:extLst>
                  <a:ext uri="{FF2B5EF4-FFF2-40B4-BE49-F238E27FC236}">
                    <a16:creationId xmlns:a16="http://schemas.microsoft.com/office/drawing/2014/main" id="{E112C3CF-452B-B704-396D-DEF763AC0002}"/>
                  </a:ext>
                </a:extLst>
              </p:cNvPr>
              <p:cNvSpPr/>
              <p:nvPr/>
            </p:nvSpPr>
            <p:spPr>
              <a:xfrm rot="350554">
                <a:off x="4758379" y="4084755"/>
                <a:ext cx="4404322" cy="2365518"/>
              </a:xfrm>
              <a:prstGeom prst="arc">
                <a:avLst>
                  <a:gd name="adj1" fmla="val 16200000"/>
                  <a:gd name="adj2" fmla="val 19941781"/>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nvGrpSpPr>
          <p:cNvPr id="27" name="Group 26">
            <a:extLst>
              <a:ext uri="{FF2B5EF4-FFF2-40B4-BE49-F238E27FC236}">
                <a16:creationId xmlns:a16="http://schemas.microsoft.com/office/drawing/2014/main" id="{BF4B7E9F-D9C4-9361-631D-94AF457F6FDD}"/>
              </a:ext>
            </a:extLst>
          </p:cNvPr>
          <p:cNvGrpSpPr/>
          <p:nvPr/>
        </p:nvGrpSpPr>
        <p:grpSpPr>
          <a:xfrm>
            <a:off x="211971" y="3562635"/>
            <a:ext cx="4364822" cy="4079988"/>
            <a:chOff x="211971" y="3562635"/>
            <a:chExt cx="4364822" cy="4079988"/>
          </a:xfrm>
        </p:grpSpPr>
        <p:sp>
          <p:nvSpPr>
            <p:cNvPr id="13" name="TextBox 12">
              <a:extLst>
                <a:ext uri="{FF2B5EF4-FFF2-40B4-BE49-F238E27FC236}">
                  <a16:creationId xmlns:a16="http://schemas.microsoft.com/office/drawing/2014/main" id="{DF8E6DEA-9798-407A-8A83-91874C13041A}"/>
                </a:ext>
              </a:extLst>
            </p:cNvPr>
            <p:cNvSpPr txBox="1"/>
            <p:nvPr/>
          </p:nvSpPr>
          <p:spPr>
            <a:xfrm>
              <a:off x="3072855" y="3562635"/>
              <a:ext cx="1503938" cy="707886"/>
            </a:xfrm>
            <a:prstGeom prst="rect">
              <a:avLst/>
            </a:prstGeom>
            <a:noFill/>
          </p:spPr>
          <p:txBody>
            <a:bodyPr wrap="none" rtlCol="0">
              <a:spAutoFit/>
            </a:bodyPr>
            <a:lstStyle/>
            <a:p>
              <a:r>
                <a:rPr lang="en-GB" sz="4000" dirty="0">
                  <a:solidFill>
                    <a:schemeClr val="bg1"/>
                  </a:solidFill>
                </a:rPr>
                <a:t>£9.5m</a:t>
              </a:r>
            </a:p>
          </p:txBody>
        </p:sp>
        <p:grpSp>
          <p:nvGrpSpPr>
            <p:cNvPr id="24" name="Group 23">
              <a:extLst>
                <a:ext uri="{FF2B5EF4-FFF2-40B4-BE49-F238E27FC236}">
                  <a16:creationId xmlns:a16="http://schemas.microsoft.com/office/drawing/2014/main" id="{1FE0A248-2195-3164-224D-36B375088D1A}"/>
                </a:ext>
              </a:extLst>
            </p:cNvPr>
            <p:cNvGrpSpPr/>
            <p:nvPr/>
          </p:nvGrpSpPr>
          <p:grpSpPr>
            <a:xfrm>
              <a:off x="211971" y="3705747"/>
              <a:ext cx="2794812" cy="3936876"/>
              <a:chOff x="211971" y="3705747"/>
              <a:chExt cx="2794812" cy="3936876"/>
            </a:xfrm>
          </p:grpSpPr>
          <p:sp>
            <p:nvSpPr>
              <p:cNvPr id="14" name="TextBox 13">
                <a:extLst>
                  <a:ext uri="{FF2B5EF4-FFF2-40B4-BE49-F238E27FC236}">
                    <a16:creationId xmlns:a16="http://schemas.microsoft.com/office/drawing/2014/main" id="{4E867636-264C-798D-7F56-8FF34F58AE04}"/>
                  </a:ext>
                </a:extLst>
              </p:cNvPr>
              <p:cNvSpPr txBox="1"/>
              <p:nvPr/>
            </p:nvSpPr>
            <p:spPr>
              <a:xfrm>
                <a:off x="211971" y="5507674"/>
                <a:ext cx="2794812" cy="1077218"/>
              </a:xfrm>
              <a:prstGeom prst="rect">
                <a:avLst/>
              </a:prstGeom>
              <a:noFill/>
            </p:spPr>
            <p:txBody>
              <a:bodyPr wrap="square" rtlCol="0">
                <a:spAutoFit/>
              </a:bodyPr>
              <a:lstStyle/>
              <a:p>
                <a:r>
                  <a:rPr lang="en-GB" sz="3200" dirty="0">
                    <a:solidFill>
                      <a:schemeClr val="bg1"/>
                    </a:solidFill>
                  </a:rPr>
                  <a:t>Other Diocesan income</a:t>
                </a:r>
              </a:p>
            </p:txBody>
          </p:sp>
          <p:sp>
            <p:nvSpPr>
              <p:cNvPr id="15" name="Arc 14">
                <a:extLst>
                  <a:ext uri="{FF2B5EF4-FFF2-40B4-BE49-F238E27FC236}">
                    <a16:creationId xmlns:a16="http://schemas.microsoft.com/office/drawing/2014/main" id="{D058DC51-52E8-44F1-F57B-9F2253F85CB4}"/>
                  </a:ext>
                </a:extLst>
              </p:cNvPr>
              <p:cNvSpPr/>
              <p:nvPr/>
            </p:nvSpPr>
            <p:spPr>
              <a:xfrm rot="18163669">
                <a:off x="-126488" y="5292806"/>
                <a:ext cx="3936876" cy="762758"/>
              </a:xfrm>
              <a:prstGeom prst="arc">
                <a:avLst>
                  <a:gd name="adj1" fmla="val 16200000"/>
                  <a:gd name="adj2" fmla="val 0"/>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nvGrpSpPr>
          <p:cNvPr id="28" name="Group 27">
            <a:extLst>
              <a:ext uri="{FF2B5EF4-FFF2-40B4-BE49-F238E27FC236}">
                <a16:creationId xmlns:a16="http://schemas.microsoft.com/office/drawing/2014/main" id="{4E7E740D-F294-676F-EC7F-F2C87935A10D}"/>
              </a:ext>
            </a:extLst>
          </p:cNvPr>
          <p:cNvGrpSpPr/>
          <p:nvPr/>
        </p:nvGrpSpPr>
        <p:grpSpPr>
          <a:xfrm>
            <a:off x="655593" y="950704"/>
            <a:ext cx="4526355" cy="2158918"/>
            <a:chOff x="655593" y="950704"/>
            <a:chExt cx="4526355" cy="2158918"/>
          </a:xfrm>
        </p:grpSpPr>
        <p:grpSp>
          <p:nvGrpSpPr>
            <p:cNvPr id="25" name="Group 24">
              <a:extLst>
                <a:ext uri="{FF2B5EF4-FFF2-40B4-BE49-F238E27FC236}">
                  <a16:creationId xmlns:a16="http://schemas.microsoft.com/office/drawing/2014/main" id="{2E193866-95B7-7E0B-3985-B5D72809D53F}"/>
                </a:ext>
              </a:extLst>
            </p:cNvPr>
            <p:cNvGrpSpPr/>
            <p:nvPr/>
          </p:nvGrpSpPr>
          <p:grpSpPr>
            <a:xfrm>
              <a:off x="655593" y="950704"/>
              <a:ext cx="3855128" cy="2158918"/>
              <a:chOff x="655593" y="950704"/>
              <a:chExt cx="3855128" cy="2158918"/>
            </a:xfrm>
          </p:grpSpPr>
          <p:sp>
            <p:nvSpPr>
              <p:cNvPr id="17" name="TextBox 16">
                <a:extLst>
                  <a:ext uri="{FF2B5EF4-FFF2-40B4-BE49-F238E27FC236}">
                    <a16:creationId xmlns:a16="http://schemas.microsoft.com/office/drawing/2014/main" id="{0DA36371-0B4A-E235-B126-FBDD537D9EB1}"/>
                  </a:ext>
                </a:extLst>
              </p:cNvPr>
              <p:cNvSpPr txBox="1"/>
              <p:nvPr/>
            </p:nvSpPr>
            <p:spPr>
              <a:xfrm>
                <a:off x="655593" y="950704"/>
                <a:ext cx="2794812" cy="1569660"/>
              </a:xfrm>
              <a:prstGeom prst="rect">
                <a:avLst/>
              </a:prstGeom>
              <a:noFill/>
            </p:spPr>
            <p:txBody>
              <a:bodyPr wrap="square" rtlCol="0">
                <a:spAutoFit/>
              </a:bodyPr>
              <a:lstStyle/>
              <a:p>
                <a:r>
                  <a:rPr lang="en-GB" sz="3200" dirty="0">
                    <a:solidFill>
                      <a:schemeClr val="bg1"/>
                    </a:solidFill>
                  </a:rPr>
                  <a:t>Gap met from diocesan reserves</a:t>
                </a:r>
              </a:p>
            </p:txBody>
          </p:sp>
          <p:sp>
            <p:nvSpPr>
              <p:cNvPr id="18" name="Arc 17">
                <a:extLst>
                  <a:ext uri="{FF2B5EF4-FFF2-40B4-BE49-F238E27FC236}">
                    <a16:creationId xmlns:a16="http://schemas.microsoft.com/office/drawing/2014/main" id="{A7681DFA-834B-627A-A41E-AD5367DDB250}"/>
                  </a:ext>
                </a:extLst>
              </p:cNvPr>
              <p:cNvSpPr/>
              <p:nvPr/>
            </p:nvSpPr>
            <p:spPr>
              <a:xfrm>
                <a:off x="1886746" y="1326687"/>
                <a:ext cx="2623975" cy="1782935"/>
              </a:xfrm>
              <a:prstGeom prst="arc">
                <a:avLst>
                  <a:gd name="adj1" fmla="val 16200000"/>
                  <a:gd name="adj2" fmla="val 0"/>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19" name="TextBox 18">
              <a:extLst>
                <a:ext uri="{FF2B5EF4-FFF2-40B4-BE49-F238E27FC236}">
                  <a16:creationId xmlns:a16="http://schemas.microsoft.com/office/drawing/2014/main" id="{13831C90-0B15-2F8D-6889-6FB605EC408B}"/>
                </a:ext>
              </a:extLst>
            </p:cNvPr>
            <p:cNvSpPr txBox="1"/>
            <p:nvPr/>
          </p:nvSpPr>
          <p:spPr>
            <a:xfrm>
              <a:off x="3939300" y="2133643"/>
              <a:ext cx="1242648" cy="584775"/>
            </a:xfrm>
            <a:prstGeom prst="rect">
              <a:avLst/>
            </a:prstGeom>
            <a:noFill/>
          </p:spPr>
          <p:txBody>
            <a:bodyPr wrap="none" rtlCol="0">
              <a:spAutoFit/>
            </a:bodyPr>
            <a:lstStyle/>
            <a:p>
              <a:r>
                <a:rPr lang="en-GB" sz="3200" dirty="0">
                  <a:solidFill>
                    <a:schemeClr val="bg1"/>
                  </a:solidFill>
                </a:rPr>
                <a:t>£5.2m</a:t>
              </a:r>
            </a:p>
          </p:txBody>
        </p:sp>
      </p:grpSp>
      <p:pic>
        <p:nvPicPr>
          <p:cNvPr id="21" name="Picture 20">
            <a:extLst>
              <a:ext uri="{FF2B5EF4-FFF2-40B4-BE49-F238E27FC236}">
                <a16:creationId xmlns:a16="http://schemas.microsoft.com/office/drawing/2014/main" id="{31C71A5F-3999-35D6-E440-485D9603FE71}"/>
              </a:ext>
            </a:extLst>
          </p:cNvPr>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20000" contrast="40000"/>
                    </a14:imgEffect>
                  </a14:imgLayer>
                </a14:imgProps>
              </a:ext>
            </a:extLst>
          </a:blip>
          <a:stretch>
            <a:fillRect/>
          </a:stretch>
        </p:blipFill>
        <p:spPr>
          <a:xfrm>
            <a:off x="3731940" y="2149646"/>
            <a:ext cx="1714831" cy="600527"/>
          </a:xfrm>
          <a:prstGeom prst="rect">
            <a:avLst/>
          </a:prstGeom>
        </p:spPr>
      </p:pic>
      <p:pic>
        <p:nvPicPr>
          <p:cNvPr id="29" name="Picture 28" descr="A picture containing drawing&#10;&#10;Description automatically generated">
            <a:extLst>
              <a:ext uri="{FF2B5EF4-FFF2-40B4-BE49-F238E27FC236}">
                <a16:creationId xmlns:a16="http://schemas.microsoft.com/office/drawing/2014/main" id="{33E25791-782C-C0FD-2FD7-D41F0517D0C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spTree>
    <p:extLst>
      <p:ext uri="{BB962C8B-B14F-4D97-AF65-F5344CB8AC3E}">
        <p14:creationId xmlns:p14="http://schemas.microsoft.com/office/powerpoint/2010/main" val="492391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50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7"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88DFB100-2E03-A469-919F-C2DB4B0D03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677CAD7-A339-9A6E-1EE8-093B6B26B9C0}"/>
              </a:ext>
            </a:extLst>
          </p:cNvPr>
          <p:cNvSpPr txBox="1"/>
          <p:nvPr/>
        </p:nvSpPr>
        <p:spPr>
          <a:xfrm>
            <a:off x="6660039" y="362803"/>
            <a:ext cx="4924425" cy="3600986"/>
          </a:xfrm>
          <a:prstGeom prst="rect">
            <a:avLst/>
          </a:prstGeom>
          <a:noFill/>
        </p:spPr>
        <p:txBody>
          <a:bodyPr wrap="square" rtlCol="0">
            <a:spAutoFit/>
          </a:bodyPr>
          <a:lstStyle/>
          <a:p>
            <a:pPr algn="r"/>
            <a:r>
              <a:rPr lang="en-GB" sz="5400" b="1" dirty="0">
                <a:solidFill>
                  <a:schemeClr val="bg1"/>
                </a:solidFill>
              </a:rPr>
              <a:t>Context</a:t>
            </a:r>
          </a:p>
          <a:p>
            <a:pPr algn="r"/>
            <a:r>
              <a:rPr lang="en-GB" sz="5400" b="1" dirty="0">
                <a:solidFill>
                  <a:schemeClr val="bg1"/>
                </a:solidFill>
              </a:rPr>
              <a:t>Suggestion</a:t>
            </a:r>
          </a:p>
          <a:p>
            <a:pPr algn="r"/>
            <a:r>
              <a:rPr lang="en-GB" sz="5400" b="1" dirty="0">
                <a:solidFill>
                  <a:schemeClr val="bg1"/>
                </a:solidFill>
              </a:rPr>
              <a:t>Benchmark</a:t>
            </a:r>
          </a:p>
          <a:p>
            <a:pPr algn="r"/>
            <a:r>
              <a:rPr lang="en-GB" sz="6000" b="1" dirty="0">
                <a:solidFill>
                  <a:schemeClr val="accent6"/>
                </a:solidFill>
              </a:rPr>
              <a:t>Challenge</a:t>
            </a:r>
            <a:endParaRPr lang="en-GB" sz="5400" b="1" dirty="0">
              <a:solidFill>
                <a:schemeClr val="accent6"/>
              </a:solidFill>
            </a:endParaRPr>
          </a:p>
        </p:txBody>
      </p:sp>
      <p:pic>
        <p:nvPicPr>
          <p:cNvPr id="2" name="Picture 1" descr="A picture containing drawing&#10;&#10;Description automatically generated">
            <a:extLst>
              <a:ext uri="{FF2B5EF4-FFF2-40B4-BE49-F238E27FC236}">
                <a16:creationId xmlns:a16="http://schemas.microsoft.com/office/drawing/2014/main" id="{4DC6A316-6E24-D440-1491-67046662B6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graphicFrame>
        <p:nvGraphicFramePr>
          <p:cNvPr id="7" name="Chart 6">
            <a:extLst>
              <a:ext uri="{FF2B5EF4-FFF2-40B4-BE49-F238E27FC236}">
                <a16:creationId xmlns:a16="http://schemas.microsoft.com/office/drawing/2014/main" id="{0BCD1620-64E2-5C88-A52B-994679BDBA2B}"/>
              </a:ext>
            </a:extLst>
          </p:cNvPr>
          <p:cNvGraphicFramePr/>
          <p:nvPr/>
        </p:nvGraphicFramePr>
        <p:xfrm>
          <a:off x="1098550" y="1102714"/>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03B99F2D-EF3C-1C3A-5210-1CF161CD8567}"/>
              </a:ext>
            </a:extLst>
          </p:cNvPr>
          <p:cNvSpPr txBox="1"/>
          <p:nvPr/>
        </p:nvSpPr>
        <p:spPr>
          <a:xfrm>
            <a:off x="5723989" y="3778765"/>
            <a:ext cx="1374094" cy="707886"/>
          </a:xfrm>
          <a:prstGeom prst="rect">
            <a:avLst/>
          </a:prstGeom>
          <a:noFill/>
        </p:spPr>
        <p:txBody>
          <a:bodyPr wrap="none" rtlCol="0">
            <a:spAutoFit/>
          </a:bodyPr>
          <a:lstStyle/>
          <a:p>
            <a:r>
              <a:rPr lang="en-GB" sz="4000" dirty="0">
                <a:solidFill>
                  <a:schemeClr val="bg1"/>
                </a:solidFill>
              </a:rPr>
              <a:t>£25m</a:t>
            </a:r>
          </a:p>
        </p:txBody>
      </p:sp>
      <p:sp>
        <p:nvSpPr>
          <p:cNvPr id="13" name="TextBox 12">
            <a:extLst>
              <a:ext uri="{FF2B5EF4-FFF2-40B4-BE49-F238E27FC236}">
                <a16:creationId xmlns:a16="http://schemas.microsoft.com/office/drawing/2014/main" id="{1C9BF047-80C4-120F-805D-E85F55875373}"/>
              </a:ext>
            </a:extLst>
          </p:cNvPr>
          <p:cNvSpPr txBox="1"/>
          <p:nvPr/>
        </p:nvSpPr>
        <p:spPr>
          <a:xfrm>
            <a:off x="3072855" y="3562635"/>
            <a:ext cx="1503938" cy="707886"/>
          </a:xfrm>
          <a:prstGeom prst="rect">
            <a:avLst/>
          </a:prstGeom>
          <a:noFill/>
        </p:spPr>
        <p:txBody>
          <a:bodyPr wrap="none" rtlCol="0">
            <a:spAutoFit/>
          </a:bodyPr>
          <a:lstStyle/>
          <a:p>
            <a:r>
              <a:rPr lang="en-GB" sz="4000" dirty="0">
                <a:solidFill>
                  <a:schemeClr val="bg1"/>
                </a:solidFill>
              </a:rPr>
              <a:t>£9.5m</a:t>
            </a:r>
          </a:p>
        </p:txBody>
      </p:sp>
      <p:grpSp>
        <p:nvGrpSpPr>
          <p:cNvPr id="25" name="Group 24">
            <a:extLst>
              <a:ext uri="{FF2B5EF4-FFF2-40B4-BE49-F238E27FC236}">
                <a16:creationId xmlns:a16="http://schemas.microsoft.com/office/drawing/2014/main" id="{883F460E-8C46-AF48-0CD2-4AB42C5E0968}"/>
              </a:ext>
            </a:extLst>
          </p:cNvPr>
          <p:cNvGrpSpPr/>
          <p:nvPr/>
        </p:nvGrpSpPr>
        <p:grpSpPr>
          <a:xfrm>
            <a:off x="655593" y="950704"/>
            <a:ext cx="3855128" cy="2158918"/>
            <a:chOff x="655593" y="950704"/>
            <a:chExt cx="3855128" cy="2158918"/>
          </a:xfrm>
        </p:grpSpPr>
        <p:sp>
          <p:nvSpPr>
            <p:cNvPr id="17" name="TextBox 16">
              <a:extLst>
                <a:ext uri="{FF2B5EF4-FFF2-40B4-BE49-F238E27FC236}">
                  <a16:creationId xmlns:a16="http://schemas.microsoft.com/office/drawing/2014/main" id="{EFC4D0AF-92A5-865E-5EAE-5D27B64A5397}"/>
                </a:ext>
              </a:extLst>
            </p:cNvPr>
            <p:cNvSpPr txBox="1"/>
            <p:nvPr/>
          </p:nvSpPr>
          <p:spPr>
            <a:xfrm>
              <a:off x="655593" y="950704"/>
              <a:ext cx="2794812" cy="1569660"/>
            </a:xfrm>
            <a:prstGeom prst="rect">
              <a:avLst/>
            </a:prstGeom>
            <a:noFill/>
          </p:spPr>
          <p:txBody>
            <a:bodyPr wrap="square" rtlCol="0">
              <a:spAutoFit/>
            </a:bodyPr>
            <a:lstStyle/>
            <a:p>
              <a:r>
                <a:rPr lang="en-GB" sz="3200" dirty="0">
                  <a:solidFill>
                    <a:schemeClr val="bg1"/>
                  </a:solidFill>
                </a:rPr>
                <a:t>Gap met from diocesan reserves</a:t>
              </a:r>
            </a:p>
          </p:txBody>
        </p:sp>
        <p:sp>
          <p:nvSpPr>
            <p:cNvPr id="18" name="Arc 17">
              <a:extLst>
                <a:ext uri="{FF2B5EF4-FFF2-40B4-BE49-F238E27FC236}">
                  <a16:creationId xmlns:a16="http://schemas.microsoft.com/office/drawing/2014/main" id="{2EACDB7C-22F7-4578-4DF3-C14971D2C9E3}"/>
                </a:ext>
              </a:extLst>
            </p:cNvPr>
            <p:cNvSpPr/>
            <p:nvPr/>
          </p:nvSpPr>
          <p:spPr>
            <a:xfrm>
              <a:off x="1886746" y="1326687"/>
              <a:ext cx="2623975" cy="1782935"/>
            </a:xfrm>
            <a:prstGeom prst="arc">
              <a:avLst>
                <a:gd name="adj1" fmla="val 16200000"/>
                <a:gd name="adj2" fmla="val 0"/>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19" name="TextBox 18">
            <a:extLst>
              <a:ext uri="{FF2B5EF4-FFF2-40B4-BE49-F238E27FC236}">
                <a16:creationId xmlns:a16="http://schemas.microsoft.com/office/drawing/2014/main" id="{A249A2E4-7CAB-E341-9D6F-DD3B02CD5A76}"/>
              </a:ext>
            </a:extLst>
          </p:cNvPr>
          <p:cNvSpPr txBox="1"/>
          <p:nvPr/>
        </p:nvSpPr>
        <p:spPr>
          <a:xfrm>
            <a:off x="3939300" y="2133643"/>
            <a:ext cx="1242648" cy="584775"/>
          </a:xfrm>
          <a:prstGeom prst="rect">
            <a:avLst/>
          </a:prstGeom>
          <a:noFill/>
        </p:spPr>
        <p:txBody>
          <a:bodyPr wrap="none" rtlCol="0">
            <a:spAutoFit/>
          </a:bodyPr>
          <a:lstStyle/>
          <a:p>
            <a:r>
              <a:rPr lang="en-GB" sz="3200" dirty="0">
                <a:solidFill>
                  <a:schemeClr val="bg1"/>
                </a:solidFill>
              </a:rPr>
              <a:t>£5.2m</a:t>
            </a:r>
          </a:p>
        </p:txBody>
      </p:sp>
      <p:pic>
        <p:nvPicPr>
          <p:cNvPr id="21" name="Picture 20">
            <a:extLst>
              <a:ext uri="{FF2B5EF4-FFF2-40B4-BE49-F238E27FC236}">
                <a16:creationId xmlns:a16="http://schemas.microsoft.com/office/drawing/2014/main" id="{02E88E2C-C835-8E2A-15A7-3B406EC3892F}"/>
              </a:ext>
            </a:extLst>
          </p:cNvPr>
          <p:cNvPicPr>
            <a:picLocks noChangeAspect="1"/>
          </p:cNvPicPr>
          <p:nvPr/>
        </p:nvPicPr>
        <p:blipFill>
          <a:blip r:embed="rId5">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40000"/>
                    </a14:imgEffect>
                  </a14:imgLayer>
                </a14:imgProps>
              </a:ext>
            </a:extLst>
          </a:blip>
          <a:stretch>
            <a:fillRect/>
          </a:stretch>
        </p:blipFill>
        <p:spPr>
          <a:xfrm>
            <a:off x="3731940" y="2163295"/>
            <a:ext cx="1714831" cy="600527"/>
          </a:xfrm>
          <a:prstGeom prst="rect">
            <a:avLst/>
          </a:prstGeom>
        </p:spPr>
      </p:pic>
    </p:spTree>
    <p:extLst>
      <p:ext uri="{BB962C8B-B14F-4D97-AF65-F5344CB8AC3E}">
        <p14:creationId xmlns:p14="http://schemas.microsoft.com/office/powerpoint/2010/main" val="1840691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
                                            <p:txEl>
                                              <p:pRg st="1" end="1"/>
                                            </p:txEl>
                                          </p:spTgt>
                                        </p:tgtEl>
                                      </p:cBhvr>
                                    </p:animEffect>
                                    <p:set>
                                      <p:cBhvr>
                                        <p:cTn id="10" dur="1" fill="hold">
                                          <p:stCondLst>
                                            <p:cond delay="999"/>
                                          </p:stCondLst>
                                        </p:cTn>
                                        <p:tgtEl>
                                          <p:spTgt spid="3">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3">
                                            <p:txEl>
                                              <p:pRg st="2" end="2"/>
                                            </p:txEl>
                                          </p:spTgt>
                                        </p:tgtEl>
                                      </p:cBhvr>
                                    </p:animEffect>
                                    <p:set>
                                      <p:cBhvr>
                                        <p:cTn id="13" dur="1" fill="hold">
                                          <p:stCondLst>
                                            <p:cond delay="9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4B5935-8F45-1D8D-67AC-BD2F65FF42F4}"/>
              </a:ext>
            </a:extLst>
          </p:cNvPr>
          <p:cNvSpPr txBox="1"/>
          <p:nvPr/>
        </p:nvSpPr>
        <p:spPr>
          <a:xfrm>
            <a:off x="652081" y="535027"/>
            <a:ext cx="10482643" cy="1323439"/>
          </a:xfrm>
          <a:prstGeom prst="rect">
            <a:avLst/>
          </a:prstGeom>
          <a:noFill/>
        </p:spPr>
        <p:txBody>
          <a:bodyPr wrap="square" rtlCol="0">
            <a:spAutoFit/>
          </a:bodyPr>
          <a:lstStyle/>
          <a:p>
            <a:r>
              <a:rPr lang="en-GB" sz="8000" b="1" dirty="0">
                <a:solidFill>
                  <a:schemeClr val="bg1"/>
                </a:solidFill>
              </a:rPr>
              <a:t>What happens next?</a:t>
            </a:r>
          </a:p>
        </p:txBody>
      </p:sp>
      <p:pic>
        <p:nvPicPr>
          <p:cNvPr id="3" name="Picture 2" descr="Two blank speech balloons">
            <a:extLst>
              <a:ext uri="{FF2B5EF4-FFF2-40B4-BE49-F238E27FC236}">
                <a16:creationId xmlns:a16="http://schemas.microsoft.com/office/drawing/2014/main" id="{9B3419D9-232E-E477-9943-E55B6DB08D16}"/>
              </a:ext>
            </a:extLst>
          </p:cNvPr>
          <p:cNvPicPr>
            <a:picLocks noChangeAspect="1"/>
          </p:cNvPicPr>
          <p:nvPr/>
        </p:nvPicPr>
        <p:blipFill>
          <a:blip r:embed="rId3">
            <a:clrChange>
              <a:clrFrom>
                <a:srgbClr val="000000">
                  <a:alpha val="0"/>
                </a:srgbClr>
              </a:clrFrom>
              <a:clrTo>
                <a:srgbClr val="000000">
                  <a:alpha val="0"/>
                </a:srgbClr>
              </a:clrTo>
            </a:clrChange>
            <a:duotone>
              <a:prstClr val="black"/>
              <a:srgbClr val="F29A23">
                <a:tint val="45000"/>
                <a:satMod val="400000"/>
              </a:srgbClr>
            </a:duotone>
            <a:extLst>
              <a:ext uri="{BEBA8EAE-BF5A-486C-A8C5-ECC9F3942E4B}">
                <a14:imgProps xmlns:a14="http://schemas.microsoft.com/office/drawing/2010/main">
                  <a14:imgLayer r:embed="rId4">
                    <a14:imgEffect>
                      <a14:backgroundRemoval t="10000" b="90000" l="10000" r="90000">
                        <a14:backgroundMark x1="49751" y1="35619" x2="49751" y2="35619"/>
                        <a14:backgroundMark x1="64961" y1="57876" x2="64961" y2="57876"/>
                      </a14:backgroundRemoval>
                    </a14:imgEffect>
                    <a14:imgEffect>
                      <a14:colorTemperature colorTemp="6600"/>
                    </a14:imgEffect>
                  </a14:imgLayer>
                </a14:imgProps>
              </a:ext>
              <a:ext uri="{28A0092B-C50C-407E-A947-70E740481C1C}">
                <a14:useLocalDpi xmlns:a14="http://schemas.microsoft.com/office/drawing/2010/main" val="0"/>
              </a:ext>
            </a:extLst>
          </a:blip>
          <a:srcRect l="11752" t="14359" r="9402" b="14871"/>
          <a:stretch>
            <a:fillRect/>
          </a:stretch>
        </p:blipFill>
        <p:spPr>
          <a:xfrm>
            <a:off x="7886700" y="4286054"/>
            <a:ext cx="4077011" cy="228710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3CA7479F-6794-F8C8-ABAD-38DBB8F94FD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41034" y="5882307"/>
            <a:ext cx="1390560" cy="639074"/>
          </a:xfrm>
          <a:prstGeom prst="rect">
            <a:avLst/>
          </a:prstGeom>
        </p:spPr>
      </p:pic>
    </p:spTree>
    <p:extLst>
      <p:ext uri="{BB962C8B-B14F-4D97-AF65-F5344CB8AC3E}">
        <p14:creationId xmlns:p14="http://schemas.microsoft.com/office/powerpoint/2010/main" val="4230159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6CD0F-255A-42A1-AA73-DC89D2358492}"/>
              </a:ext>
            </a:extLst>
          </p:cNvPr>
          <p:cNvSpPr>
            <a:spLocks noGrp="1"/>
          </p:cNvSpPr>
          <p:nvPr>
            <p:ph type="title"/>
          </p:nvPr>
        </p:nvSpPr>
        <p:spPr>
          <a:xfrm>
            <a:off x="559814" y="503917"/>
            <a:ext cx="7547885" cy="2925083"/>
          </a:xfrm>
        </p:spPr>
        <p:txBody>
          <a:bodyPr>
            <a:noAutofit/>
          </a:bodyPr>
          <a:lstStyle/>
          <a:p>
            <a:r>
              <a:rPr lang="en-GB" sz="9600" dirty="0">
                <a:solidFill>
                  <a:schemeClr val="bg1"/>
                </a:solidFill>
              </a:rPr>
              <a:t>Beginning a conversation…</a:t>
            </a:r>
          </a:p>
        </p:txBody>
      </p:sp>
      <p:pic>
        <p:nvPicPr>
          <p:cNvPr id="5" name="Picture 4" descr="Two blank speech balloons">
            <a:extLst>
              <a:ext uri="{FF2B5EF4-FFF2-40B4-BE49-F238E27FC236}">
                <a16:creationId xmlns:a16="http://schemas.microsoft.com/office/drawing/2014/main" id="{3E5DDE55-E7E5-F080-99AB-A332D759FAAC}"/>
              </a:ext>
            </a:extLst>
          </p:cNvPr>
          <p:cNvPicPr>
            <a:picLocks noChangeAspect="1"/>
          </p:cNvPicPr>
          <p:nvPr/>
        </p:nvPicPr>
        <p:blipFill>
          <a:blip r:embed="rId3">
            <a:clrChange>
              <a:clrFrom>
                <a:srgbClr val="000000">
                  <a:alpha val="0"/>
                </a:srgbClr>
              </a:clrFrom>
              <a:clrTo>
                <a:srgbClr val="000000">
                  <a:alpha val="0"/>
                </a:srgbClr>
              </a:clrTo>
            </a:clrChange>
            <a:duotone>
              <a:prstClr val="black"/>
              <a:srgbClr val="F29A23">
                <a:tint val="45000"/>
                <a:satMod val="400000"/>
              </a:srgbClr>
            </a:duotone>
            <a:extLst>
              <a:ext uri="{BEBA8EAE-BF5A-486C-A8C5-ECC9F3942E4B}">
                <a14:imgProps xmlns:a14="http://schemas.microsoft.com/office/drawing/2010/main">
                  <a14:imgLayer r:embed="rId4">
                    <a14:imgEffect>
                      <a14:backgroundRemoval t="10000" b="90000" l="10000" r="90000">
                        <a14:backgroundMark x1="49751" y1="35619" x2="49751" y2="35619"/>
                        <a14:backgroundMark x1="64961" y1="57876" x2="64961" y2="57876"/>
                      </a14:backgroundRemoval>
                    </a14:imgEffect>
                    <a14:imgEffect>
                      <a14:colorTemperature colorTemp="6600"/>
                    </a14:imgEffect>
                  </a14:imgLayer>
                </a14:imgProps>
              </a:ext>
              <a:ext uri="{28A0092B-C50C-407E-A947-70E740481C1C}">
                <a14:useLocalDpi xmlns:a14="http://schemas.microsoft.com/office/drawing/2010/main" val="0"/>
              </a:ext>
            </a:extLst>
          </a:blip>
          <a:srcRect l="11752" t="14359" r="9402" b="14871"/>
          <a:stretch>
            <a:fillRect/>
          </a:stretch>
        </p:blipFill>
        <p:spPr>
          <a:xfrm>
            <a:off x="4731411" y="2428241"/>
            <a:ext cx="7296467" cy="409314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5154C8F3-35AB-D895-947B-B032C577EDD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spTree>
    <p:extLst>
      <p:ext uri="{BB962C8B-B14F-4D97-AF65-F5344CB8AC3E}">
        <p14:creationId xmlns:p14="http://schemas.microsoft.com/office/powerpoint/2010/main" val="3263132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8379FB7F-BF9A-2401-CE9F-5FA0CC1C586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CB5B4C2-38DC-315D-EC08-D7FB22B4C266}"/>
              </a:ext>
            </a:extLst>
          </p:cNvPr>
          <p:cNvSpPr txBox="1"/>
          <p:nvPr/>
        </p:nvSpPr>
        <p:spPr>
          <a:xfrm>
            <a:off x="514772" y="418271"/>
            <a:ext cx="7551326" cy="2123658"/>
          </a:xfrm>
          <a:prstGeom prst="rect">
            <a:avLst/>
          </a:prstGeom>
          <a:noFill/>
        </p:spPr>
        <p:txBody>
          <a:bodyPr wrap="square" rtlCol="0">
            <a:spAutoFit/>
          </a:bodyPr>
          <a:lstStyle/>
          <a:p>
            <a:r>
              <a:rPr lang="en-GB" sz="6600" dirty="0">
                <a:solidFill>
                  <a:schemeClr val="bg1"/>
                </a:solidFill>
              </a:rPr>
              <a:t>It starts with a suggestion…</a:t>
            </a:r>
          </a:p>
        </p:txBody>
      </p:sp>
      <p:pic>
        <p:nvPicPr>
          <p:cNvPr id="7" name="Picture 6" descr="A picture containing drawing&#10;&#10;Description automatically generated">
            <a:extLst>
              <a:ext uri="{FF2B5EF4-FFF2-40B4-BE49-F238E27FC236}">
                <a16:creationId xmlns:a16="http://schemas.microsoft.com/office/drawing/2014/main" id="{40266115-50A2-EC75-E0CA-4E74D50ECB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41034" y="5882307"/>
            <a:ext cx="1390560" cy="639074"/>
          </a:xfrm>
          <a:prstGeom prst="rect">
            <a:avLst/>
          </a:prstGeom>
        </p:spPr>
      </p:pic>
      <p:pic>
        <p:nvPicPr>
          <p:cNvPr id="5" name="Picture 4">
            <a:extLst>
              <a:ext uri="{FF2B5EF4-FFF2-40B4-BE49-F238E27FC236}">
                <a16:creationId xmlns:a16="http://schemas.microsoft.com/office/drawing/2014/main" id="{1FCE0E00-C219-986A-1196-526B49EF5457}"/>
              </a:ext>
            </a:extLst>
          </p:cNvPr>
          <p:cNvPicPr>
            <a:picLocks noChangeAspect="1"/>
          </p:cNvPicPr>
          <p:nvPr/>
        </p:nvPicPr>
        <p:blipFill>
          <a:blip r:embed="rId4"/>
          <a:stretch>
            <a:fillRect/>
          </a:stretch>
        </p:blipFill>
        <p:spPr>
          <a:xfrm>
            <a:off x="4682359" y="1711966"/>
            <a:ext cx="5658675" cy="39709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329806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460DD7A-60D3-3EB0-A0E6-BD050267DB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188" y="827870"/>
            <a:ext cx="7357780" cy="52022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7">
            <a:extLst>
              <a:ext uri="{FF2B5EF4-FFF2-40B4-BE49-F238E27FC236}">
                <a16:creationId xmlns:a16="http://schemas.microsoft.com/office/drawing/2014/main" id="{70D60C5D-BABD-39EA-6695-588FCC9BA965}"/>
              </a:ext>
            </a:extLst>
          </p:cNvPr>
          <p:cNvSpPr txBox="1"/>
          <p:nvPr/>
        </p:nvSpPr>
        <p:spPr>
          <a:xfrm>
            <a:off x="8692738" y="368135"/>
            <a:ext cx="2868074" cy="1938992"/>
          </a:xfrm>
          <a:prstGeom prst="rect">
            <a:avLst/>
          </a:prstGeom>
          <a:noFill/>
        </p:spPr>
        <p:txBody>
          <a:bodyPr wrap="square" rtlCol="0">
            <a:spAutoFit/>
          </a:bodyPr>
          <a:lstStyle/>
          <a:p>
            <a:pPr algn="r"/>
            <a:r>
              <a:rPr lang="en-GB" sz="6000" dirty="0">
                <a:solidFill>
                  <a:schemeClr val="bg1"/>
                </a:solidFill>
              </a:rPr>
              <a:t>Guide for PCCs</a:t>
            </a:r>
          </a:p>
        </p:txBody>
      </p:sp>
      <p:pic>
        <p:nvPicPr>
          <p:cNvPr id="2" name="Picture 1" descr="A picture containing drawing&#10;&#10;Description automatically generated">
            <a:extLst>
              <a:ext uri="{FF2B5EF4-FFF2-40B4-BE49-F238E27FC236}">
                <a16:creationId xmlns:a16="http://schemas.microsoft.com/office/drawing/2014/main" id="{24F4CC46-3868-55E1-191F-AAC9128EC88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41034" y="5882307"/>
            <a:ext cx="1390560" cy="639074"/>
          </a:xfrm>
          <a:prstGeom prst="rect">
            <a:avLst/>
          </a:prstGeom>
        </p:spPr>
      </p:pic>
    </p:spTree>
    <p:extLst>
      <p:ext uri="{BB962C8B-B14F-4D97-AF65-F5344CB8AC3E}">
        <p14:creationId xmlns:p14="http://schemas.microsoft.com/office/powerpoint/2010/main" val="2897918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B5181295-FE8C-6B46-152E-14A016063537}"/>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C5F443F3-63C3-3321-7BA8-283EDDBC95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49398" y="9535"/>
            <a:ext cx="4349793" cy="615110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TextBox 1">
            <a:extLst>
              <a:ext uri="{FF2B5EF4-FFF2-40B4-BE49-F238E27FC236}">
                <a16:creationId xmlns:a16="http://schemas.microsoft.com/office/drawing/2014/main" id="{D4349B46-861E-C7CA-5463-DCA9A0CF05C1}"/>
              </a:ext>
            </a:extLst>
          </p:cNvPr>
          <p:cNvSpPr txBox="1"/>
          <p:nvPr/>
        </p:nvSpPr>
        <p:spPr>
          <a:xfrm>
            <a:off x="7343775" y="475013"/>
            <a:ext cx="3765775" cy="3785652"/>
          </a:xfrm>
          <a:prstGeom prst="rect">
            <a:avLst/>
          </a:prstGeom>
          <a:noFill/>
        </p:spPr>
        <p:txBody>
          <a:bodyPr wrap="square" rtlCol="0">
            <a:spAutoFit/>
          </a:bodyPr>
          <a:lstStyle/>
          <a:p>
            <a:pPr algn="r"/>
            <a:r>
              <a:rPr lang="en-GB" sz="6000" dirty="0">
                <a:solidFill>
                  <a:schemeClr val="bg1"/>
                </a:solidFill>
              </a:rPr>
              <a:t>London Ministry Cost</a:t>
            </a:r>
          </a:p>
          <a:p>
            <a:pPr algn="r"/>
            <a:r>
              <a:rPr lang="en-GB" sz="6000" dirty="0">
                <a:solidFill>
                  <a:schemeClr val="bg1"/>
                </a:solidFill>
              </a:rPr>
              <a:t>benchmark</a:t>
            </a:r>
          </a:p>
        </p:txBody>
      </p:sp>
      <p:pic>
        <p:nvPicPr>
          <p:cNvPr id="3" name="Picture 2" descr="A picture containing drawing&#10;&#10;Description automatically generated">
            <a:extLst>
              <a:ext uri="{FF2B5EF4-FFF2-40B4-BE49-F238E27FC236}">
                <a16:creationId xmlns:a16="http://schemas.microsoft.com/office/drawing/2014/main" id="{C5BE0F45-37AF-23A7-91C6-38567DD1639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41034" y="5882307"/>
            <a:ext cx="1390560" cy="639074"/>
          </a:xfrm>
          <a:prstGeom prst="rect">
            <a:avLst/>
          </a:prstGeom>
        </p:spPr>
      </p:pic>
    </p:spTree>
    <p:extLst>
      <p:ext uri="{BB962C8B-B14F-4D97-AF65-F5344CB8AC3E}">
        <p14:creationId xmlns:p14="http://schemas.microsoft.com/office/powerpoint/2010/main" val="1567508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827CBD55-C219-59B6-F6D7-EEF00C14EC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60C96F-019D-004E-47C3-54BF8B0F7862}"/>
              </a:ext>
            </a:extLst>
          </p:cNvPr>
          <p:cNvPicPr>
            <a:picLocks noChangeAspect="1"/>
          </p:cNvPicPr>
          <p:nvPr/>
        </p:nvPicPr>
        <p:blipFill>
          <a:blip r:embed="rId3"/>
          <a:stretch>
            <a:fillRect/>
          </a:stretch>
        </p:blipFill>
        <p:spPr>
          <a:xfrm>
            <a:off x="1158335" y="0"/>
            <a:ext cx="4937665" cy="50371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xtBox 3">
            <a:extLst>
              <a:ext uri="{FF2B5EF4-FFF2-40B4-BE49-F238E27FC236}">
                <a16:creationId xmlns:a16="http://schemas.microsoft.com/office/drawing/2014/main" id="{4C4F56A2-33DC-A3E1-0785-8179B8AD1982}"/>
              </a:ext>
            </a:extLst>
          </p:cNvPr>
          <p:cNvSpPr txBox="1"/>
          <p:nvPr/>
        </p:nvSpPr>
        <p:spPr>
          <a:xfrm>
            <a:off x="795647" y="5546278"/>
            <a:ext cx="6754350" cy="646331"/>
          </a:xfrm>
          <a:prstGeom prst="rect">
            <a:avLst/>
          </a:prstGeom>
          <a:noFill/>
        </p:spPr>
        <p:txBody>
          <a:bodyPr wrap="none" rtlCol="0">
            <a:spAutoFit/>
          </a:bodyPr>
          <a:lstStyle/>
          <a:p>
            <a:r>
              <a:rPr lang="en-GB" sz="3600" u="sng" dirty="0">
                <a:solidFill>
                  <a:schemeClr val="bg1"/>
                </a:solidFill>
              </a:rPr>
              <a:t>london.anglican.org/common-fund</a:t>
            </a:r>
          </a:p>
        </p:txBody>
      </p:sp>
      <p:sp>
        <p:nvSpPr>
          <p:cNvPr id="5" name="TextBox 4">
            <a:extLst>
              <a:ext uri="{FF2B5EF4-FFF2-40B4-BE49-F238E27FC236}">
                <a16:creationId xmlns:a16="http://schemas.microsoft.com/office/drawing/2014/main" id="{F842E04C-7F96-F33A-1374-C728695E1B39}"/>
              </a:ext>
            </a:extLst>
          </p:cNvPr>
          <p:cNvSpPr txBox="1"/>
          <p:nvPr/>
        </p:nvSpPr>
        <p:spPr>
          <a:xfrm>
            <a:off x="7163957" y="571629"/>
            <a:ext cx="3992819" cy="1938992"/>
          </a:xfrm>
          <a:prstGeom prst="rect">
            <a:avLst/>
          </a:prstGeom>
          <a:noFill/>
        </p:spPr>
        <p:txBody>
          <a:bodyPr wrap="square" rtlCol="0">
            <a:spAutoFit/>
          </a:bodyPr>
          <a:lstStyle/>
          <a:p>
            <a:pPr algn="r"/>
            <a:r>
              <a:rPr lang="en-GB" sz="6000" dirty="0">
                <a:solidFill>
                  <a:schemeClr val="bg1"/>
                </a:solidFill>
              </a:rPr>
              <a:t>Downloads and FAQs</a:t>
            </a:r>
          </a:p>
        </p:txBody>
      </p:sp>
      <p:pic>
        <p:nvPicPr>
          <p:cNvPr id="2" name="Picture 1" descr="A picture containing drawing&#10;&#10;Description automatically generated">
            <a:extLst>
              <a:ext uri="{FF2B5EF4-FFF2-40B4-BE49-F238E27FC236}">
                <a16:creationId xmlns:a16="http://schemas.microsoft.com/office/drawing/2014/main" id="{D3C6B80C-A888-4B9A-FCD8-D59E80DB211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41034" y="5882307"/>
            <a:ext cx="1390560" cy="639074"/>
          </a:xfrm>
          <a:prstGeom prst="rect">
            <a:avLst/>
          </a:prstGeom>
        </p:spPr>
      </p:pic>
    </p:spTree>
    <p:extLst>
      <p:ext uri="{BB962C8B-B14F-4D97-AF65-F5344CB8AC3E}">
        <p14:creationId xmlns:p14="http://schemas.microsoft.com/office/powerpoint/2010/main" val="2023024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4B5935-8F45-1D8D-67AC-BD2F65FF42F4}"/>
              </a:ext>
            </a:extLst>
          </p:cNvPr>
          <p:cNvSpPr txBox="1"/>
          <p:nvPr/>
        </p:nvSpPr>
        <p:spPr>
          <a:xfrm>
            <a:off x="627093" y="1817648"/>
            <a:ext cx="6206635" cy="1862048"/>
          </a:xfrm>
          <a:prstGeom prst="rect">
            <a:avLst/>
          </a:prstGeom>
          <a:noFill/>
        </p:spPr>
        <p:txBody>
          <a:bodyPr wrap="none" rtlCol="0">
            <a:spAutoFit/>
          </a:bodyPr>
          <a:lstStyle/>
          <a:p>
            <a:r>
              <a:rPr lang="en-GB" sz="11500" dirty="0">
                <a:solidFill>
                  <a:schemeClr val="bg1"/>
                </a:solidFill>
              </a:rPr>
              <a:t>Questions</a:t>
            </a:r>
            <a:endParaRPr lang="en-GB" sz="9600" dirty="0">
              <a:solidFill>
                <a:schemeClr val="bg1"/>
              </a:solidFill>
            </a:endParaRPr>
          </a:p>
        </p:txBody>
      </p:sp>
      <p:pic>
        <p:nvPicPr>
          <p:cNvPr id="3" name="Picture 2" descr="Magnifying glass and question mark">
            <a:extLst>
              <a:ext uri="{FF2B5EF4-FFF2-40B4-BE49-F238E27FC236}">
                <a16:creationId xmlns:a16="http://schemas.microsoft.com/office/drawing/2014/main" id="{BA6D416C-C061-98C5-5BFA-FAFE9CD623D3}"/>
              </a:ext>
            </a:extLst>
          </p:cNvPr>
          <p:cNvPicPr>
            <a:picLocks noChangeAspect="1"/>
          </p:cNvPicPr>
          <p:nvPr/>
        </p:nvPicPr>
        <p:blipFill>
          <a:blip r:embed="rId3">
            <a:extLst>
              <a:ext uri="{28A0092B-C50C-407E-A947-70E740481C1C}">
                <a14:useLocalDpi xmlns:a14="http://schemas.microsoft.com/office/drawing/2010/main" val="0"/>
              </a:ext>
            </a:extLst>
          </a:blip>
          <a:srcRect l="37315" t="11667" r="34724" b="10454"/>
          <a:stretch>
            <a:fillRect/>
          </a:stretch>
        </p:blipFill>
        <p:spPr>
          <a:xfrm>
            <a:off x="7469580" y="166255"/>
            <a:ext cx="3296430" cy="51648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3" descr="A picture containing drawing&#10;&#10;Description automatically generated">
            <a:extLst>
              <a:ext uri="{FF2B5EF4-FFF2-40B4-BE49-F238E27FC236}">
                <a16:creationId xmlns:a16="http://schemas.microsoft.com/office/drawing/2014/main" id="{9EF1E4F6-C2A2-73A6-6172-05258191B7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41034" y="5882307"/>
            <a:ext cx="1390560" cy="639074"/>
          </a:xfrm>
          <a:prstGeom prst="rect">
            <a:avLst/>
          </a:prstGeom>
        </p:spPr>
      </p:pic>
    </p:spTree>
    <p:extLst>
      <p:ext uri="{BB962C8B-B14F-4D97-AF65-F5344CB8AC3E}">
        <p14:creationId xmlns:p14="http://schemas.microsoft.com/office/powerpoint/2010/main" val="3566700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4B5935-8F45-1D8D-67AC-BD2F65FF42F4}"/>
              </a:ext>
            </a:extLst>
          </p:cNvPr>
          <p:cNvSpPr txBox="1"/>
          <p:nvPr/>
        </p:nvSpPr>
        <p:spPr>
          <a:xfrm>
            <a:off x="7675969" y="393900"/>
            <a:ext cx="3645113" cy="2862322"/>
          </a:xfrm>
          <a:prstGeom prst="rect">
            <a:avLst/>
          </a:prstGeom>
          <a:noFill/>
        </p:spPr>
        <p:txBody>
          <a:bodyPr wrap="square" rtlCol="0">
            <a:spAutoFit/>
          </a:bodyPr>
          <a:lstStyle/>
          <a:p>
            <a:pPr algn="r"/>
            <a:r>
              <a:rPr lang="en-GB" sz="6000" dirty="0">
                <a:solidFill>
                  <a:schemeClr val="bg1"/>
                </a:solidFill>
              </a:rPr>
              <a:t>Supporting parish finances</a:t>
            </a:r>
            <a:endParaRPr lang="en-GB" sz="5400" dirty="0">
              <a:solidFill>
                <a:schemeClr val="bg1"/>
              </a:solidFill>
            </a:endParaRPr>
          </a:p>
        </p:txBody>
      </p:sp>
      <p:sp>
        <p:nvSpPr>
          <p:cNvPr id="4" name="TextBox 3">
            <a:extLst>
              <a:ext uri="{FF2B5EF4-FFF2-40B4-BE49-F238E27FC236}">
                <a16:creationId xmlns:a16="http://schemas.microsoft.com/office/drawing/2014/main" id="{8A221932-6519-85B2-BF53-430FACD99ADD}"/>
              </a:ext>
            </a:extLst>
          </p:cNvPr>
          <p:cNvSpPr txBox="1"/>
          <p:nvPr/>
        </p:nvSpPr>
        <p:spPr>
          <a:xfrm>
            <a:off x="794853" y="2090890"/>
            <a:ext cx="6394044" cy="4196020"/>
          </a:xfrm>
          <a:prstGeom prst="rect">
            <a:avLst/>
          </a:prstGeom>
          <a:solidFill>
            <a:srgbClr val="FFFFFF"/>
          </a:solidFill>
        </p:spPr>
        <p:txBody>
          <a:bodyPr wrap="square" rtlCol="0">
            <a:spAutoFit/>
          </a:bodyPr>
          <a:lstStyle/>
          <a:p>
            <a:pPr marL="285750" indent="-285750">
              <a:lnSpc>
                <a:spcPts val="3200"/>
              </a:lnSpc>
              <a:buFont typeface="Arial" panose="020B0604020202020204" pitchFamily="34" charset="0"/>
              <a:buChar char="•"/>
            </a:pPr>
            <a:r>
              <a:rPr lang="en-GB" sz="2800" dirty="0">
                <a:solidFill>
                  <a:srgbClr val="2D6E9A"/>
                </a:solidFill>
              </a:rPr>
              <a:t>The Parish Giving Scheme</a:t>
            </a:r>
          </a:p>
          <a:p>
            <a:pPr marL="285750" indent="-285750">
              <a:lnSpc>
                <a:spcPts val="3200"/>
              </a:lnSpc>
              <a:buFont typeface="Arial" panose="020B0604020202020204" pitchFamily="34" charset="0"/>
              <a:buChar char="•"/>
            </a:pPr>
            <a:r>
              <a:rPr lang="en-GB" sz="2800" dirty="0">
                <a:solidFill>
                  <a:srgbClr val="2D6E9A"/>
                </a:solidFill>
              </a:rPr>
              <a:t>Contactless giving</a:t>
            </a:r>
          </a:p>
          <a:p>
            <a:pPr marL="285750" indent="-285750">
              <a:lnSpc>
                <a:spcPts val="3200"/>
              </a:lnSpc>
              <a:buFont typeface="Arial" panose="020B0604020202020204" pitchFamily="34" charset="0"/>
              <a:buChar char="•"/>
            </a:pPr>
            <a:r>
              <a:rPr lang="en-GB" sz="2800" dirty="0">
                <a:solidFill>
                  <a:srgbClr val="2D6E9A"/>
                </a:solidFill>
              </a:rPr>
              <a:t>Running a giving programme</a:t>
            </a:r>
          </a:p>
          <a:p>
            <a:pPr marL="285750" indent="-285750">
              <a:lnSpc>
                <a:spcPts val="3200"/>
              </a:lnSpc>
              <a:buFont typeface="Arial" panose="020B0604020202020204" pitchFamily="34" charset="0"/>
              <a:buChar char="•"/>
            </a:pPr>
            <a:r>
              <a:rPr lang="en-GB" sz="2800" dirty="0">
                <a:solidFill>
                  <a:srgbClr val="2D6E9A"/>
                </a:solidFill>
              </a:rPr>
              <a:t>National generosity resources</a:t>
            </a:r>
          </a:p>
          <a:p>
            <a:pPr marL="285750" indent="-285750">
              <a:lnSpc>
                <a:spcPts val="3200"/>
              </a:lnSpc>
              <a:buFont typeface="Arial" panose="020B0604020202020204" pitchFamily="34" charset="0"/>
              <a:buChar char="•"/>
            </a:pPr>
            <a:r>
              <a:rPr lang="en-GB" sz="2800" dirty="0">
                <a:solidFill>
                  <a:srgbClr val="2D6E9A"/>
                </a:solidFill>
              </a:rPr>
              <a:t>Increasing hall hire returns – </a:t>
            </a:r>
            <a:r>
              <a:rPr lang="en-GB" sz="2800" dirty="0">
                <a:solidFill>
                  <a:srgbClr val="2D6E9A"/>
                </a:solidFill>
                <a:hlinkClick r:id="rId3">
                  <a:extLst>
                    <a:ext uri="{A12FA001-AC4F-418D-AE19-62706E023703}">
                      <ahyp:hlinkClr xmlns:ahyp="http://schemas.microsoft.com/office/drawing/2018/hyperlinkcolor" val="tx"/>
                    </a:ext>
                  </a:extLst>
                </a:hlinkClick>
              </a:rPr>
              <a:t>https://www.sharesy.com/</a:t>
            </a:r>
            <a:r>
              <a:rPr lang="en-GB" sz="2800" dirty="0">
                <a:solidFill>
                  <a:srgbClr val="2D6E9A"/>
                </a:solidFill>
              </a:rPr>
              <a:t> </a:t>
            </a:r>
          </a:p>
          <a:p>
            <a:pPr marL="285750" indent="-285750">
              <a:lnSpc>
                <a:spcPts val="3200"/>
              </a:lnSpc>
              <a:buFont typeface="Arial" panose="020B0604020202020204" pitchFamily="34" charset="0"/>
              <a:buChar char="•"/>
            </a:pPr>
            <a:r>
              <a:rPr lang="en-GB" sz="2800" dirty="0">
                <a:solidFill>
                  <a:srgbClr val="2D6E9A"/>
                </a:solidFill>
              </a:rPr>
              <a:t>Advice on financial management</a:t>
            </a:r>
          </a:p>
          <a:p>
            <a:pPr marL="285750" indent="-285750">
              <a:lnSpc>
                <a:spcPts val="3200"/>
              </a:lnSpc>
              <a:buFont typeface="Arial" panose="020B0604020202020204" pitchFamily="34" charset="0"/>
              <a:buChar char="•"/>
            </a:pPr>
            <a:r>
              <a:rPr lang="en-GB" sz="2800" dirty="0">
                <a:solidFill>
                  <a:srgbClr val="2D6E9A"/>
                </a:solidFill>
              </a:rPr>
              <a:t>Fundraising team</a:t>
            </a:r>
          </a:p>
          <a:p>
            <a:pPr marL="285750" indent="-285750">
              <a:lnSpc>
                <a:spcPts val="3200"/>
              </a:lnSpc>
              <a:buFont typeface="Arial" panose="020B0604020202020204" pitchFamily="34" charset="0"/>
              <a:buChar char="•"/>
            </a:pPr>
            <a:r>
              <a:rPr lang="en-GB" sz="2800" dirty="0">
                <a:solidFill>
                  <a:srgbClr val="2D6E9A"/>
                </a:solidFill>
              </a:rPr>
              <a:t>Legacy Giving</a:t>
            </a:r>
          </a:p>
          <a:p>
            <a:pPr marL="285750" indent="-285750">
              <a:lnSpc>
                <a:spcPts val="3200"/>
              </a:lnSpc>
              <a:buFont typeface="Arial" panose="020B0604020202020204" pitchFamily="34" charset="0"/>
              <a:buChar char="•"/>
            </a:pPr>
            <a:r>
              <a:rPr lang="en-GB" sz="2800" dirty="0">
                <a:solidFill>
                  <a:srgbClr val="2D6E9A"/>
                </a:solidFill>
              </a:rPr>
              <a:t>Loans and grants</a:t>
            </a:r>
          </a:p>
        </p:txBody>
      </p:sp>
      <p:pic>
        <p:nvPicPr>
          <p:cNvPr id="3" name="Picture 2" descr="A picture containing drawing&#10;&#10;Description automatically generated">
            <a:extLst>
              <a:ext uri="{FF2B5EF4-FFF2-40B4-BE49-F238E27FC236}">
                <a16:creationId xmlns:a16="http://schemas.microsoft.com/office/drawing/2014/main" id="{86C05C9C-8F9F-739A-4328-C6D716007C5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41034" y="5882307"/>
            <a:ext cx="1390560" cy="639074"/>
          </a:xfrm>
          <a:prstGeom prst="rect">
            <a:avLst/>
          </a:prstGeom>
        </p:spPr>
      </p:pic>
    </p:spTree>
    <p:extLst>
      <p:ext uri="{BB962C8B-B14F-4D97-AF65-F5344CB8AC3E}">
        <p14:creationId xmlns:p14="http://schemas.microsoft.com/office/powerpoint/2010/main" val="3051884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7A478B00-8421-6C62-882A-D09887C017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89E03B6F-C6FC-4DC1-9A1A-4DEEFC51D1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32864" y="5546278"/>
            <a:ext cx="1610370" cy="740093"/>
          </a:xfrm>
          <a:prstGeom prst="rect">
            <a:avLst/>
          </a:prstGeom>
        </p:spPr>
      </p:pic>
    </p:spTree>
    <p:extLst>
      <p:ext uri="{BB962C8B-B14F-4D97-AF65-F5344CB8AC3E}">
        <p14:creationId xmlns:p14="http://schemas.microsoft.com/office/powerpoint/2010/main" val="1507501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A40C8D-CE0C-47AE-9E73-5D84572BD2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70893" y="386364"/>
            <a:ext cx="6717049" cy="6085272"/>
          </a:xfrm>
          <a:prstGeom prst="ellipse">
            <a:avLst/>
          </a:prstGeom>
          <a:ln w="76200">
            <a:solidFill>
              <a:srgbClr val="2D6E9A"/>
            </a:solidFill>
          </a:ln>
        </p:spPr>
      </p:pic>
      <p:pic>
        <p:nvPicPr>
          <p:cNvPr id="6" name="Picture 5" descr="A picture containing drawing&#10;&#10;Description automatically generated">
            <a:extLst>
              <a:ext uri="{FF2B5EF4-FFF2-40B4-BE49-F238E27FC236}">
                <a16:creationId xmlns:a16="http://schemas.microsoft.com/office/drawing/2014/main" id="{31C191F9-EE55-4BEE-AEC9-37500F4C90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080" y="5410125"/>
            <a:ext cx="1902509" cy="874355"/>
          </a:xfrm>
          <a:prstGeom prst="rect">
            <a:avLst/>
          </a:prstGeom>
        </p:spPr>
      </p:pic>
      <p:sp>
        <p:nvSpPr>
          <p:cNvPr id="7" name="TextBox 6">
            <a:extLst>
              <a:ext uri="{FF2B5EF4-FFF2-40B4-BE49-F238E27FC236}">
                <a16:creationId xmlns:a16="http://schemas.microsoft.com/office/drawing/2014/main" id="{B120AA7A-F453-DF15-908A-1222873BA7B0}"/>
              </a:ext>
            </a:extLst>
          </p:cNvPr>
          <p:cNvSpPr txBox="1"/>
          <p:nvPr/>
        </p:nvSpPr>
        <p:spPr>
          <a:xfrm>
            <a:off x="533080" y="573520"/>
            <a:ext cx="5281831" cy="1446550"/>
          </a:xfrm>
          <a:prstGeom prst="rect">
            <a:avLst/>
          </a:prstGeom>
          <a:noFill/>
        </p:spPr>
        <p:txBody>
          <a:bodyPr wrap="none" rtlCol="0">
            <a:spAutoFit/>
          </a:bodyPr>
          <a:lstStyle/>
          <a:p>
            <a:r>
              <a:rPr lang="en-GB" sz="8800" dirty="0">
                <a:solidFill>
                  <a:schemeClr val="bg1"/>
                </a:solidFill>
              </a:rPr>
              <a:t>Thank you!</a:t>
            </a:r>
            <a:endParaRPr lang="en-GB" sz="8000" dirty="0">
              <a:solidFill>
                <a:schemeClr val="bg1"/>
              </a:solidFill>
            </a:endParaRPr>
          </a:p>
        </p:txBody>
      </p:sp>
    </p:spTree>
    <p:extLst>
      <p:ext uri="{BB962C8B-B14F-4D97-AF65-F5344CB8AC3E}">
        <p14:creationId xmlns:p14="http://schemas.microsoft.com/office/powerpoint/2010/main" val="1523930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7EAD9A48-DECB-88E2-99DD-5A110BB971C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2D77E9D-6FCE-3C30-B358-4EE9C77C83B0}"/>
              </a:ext>
            </a:extLst>
          </p:cNvPr>
          <p:cNvSpPr txBox="1"/>
          <p:nvPr/>
        </p:nvSpPr>
        <p:spPr>
          <a:xfrm>
            <a:off x="3190875" y="686587"/>
            <a:ext cx="8109189" cy="2308324"/>
          </a:xfrm>
          <a:prstGeom prst="rect">
            <a:avLst/>
          </a:prstGeom>
          <a:noFill/>
        </p:spPr>
        <p:txBody>
          <a:bodyPr wrap="square" rtlCol="0">
            <a:spAutoFit/>
          </a:bodyPr>
          <a:lstStyle/>
          <a:p>
            <a:pPr algn="r"/>
            <a:r>
              <a:rPr lang="en-GB" sz="4800" b="1" dirty="0">
                <a:solidFill>
                  <a:schemeClr val="bg1"/>
                </a:solidFill>
              </a:rPr>
              <a:t>Parish contributions</a:t>
            </a:r>
            <a:r>
              <a:rPr lang="en-GB" sz="4800" dirty="0">
                <a:solidFill>
                  <a:schemeClr val="bg1"/>
                </a:solidFill>
              </a:rPr>
              <a:t>, alongside substantial funding from the </a:t>
            </a:r>
            <a:r>
              <a:rPr lang="en-GB" sz="4800" b="1" dirty="0">
                <a:solidFill>
                  <a:schemeClr val="bg1"/>
                </a:solidFill>
              </a:rPr>
              <a:t>London Diocesan Fund</a:t>
            </a:r>
            <a:r>
              <a:rPr lang="en-GB" sz="4800" dirty="0">
                <a:solidFill>
                  <a:schemeClr val="bg1"/>
                </a:solidFill>
              </a:rPr>
              <a:t>…</a:t>
            </a:r>
            <a:endParaRPr lang="en-GB" sz="8000" i="1" dirty="0">
              <a:solidFill>
                <a:schemeClr val="bg1"/>
              </a:solidFill>
            </a:endParaRPr>
          </a:p>
        </p:txBody>
      </p:sp>
      <p:pic>
        <p:nvPicPr>
          <p:cNvPr id="3" name="Picture 2" descr="Two blank speech balloons">
            <a:extLst>
              <a:ext uri="{FF2B5EF4-FFF2-40B4-BE49-F238E27FC236}">
                <a16:creationId xmlns:a16="http://schemas.microsoft.com/office/drawing/2014/main" id="{AB143F7C-DF19-01C2-E58F-EDDF535A55A0}"/>
              </a:ext>
            </a:extLst>
          </p:cNvPr>
          <p:cNvPicPr>
            <a:picLocks noChangeAspect="1"/>
          </p:cNvPicPr>
          <p:nvPr/>
        </p:nvPicPr>
        <p:blipFill>
          <a:blip r:embed="rId3">
            <a:clrChange>
              <a:clrFrom>
                <a:srgbClr val="000000">
                  <a:alpha val="0"/>
                </a:srgbClr>
              </a:clrFrom>
              <a:clrTo>
                <a:srgbClr val="000000">
                  <a:alpha val="0"/>
                </a:srgbClr>
              </a:clrTo>
            </a:clrChange>
            <a:duotone>
              <a:prstClr val="black"/>
              <a:srgbClr val="F29A23">
                <a:tint val="45000"/>
                <a:satMod val="400000"/>
              </a:srgbClr>
            </a:duotone>
            <a:extLst>
              <a:ext uri="{BEBA8EAE-BF5A-486C-A8C5-ECC9F3942E4B}">
                <a14:imgProps xmlns:a14="http://schemas.microsoft.com/office/drawing/2010/main">
                  <a14:imgLayer r:embed="rId4">
                    <a14:imgEffect>
                      <a14:backgroundRemoval t="10000" b="90000" l="10000" r="90000">
                        <a14:backgroundMark x1="49751" y1="35619" x2="49751" y2="35619"/>
                        <a14:backgroundMark x1="64961" y1="57876" x2="64961" y2="57876"/>
                      </a14:backgroundRemoval>
                    </a14:imgEffect>
                    <a14:imgEffect>
                      <a14:colorTemperature colorTemp="6600"/>
                    </a14:imgEffect>
                  </a14:imgLayer>
                </a14:imgProps>
              </a:ext>
              <a:ext uri="{28A0092B-C50C-407E-A947-70E740481C1C}">
                <a14:useLocalDpi xmlns:a14="http://schemas.microsoft.com/office/drawing/2010/main" val="0"/>
              </a:ext>
            </a:extLst>
          </a:blip>
          <a:srcRect l="11752" t="14359" r="9402" b="14871"/>
          <a:stretch>
            <a:fillRect/>
          </a:stretch>
        </p:blipFill>
        <p:spPr>
          <a:xfrm flipH="1">
            <a:off x="406161" y="5113604"/>
            <a:ext cx="2784714" cy="1562156"/>
          </a:xfrm>
          <a:prstGeom prst="rect">
            <a:avLst/>
          </a:prstGeom>
        </p:spPr>
      </p:pic>
      <p:sp>
        <p:nvSpPr>
          <p:cNvPr id="4" name="Title 1">
            <a:extLst>
              <a:ext uri="{FF2B5EF4-FFF2-40B4-BE49-F238E27FC236}">
                <a16:creationId xmlns:a16="http://schemas.microsoft.com/office/drawing/2014/main" id="{408B6D46-51E2-8486-66D1-AEFCA74C8DED}"/>
              </a:ext>
            </a:extLst>
          </p:cNvPr>
          <p:cNvSpPr txBox="1">
            <a:spLocks/>
          </p:cNvSpPr>
          <p:nvPr/>
        </p:nvSpPr>
        <p:spPr>
          <a:xfrm>
            <a:off x="3162300" y="5267104"/>
            <a:ext cx="6690669" cy="1255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dirty="0">
                <a:solidFill>
                  <a:srgbClr val="E4B369"/>
                </a:solidFill>
              </a:rPr>
              <a:t>What is The Common Fund?</a:t>
            </a:r>
          </a:p>
        </p:txBody>
      </p:sp>
      <p:pic>
        <p:nvPicPr>
          <p:cNvPr id="10" name="Picture 9" descr="A picture containing drawing&#10;&#10;Description automatically generated">
            <a:extLst>
              <a:ext uri="{FF2B5EF4-FFF2-40B4-BE49-F238E27FC236}">
                <a16:creationId xmlns:a16="http://schemas.microsoft.com/office/drawing/2014/main" id="{7B05E12C-49F3-9752-1649-48C6F878A9B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spTree>
    <p:extLst>
      <p:ext uri="{BB962C8B-B14F-4D97-AF65-F5344CB8AC3E}">
        <p14:creationId xmlns:p14="http://schemas.microsoft.com/office/powerpoint/2010/main" val="2455738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9F6FEC12-398D-1E30-B9A6-DB2ADFF7A46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B9BB947-B84B-C839-B05F-85280ECA5DDF}"/>
              </a:ext>
            </a:extLst>
          </p:cNvPr>
          <p:cNvSpPr txBox="1"/>
          <p:nvPr/>
        </p:nvSpPr>
        <p:spPr>
          <a:xfrm>
            <a:off x="2079057" y="628233"/>
            <a:ext cx="9201957" cy="3046988"/>
          </a:xfrm>
          <a:prstGeom prst="rect">
            <a:avLst/>
          </a:prstGeom>
          <a:noFill/>
        </p:spPr>
        <p:txBody>
          <a:bodyPr wrap="square" rtlCol="0">
            <a:spAutoFit/>
          </a:bodyPr>
          <a:lstStyle/>
          <a:p>
            <a:pPr algn="r"/>
            <a:r>
              <a:rPr lang="en-GB" sz="4800" dirty="0">
                <a:solidFill>
                  <a:schemeClr val="bg1"/>
                </a:solidFill>
              </a:rPr>
              <a:t>…making possible the provision of parish </a:t>
            </a:r>
            <a:r>
              <a:rPr lang="en-GB" sz="4800" b="1" dirty="0">
                <a:solidFill>
                  <a:schemeClr val="bg1"/>
                </a:solidFill>
              </a:rPr>
              <a:t>priests</a:t>
            </a:r>
            <a:r>
              <a:rPr lang="en-GB" sz="4800" dirty="0">
                <a:solidFill>
                  <a:schemeClr val="bg1"/>
                </a:solidFill>
              </a:rPr>
              <a:t>, </a:t>
            </a:r>
            <a:r>
              <a:rPr lang="en-GB" sz="4800" b="1" dirty="0">
                <a:solidFill>
                  <a:schemeClr val="bg1"/>
                </a:solidFill>
              </a:rPr>
              <a:t>vicarages</a:t>
            </a:r>
            <a:r>
              <a:rPr lang="en-GB" sz="4800" dirty="0">
                <a:solidFill>
                  <a:schemeClr val="bg1"/>
                </a:solidFill>
              </a:rPr>
              <a:t>, parish </a:t>
            </a:r>
            <a:r>
              <a:rPr lang="en-GB" sz="4800" b="1" dirty="0">
                <a:solidFill>
                  <a:schemeClr val="bg1"/>
                </a:solidFill>
              </a:rPr>
              <a:t>support</a:t>
            </a:r>
            <a:r>
              <a:rPr lang="en-GB" sz="4800" dirty="0">
                <a:solidFill>
                  <a:schemeClr val="bg1"/>
                </a:solidFill>
              </a:rPr>
              <a:t> teams, and </a:t>
            </a:r>
            <a:r>
              <a:rPr lang="en-GB" sz="4800" b="1" dirty="0">
                <a:solidFill>
                  <a:schemeClr val="bg1"/>
                </a:solidFill>
              </a:rPr>
              <a:t>training</a:t>
            </a:r>
            <a:r>
              <a:rPr lang="en-GB" sz="4800" dirty="0">
                <a:solidFill>
                  <a:schemeClr val="bg1"/>
                </a:solidFill>
              </a:rPr>
              <a:t> the next generation of clergy.</a:t>
            </a:r>
            <a:endParaRPr lang="en-GB" sz="8000" i="1" dirty="0">
              <a:solidFill>
                <a:schemeClr val="bg1"/>
              </a:solidFill>
            </a:endParaRPr>
          </a:p>
        </p:txBody>
      </p:sp>
      <p:pic>
        <p:nvPicPr>
          <p:cNvPr id="15" name="Picture 14" descr="A picture containing drawing&#10;&#10;Description automatically generated">
            <a:extLst>
              <a:ext uri="{FF2B5EF4-FFF2-40B4-BE49-F238E27FC236}">
                <a16:creationId xmlns:a16="http://schemas.microsoft.com/office/drawing/2014/main" id="{4E754B7E-7CA4-6424-EF52-EEC6613B94C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pic>
        <p:nvPicPr>
          <p:cNvPr id="16" name="Picture 15" descr="Two blank speech balloons">
            <a:extLst>
              <a:ext uri="{FF2B5EF4-FFF2-40B4-BE49-F238E27FC236}">
                <a16:creationId xmlns:a16="http://schemas.microsoft.com/office/drawing/2014/main" id="{F576E107-03FD-2860-ACEC-99C05760EEA7}"/>
              </a:ext>
            </a:extLst>
          </p:cNvPr>
          <p:cNvPicPr>
            <a:picLocks noChangeAspect="1"/>
          </p:cNvPicPr>
          <p:nvPr/>
        </p:nvPicPr>
        <p:blipFill>
          <a:blip r:embed="rId4">
            <a:clrChange>
              <a:clrFrom>
                <a:srgbClr val="000000">
                  <a:alpha val="0"/>
                </a:srgbClr>
              </a:clrFrom>
              <a:clrTo>
                <a:srgbClr val="000000">
                  <a:alpha val="0"/>
                </a:srgbClr>
              </a:clrTo>
            </a:clrChange>
            <a:duotone>
              <a:prstClr val="black"/>
              <a:srgbClr val="F29A23">
                <a:tint val="45000"/>
                <a:satMod val="400000"/>
              </a:srgbClr>
            </a:duotone>
            <a:extLst>
              <a:ext uri="{BEBA8EAE-BF5A-486C-A8C5-ECC9F3942E4B}">
                <a14:imgProps xmlns:a14="http://schemas.microsoft.com/office/drawing/2010/main">
                  <a14:imgLayer r:embed="rId5">
                    <a14:imgEffect>
                      <a14:backgroundRemoval t="10000" b="90000" l="10000" r="90000">
                        <a14:backgroundMark x1="49751" y1="35619" x2="49751" y2="35619"/>
                        <a14:backgroundMark x1="64961" y1="57876" x2="64961" y2="57876"/>
                      </a14:backgroundRemoval>
                    </a14:imgEffect>
                    <a14:imgEffect>
                      <a14:colorTemperature colorTemp="6600"/>
                    </a14:imgEffect>
                  </a14:imgLayer>
                </a14:imgProps>
              </a:ext>
              <a:ext uri="{28A0092B-C50C-407E-A947-70E740481C1C}">
                <a14:useLocalDpi xmlns:a14="http://schemas.microsoft.com/office/drawing/2010/main" val="0"/>
              </a:ext>
            </a:extLst>
          </a:blip>
          <a:srcRect l="11752" t="14359" r="9402" b="14871"/>
          <a:stretch>
            <a:fillRect/>
          </a:stretch>
        </p:blipFill>
        <p:spPr>
          <a:xfrm flipH="1">
            <a:off x="406161" y="5113604"/>
            <a:ext cx="2784714" cy="1562156"/>
          </a:xfrm>
          <a:prstGeom prst="rect">
            <a:avLst/>
          </a:prstGeom>
        </p:spPr>
      </p:pic>
      <p:sp>
        <p:nvSpPr>
          <p:cNvPr id="17" name="Title 1">
            <a:extLst>
              <a:ext uri="{FF2B5EF4-FFF2-40B4-BE49-F238E27FC236}">
                <a16:creationId xmlns:a16="http://schemas.microsoft.com/office/drawing/2014/main" id="{8CEC3506-F8D6-3CE8-301C-8628734585C5}"/>
              </a:ext>
            </a:extLst>
          </p:cNvPr>
          <p:cNvSpPr txBox="1">
            <a:spLocks/>
          </p:cNvSpPr>
          <p:nvPr/>
        </p:nvSpPr>
        <p:spPr>
          <a:xfrm>
            <a:off x="3162300" y="5267104"/>
            <a:ext cx="6690669" cy="1255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dirty="0">
                <a:solidFill>
                  <a:srgbClr val="E4B369"/>
                </a:solidFill>
              </a:rPr>
              <a:t>What is The Common Fund?</a:t>
            </a:r>
          </a:p>
        </p:txBody>
      </p:sp>
    </p:spTree>
    <p:extLst>
      <p:ext uri="{BB962C8B-B14F-4D97-AF65-F5344CB8AC3E}">
        <p14:creationId xmlns:p14="http://schemas.microsoft.com/office/powerpoint/2010/main" val="3464802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CE290815-ADCC-E76B-DCF5-046C53F06C5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AB73D43-7A78-8A5F-2022-17FCC4323D01}"/>
              </a:ext>
            </a:extLst>
          </p:cNvPr>
          <p:cNvSpPr txBox="1"/>
          <p:nvPr/>
        </p:nvSpPr>
        <p:spPr>
          <a:xfrm>
            <a:off x="1228726" y="513414"/>
            <a:ext cx="10157064" cy="4832092"/>
          </a:xfrm>
          <a:prstGeom prst="rect">
            <a:avLst/>
          </a:prstGeom>
          <a:noFill/>
        </p:spPr>
        <p:txBody>
          <a:bodyPr wrap="square" rtlCol="0">
            <a:spAutoFit/>
          </a:bodyPr>
          <a:lstStyle/>
          <a:p>
            <a:pPr algn="r"/>
            <a:r>
              <a:rPr lang="en-GB" sz="4400" dirty="0">
                <a:solidFill>
                  <a:schemeClr val="bg1"/>
                </a:solidFill>
              </a:rPr>
              <a:t>The biblical principle of </a:t>
            </a:r>
            <a:r>
              <a:rPr lang="en-GB" sz="4400" b="1" dirty="0">
                <a:solidFill>
                  <a:schemeClr val="bg1"/>
                </a:solidFill>
              </a:rPr>
              <a:t>mutuality </a:t>
            </a:r>
            <a:r>
              <a:rPr lang="en-GB" sz="4400" dirty="0">
                <a:solidFill>
                  <a:schemeClr val="bg1"/>
                </a:solidFill>
              </a:rPr>
              <a:t>between churches supporting those…</a:t>
            </a:r>
          </a:p>
          <a:p>
            <a:pPr algn="r"/>
            <a:endParaRPr lang="en-GB" sz="1000" dirty="0">
              <a:solidFill>
                <a:schemeClr val="bg1"/>
              </a:solidFill>
            </a:endParaRPr>
          </a:p>
          <a:p>
            <a:pPr algn="r"/>
            <a:r>
              <a:rPr lang="en-GB" sz="4400" i="1" dirty="0">
                <a:solidFill>
                  <a:schemeClr val="bg1"/>
                </a:solidFill>
              </a:rPr>
              <a:t>…in our poorest communities</a:t>
            </a:r>
          </a:p>
          <a:p>
            <a:pPr algn="r"/>
            <a:r>
              <a:rPr lang="en-GB" sz="4400" i="1" dirty="0">
                <a:solidFill>
                  <a:schemeClr val="bg1"/>
                </a:solidFill>
              </a:rPr>
              <a:t>…going through difficult financial times</a:t>
            </a:r>
          </a:p>
          <a:p>
            <a:pPr algn="r"/>
            <a:r>
              <a:rPr lang="en-GB" sz="4400" i="1" dirty="0">
                <a:solidFill>
                  <a:schemeClr val="bg1"/>
                </a:solidFill>
              </a:rPr>
              <a:t>…starting new mission initiatives</a:t>
            </a:r>
          </a:p>
          <a:p>
            <a:pPr algn="r"/>
            <a:endParaRPr lang="en-GB" sz="1000" dirty="0">
              <a:solidFill>
                <a:schemeClr val="bg1"/>
              </a:solidFill>
            </a:endParaRPr>
          </a:p>
          <a:p>
            <a:pPr algn="r"/>
            <a:r>
              <a:rPr lang="en-GB" sz="4400" dirty="0">
                <a:solidFill>
                  <a:schemeClr val="bg1"/>
                </a:solidFill>
              </a:rPr>
              <a:t>according to </a:t>
            </a:r>
            <a:r>
              <a:rPr lang="en-GB" sz="4400" b="1" dirty="0">
                <a:solidFill>
                  <a:schemeClr val="bg1"/>
                </a:solidFill>
              </a:rPr>
              <a:t>means</a:t>
            </a:r>
            <a:r>
              <a:rPr lang="en-GB" sz="4400" dirty="0">
                <a:solidFill>
                  <a:schemeClr val="bg1"/>
                </a:solidFill>
              </a:rPr>
              <a:t> and </a:t>
            </a:r>
            <a:r>
              <a:rPr lang="en-GB" sz="4400" b="1" dirty="0">
                <a:solidFill>
                  <a:schemeClr val="bg1"/>
                </a:solidFill>
              </a:rPr>
              <a:t>need</a:t>
            </a:r>
            <a:r>
              <a:rPr lang="en-GB" sz="4400" dirty="0">
                <a:solidFill>
                  <a:schemeClr val="bg1"/>
                </a:solidFill>
              </a:rPr>
              <a:t>.</a:t>
            </a:r>
          </a:p>
          <a:p>
            <a:pPr algn="r"/>
            <a:r>
              <a:rPr lang="en-GB" sz="2400" dirty="0">
                <a:solidFill>
                  <a:schemeClr val="bg1"/>
                </a:solidFill>
              </a:rPr>
              <a:t>(2 Cor 8 &amp; 9)</a:t>
            </a:r>
          </a:p>
        </p:txBody>
      </p:sp>
      <p:pic>
        <p:nvPicPr>
          <p:cNvPr id="16" name="Picture 15" descr="A picture containing drawing&#10;&#10;Description automatically generated">
            <a:extLst>
              <a:ext uri="{FF2B5EF4-FFF2-40B4-BE49-F238E27FC236}">
                <a16:creationId xmlns:a16="http://schemas.microsoft.com/office/drawing/2014/main" id="{A2E40261-CC0E-4F35-CE23-EB08CB8216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pic>
        <p:nvPicPr>
          <p:cNvPr id="17" name="Picture 16" descr="Two blank speech balloons">
            <a:extLst>
              <a:ext uri="{FF2B5EF4-FFF2-40B4-BE49-F238E27FC236}">
                <a16:creationId xmlns:a16="http://schemas.microsoft.com/office/drawing/2014/main" id="{20191FB7-8D91-324C-C9FC-9A2BC42E6A96}"/>
              </a:ext>
            </a:extLst>
          </p:cNvPr>
          <p:cNvPicPr>
            <a:picLocks noChangeAspect="1"/>
          </p:cNvPicPr>
          <p:nvPr/>
        </p:nvPicPr>
        <p:blipFill>
          <a:blip r:embed="rId4">
            <a:clrChange>
              <a:clrFrom>
                <a:srgbClr val="000000">
                  <a:alpha val="0"/>
                </a:srgbClr>
              </a:clrFrom>
              <a:clrTo>
                <a:srgbClr val="000000">
                  <a:alpha val="0"/>
                </a:srgbClr>
              </a:clrTo>
            </a:clrChange>
            <a:duotone>
              <a:prstClr val="black"/>
              <a:srgbClr val="F29A23">
                <a:tint val="45000"/>
                <a:satMod val="400000"/>
              </a:srgbClr>
            </a:duotone>
            <a:extLst>
              <a:ext uri="{BEBA8EAE-BF5A-486C-A8C5-ECC9F3942E4B}">
                <a14:imgProps xmlns:a14="http://schemas.microsoft.com/office/drawing/2010/main">
                  <a14:imgLayer r:embed="rId5">
                    <a14:imgEffect>
                      <a14:backgroundRemoval t="10000" b="90000" l="10000" r="90000">
                        <a14:backgroundMark x1="49751" y1="35619" x2="49751" y2="35619"/>
                        <a14:backgroundMark x1="64961" y1="57876" x2="64961" y2="57876"/>
                      </a14:backgroundRemoval>
                    </a14:imgEffect>
                    <a14:imgEffect>
                      <a14:colorTemperature colorTemp="6600"/>
                    </a14:imgEffect>
                  </a14:imgLayer>
                </a14:imgProps>
              </a:ext>
              <a:ext uri="{28A0092B-C50C-407E-A947-70E740481C1C}">
                <a14:useLocalDpi xmlns:a14="http://schemas.microsoft.com/office/drawing/2010/main" val="0"/>
              </a:ext>
            </a:extLst>
          </a:blip>
          <a:srcRect l="11752" t="14359" r="9402" b="14871"/>
          <a:stretch>
            <a:fillRect/>
          </a:stretch>
        </p:blipFill>
        <p:spPr>
          <a:xfrm flipH="1">
            <a:off x="406161" y="5113604"/>
            <a:ext cx="2784714" cy="1562156"/>
          </a:xfrm>
          <a:prstGeom prst="rect">
            <a:avLst/>
          </a:prstGeom>
        </p:spPr>
      </p:pic>
      <p:sp>
        <p:nvSpPr>
          <p:cNvPr id="18" name="Title 1">
            <a:extLst>
              <a:ext uri="{FF2B5EF4-FFF2-40B4-BE49-F238E27FC236}">
                <a16:creationId xmlns:a16="http://schemas.microsoft.com/office/drawing/2014/main" id="{C3AEA7F0-16BC-50EB-3C28-8A3AD988A3A2}"/>
              </a:ext>
            </a:extLst>
          </p:cNvPr>
          <p:cNvSpPr txBox="1">
            <a:spLocks/>
          </p:cNvSpPr>
          <p:nvPr/>
        </p:nvSpPr>
        <p:spPr>
          <a:xfrm>
            <a:off x="3162300" y="5267104"/>
            <a:ext cx="6690669" cy="1255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dirty="0">
                <a:solidFill>
                  <a:srgbClr val="E4B369"/>
                </a:solidFill>
              </a:rPr>
              <a:t>What is The Common Fund?</a:t>
            </a:r>
          </a:p>
        </p:txBody>
      </p:sp>
    </p:spTree>
    <p:extLst>
      <p:ext uri="{BB962C8B-B14F-4D97-AF65-F5344CB8AC3E}">
        <p14:creationId xmlns:p14="http://schemas.microsoft.com/office/powerpoint/2010/main" val="1004619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7A478B00-8421-6C62-882A-D09887C017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89E03B6F-C6FC-4DC1-9A1A-4DEEFC51D1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32864" y="5546278"/>
            <a:ext cx="1610370" cy="740093"/>
          </a:xfrm>
          <a:prstGeom prst="rect">
            <a:avLst/>
          </a:prstGeom>
        </p:spPr>
      </p:pic>
    </p:spTree>
    <p:extLst>
      <p:ext uri="{BB962C8B-B14F-4D97-AF65-F5344CB8AC3E}">
        <p14:creationId xmlns:p14="http://schemas.microsoft.com/office/powerpoint/2010/main" val="431438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E6452891-0AA1-877B-E280-FAB818E6354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F1B38F-7FCC-FA73-F964-E5A1F903487E}"/>
              </a:ext>
            </a:extLst>
          </p:cNvPr>
          <p:cNvSpPr txBox="1"/>
          <p:nvPr/>
        </p:nvSpPr>
        <p:spPr>
          <a:xfrm>
            <a:off x="5724525" y="1744396"/>
            <a:ext cx="4924425" cy="3416320"/>
          </a:xfrm>
          <a:prstGeom prst="rect">
            <a:avLst/>
          </a:prstGeom>
          <a:noFill/>
        </p:spPr>
        <p:txBody>
          <a:bodyPr wrap="square" rtlCol="0">
            <a:spAutoFit/>
          </a:bodyPr>
          <a:lstStyle/>
          <a:p>
            <a:pPr algn="r"/>
            <a:r>
              <a:rPr lang="en-GB" sz="7200" b="1" dirty="0">
                <a:solidFill>
                  <a:schemeClr val="bg1"/>
                </a:solidFill>
              </a:rPr>
              <a:t>Context</a:t>
            </a:r>
          </a:p>
          <a:p>
            <a:pPr algn="r"/>
            <a:r>
              <a:rPr lang="en-GB" sz="7200" b="1" dirty="0">
                <a:solidFill>
                  <a:schemeClr val="bg1"/>
                </a:solidFill>
              </a:rPr>
              <a:t>Suggestion</a:t>
            </a:r>
          </a:p>
          <a:p>
            <a:pPr algn="r"/>
            <a:r>
              <a:rPr lang="en-GB" sz="7200" b="1" dirty="0">
                <a:solidFill>
                  <a:schemeClr val="bg1"/>
                </a:solidFill>
              </a:rPr>
              <a:t>Benchmark</a:t>
            </a:r>
          </a:p>
        </p:txBody>
      </p:sp>
      <p:sp>
        <p:nvSpPr>
          <p:cNvPr id="4" name="TextBox 3">
            <a:extLst>
              <a:ext uri="{FF2B5EF4-FFF2-40B4-BE49-F238E27FC236}">
                <a16:creationId xmlns:a16="http://schemas.microsoft.com/office/drawing/2014/main" id="{CF907907-A0C8-F3D3-792B-C223A8125CB4}"/>
              </a:ext>
            </a:extLst>
          </p:cNvPr>
          <p:cNvSpPr txBox="1"/>
          <p:nvPr/>
        </p:nvSpPr>
        <p:spPr>
          <a:xfrm>
            <a:off x="1539047" y="696159"/>
            <a:ext cx="9113905" cy="923330"/>
          </a:xfrm>
          <a:prstGeom prst="rect">
            <a:avLst/>
          </a:prstGeom>
          <a:noFill/>
        </p:spPr>
        <p:txBody>
          <a:bodyPr wrap="none" rtlCol="0">
            <a:spAutoFit/>
          </a:bodyPr>
          <a:lstStyle/>
          <a:p>
            <a:pPr algn="r"/>
            <a:r>
              <a:rPr lang="en-GB" sz="5400" dirty="0">
                <a:solidFill>
                  <a:schemeClr val="bg1"/>
                </a:solidFill>
              </a:rPr>
              <a:t>Deciding on your contribution…</a:t>
            </a:r>
          </a:p>
        </p:txBody>
      </p:sp>
      <p:pic>
        <p:nvPicPr>
          <p:cNvPr id="2" name="Picture 1" descr="A picture containing drawing&#10;&#10;Description automatically generated">
            <a:extLst>
              <a:ext uri="{FF2B5EF4-FFF2-40B4-BE49-F238E27FC236}">
                <a16:creationId xmlns:a16="http://schemas.microsoft.com/office/drawing/2014/main" id="{495FA377-6FF1-F73D-CED9-7C6467A2F9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pic>
        <p:nvPicPr>
          <p:cNvPr id="5" name="Picture 4" descr="Two blank speech balloons">
            <a:extLst>
              <a:ext uri="{FF2B5EF4-FFF2-40B4-BE49-F238E27FC236}">
                <a16:creationId xmlns:a16="http://schemas.microsoft.com/office/drawing/2014/main" id="{DCF2A758-FF0D-0437-63A9-0333CBF88EC2}"/>
              </a:ext>
            </a:extLst>
          </p:cNvPr>
          <p:cNvPicPr>
            <a:picLocks noChangeAspect="1"/>
          </p:cNvPicPr>
          <p:nvPr/>
        </p:nvPicPr>
        <p:blipFill>
          <a:blip r:embed="rId4">
            <a:clrChange>
              <a:clrFrom>
                <a:srgbClr val="000000">
                  <a:alpha val="0"/>
                </a:srgbClr>
              </a:clrFrom>
              <a:clrTo>
                <a:srgbClr val="000000">
                  <a:alpha val="0"/>
                </a:srgbClr>
              </a:clrTo>
            </a:clrChange>
            <a:duotone>
              <a:prstClr val="black"/>
              <a:srgbClr val="75A45A">
                <a:tint val="45000"/>
                <a:satMod val="400000"/>
              </a:srgbClr>
            </a:duotone>
            <a:extLst>
              <a:ext uri="{BEBA8EAE-BF5A-486C-A8C5-ECC9F3942E4B}">
                <a14:imgProps xmlns:a14="http://schemas.microsoft.com/office/drawing/2010/main">
                  <a14:imgLayer r:embed="rId5">
                    <a14:imgEffect>
                      <a14:backgroundRemoval t="10000" b="90000" l="10000" r="90000">
                        <a14:backgroundMark x1="49751" y1="35619" x2="49751" y2="35619"/>
                        <a14:backgroundMark x1="64961" y1="57876" x2="64961" y2="57876"/>
                      </a14:backgroundRemoval>
                    </a14:imgEffect>
                    <a14:imgEffect>
                      <a14:colorTemperature colorTemp="6600"/>
                    </a14:imgEffect>
                    <a14:imgEffect>
                      <a14:brightnessContrast bright="-20000" contrast="20000"/>
                    </a14:imgEffect>
                  </a14:imgLayer>
                </a14:imgProps>
              </a:ext>
              <a:ext uri="{28A0092B-C50C-407E-A947-70E740481C1C}">
                <a14:useLocalDpi xmlns:a14="http://schemas.microsoft.com/office/drawing/2010/main" val="0"/>
              </a:ext>
            </a:extLst>
          </a:blip>
          <a:srcRect l="11752" t="14359" r="9402" b="14871"/>
          <a:stretch>
            <a:fillRect/>
          </a:stretch>
        </p:blipFill>
        <p:spPr>
          <a:xfrm flipH="1">
            <a:off x="412781" y="5122616"/>
            <a:ext cx="2784714" cy="1562156"/>
          </a:xfrm>
          <a:prstGeom prst="rect">
            <a:avLst/>
          </a:prstGeom>
        </p:spPr>
      </p:pic>
      <p:pic>
        <p:nvPicPr>
          <p:cNvPr id="6" name="Picture 5">
            <a:extLst>
              <a:ext uri="{FF2B5EF4-FFF2-40B4-BE49-F238E27FC236}">
                <a16:creationId xmlns:a16="http://schemas.microsoft.com/office/drawing/2014/main" id="{C543334A-DD74-D95D-325C-AFFD380B40C1}"/>
              </a:ext>
            </a:extLst>
          </p:cNvPr>
          <p:cNvPicPr>
            <a:picLocks noChangeAspect="1"/>
          </p:cNvPicPr>
          <p:nvPr/>
        </p:nvPicPr>
        <p:blipFill>
          <a:blip r:embed="rId6">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20000" contrast="40000"/>
                    </a14:imgEffect>
                  </a14:imgLayer>
                </a14:imgProps>
              </a:ext>
            </a:extLst>
          </a:blip>
          <a:stretch>
            <a:fillRect/>
          </a:stretch>
        </p:blipFill>
        <p:spPr>
          <a:xfrm>
            <a:off x="5345633" y="3857625"/>
            <a:ext cx="6278843" cy="1562156"/>
          </a:xfrm>
          <a:prstGeom prst="rect">
            <a:avLst/>
          </a:prstGeom>
        </p:spPr>
      </p:pic>
    </p:spTree>
    <p:extLst>
      <p:ext uri="{BB962C8B-B14F-4D97-AF65-F5344CB8AC3E}">
        <p14:creationId xmlns:p14="http://schemas.microsoft.com/office/powerpoint/2010/main" val="16363708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1CF299A7-32B1-0803-8DFF-D8D21B8A50E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12F093-C41D-ED34-EEDB-F7FB8E6AAF92}"/>
              </a:ext>
            </a:extLst>
          </p:cNvPr>
          <p:cNvSpPr txBox="1"/>
          <p:nvPr/>
        </p:nvSpPr>
        <p:spPr>
          <a:xfrm>
            <a:off x="966787" y="1819155"/>
            <a:ext cx="10258425" cy="3785652"/>
          </a:xfrm>
          <a:prstGeom prst="rect">
            <a:avLst/>
          </a:prstGeom>
          <a:noFill/>
        </p:spPr>
        <p:txBody>
          <a:bodyPr wrap="square" rtlCol="0">
            <a:spAutoFit/>
          </a:bodyPr>
          <a:lstStyle/>
          <a:p>
            <a:pPr algn="ctr"/>
            <a:r>
              <a:rPr lang="en-GB" sz="4800" dirty="0">
                <a:solidFill>
                  <a:schemeClr val="bg1"/>
                </a:solidFill>
              </a:rPr>
              <a:t>An </a:t>
            </a:r>
            <a:r>
              <a:rPr lang="en-GB" sz="4800" b="1" dirty="0">
                <a:solidFill>
                  <a:schemeClr val="bg1"/>
                </a:solidFill>
              </a:rPr>
              <a:t>indicative</a:t>
            </a:r>
            <a:r>
              <a:rPr lang="en-GB" sz="4800" dirty="0">
                <a:solidFill>
                  <a:schemeClr val="bg1"/>
                </a:solidFill>
              </a:rPr>
              <a:t> figure showing what is </a:t>
            </a:r>
            <a:r>
              <a:rPr lang="en-GB" sz="4800" b="1" dirty="0">
                <a:solidFill>
                  <a:schemeClr val="bg1"/>
                </a:solidFill>
              </a:rPr>
              <a:t>budgeted</a:t>
            </a:r>
            <a:r>
              <a:rPr lang="en-GB" sz="4800" dirty="0">
                <a:solidFill>
                  <a:schemeClr val="bg1"/>
                </a:solidFill>
              </a:rPr>
              <a:t> in 2026 for the direct cost of </a:t>
            </a:r>
            <a:r>
              <a:rPr lang="en-GB" sz="4800" b="1" dirty="0">
                <a:solidFill>
                  <a:schemeClr val="bg1"/>
                </a:solidFill>
              </a:rPr>
              <a:t>clergy</a:t>
            </a:r>
            <a:r>
              <a:rPr lang="en-GB" sz="4800" dirty="0">
                <a:solidFill>
                  <a:schemeClr val="bg1"/>
                </a:solidFill>
              </a:rPr>
              <a:t> and the average costs of </a:t>
            </a:r>
            <a:r>
              <a:rPr lang="en-GB" sz="4800" b="1" dirty="0">
                <a:solidFill>
                  <a:schemeClr val="bg1"/>
                </a:solidFill>
              </a:rPr>
              <a:t>housing</a:t>
            </a:r>
            <a:r>
              <a:rPr lang="en-GB" sz="4800" dirty="0">
                <a:solidFill>
                  <a:schemeClr val="bg1"/>
                </a:solidFill>
              </a:rPr>
              <a:t> provision, parish </a:t>
            </a:r>
            <a:r>
              <a:rPr lang="en-GB" sz="4800" b="1" dirty="0">
                <a:solidFill>
                  <a:schemeClr val="bg1"/>
                </a:solidFill>
              </a:rPr>
              <a:t>support</a:t>
            </a:r>
            <a:r>
              <a:rPr lang="en-GB" sz="4800" dirty="0">
                <a:solidFill>
                  <a:schemeClr val="bg1"/>
                </a:solidFill>
              </a:rPr>
              <a:t> teams, and the </a:t>
            </a:r>
            <a:r>
              <a:rPr lang="en-GB" sz="4800" b="1" dirty="0">
                <a:solidFill>
                  <a:schemeClr val="bg1"/>
                </a:solidFill>
              </a:rPr>
              <a:t>training</a:t>
            </a:r>
            <a:r>
              <a:rPr lang="en-GB" sz="4800" dirty="0">
                <a:solidFill>
                  <a:schemeClr val="bg1"/>
                </a:solidFill>
              </a:rPr>
              <a:t> of future clergy.</a:t>
            </a:r>
          </a:p>
        </p:txBody>
      </p:sp>
      <p:sp>
        <p:nvSpPr>
          <p:cNvPr id="4" name="TextBox 3">
            <a:extLst>
              <a:ext uri="{FF2B5EF4-FFF2-40B4-BE49-F238E27FC236}">
                <a16:creationId xmlns:a16="http://schemas.microsoft.com/office/drawing/2014/main" id="{AD08EF2F-6F16-8D95-C8D6-8BE02F331D06}"/>
              </a:ext>
            </a:extLst>
          </p:cNvPr>
          <p:cNvSpPr txBox="1"/>
          <p:nvPr/>
        </p:nvSpPr>
        <p:spPr>
          <a:xfrm>
            <a:off x="738250" y="365392"/>
            <a:ext cx="10933121" cy="923330"/>
          </a:xfrm>
          <a:prstGeom prst="rect">
            <a:avLst/>
          </a:prstGeom>
          <a:noFill/>
        </p:spPr>
        <p:txBody>
          <a:bodyPr wrap="none" rtlCol="0">
            <a:spAutoFit/>
          </a:bodyPr>
          <a:lstStyle/>
          <a:p>
            <a:r>
              <a:rPr lang="en-GB" sz="5400" b="1" dirty="0">
                <a:solidFill>
                  <a:schemeClr val="accent6"/>
                </a:solidFill>
              </a:rPr>
              <a:t>The London Ministry Cost Benchmark</a:t>
            </a:r>
          </a:p>
        </p:txBody>
      </p:sp>
      <p:pic>
        <p:nvPicPr>
          <p:cNvPr id="2" name="Picture 1" descr="A picture containing drawing&#10;&#10;Description automatically generated">
            <a:extLst>
              <a:ext uri="{FF2B5EF4-FFF2-40B4-BE49-F238E27FC236}">
                <a16:creationId xmlns:a16="http://schemas.microsoft.com/office/drawing/2014/main" id="{60C6F2BF-BF12-1038-D098-2E32014C95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spTree>
    <p:extLst>
      <p:ext uri="{BB962C8B-B14F-4D97-AF65-F5344CB8AC3E}">
        <p14:creationId xmlns:p14="http://schemas.microsoft.com/office/powerpoint/2010/main" val="389162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D6E9A"/>
        </a:solidFill>
        <a:effectLst/>
      </p:bgPr>
    </p:bg>
    <p:spTree>
      <p:nvGrpSpPr>
        <p:cNvPr id="1" name="">
          <a:extLst>
            <a:ext uri="{FF2B5EF4-FFF2-40B4-BE49-F238E27FC236}">
              <a16:creationId xmlns:a16="http://schemas.microsoft.com/office/drawing/2014/main" id="{B2AC5256-6BB2-DD95-7841-9563B324D5EE}"/>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3563CF79-9F41-33BC-5CD2-893CE69FAF6D}"/>
              </a:ext>
            </a:extLst>
          </p:cNvPr>
          <p:cNvGrpSpPr/>
          <p:nvPr/>
        </p:nvGrpSpPr>
        <p:grpSpPr>
          <a:xfrm>
            <a:off x="209148" y="480237"/>
            <a:ext cx="11615232" cy="7157317"/>
            <a:chOff x="209148" y="480237"/>
            <a:chExt cx="11615232" cy="7157317"/>
          </a:xfrm>
        </p:grpSpPr>
        <p:graphicFrame>
          <p:nvGraphicFramePr>
            <p:cNvPr id="7" name="Chart 6">
              <a:extLst>
                <a:ext uri="{FF2B5EF4-FFF2-40B4-BE49-F238E27FC236}">
                  <a16:creationId xmlns:a16="http://schemas.microsoft.com/office/drawing/2014/main" id="{1AF0F2F2-B422-1E8D-4F72-6D27492ADDC5}"/>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2A461E7D-8B3A-B532-0274-EF3E5314597A}"/>
                </a:ext>
              </a:extLst>
            </p:cNvPr>
            <p:cNvSpPr txBox="1"/>
            <p:nvPr/>
          </p:nvSpPr>
          <p:spPr>
            <a:xfrm>
              <a:off x="6658210" y="3041443"/>
              <a:ext cx="1537600" cy="584775"/>
            </a:xfrm>
            <a:prstGeom prst="rect">
              <a:avLst/>
            </a:prstGeom>
            <a:noFill/>
          </p:spPr>
          <p:txBody>
            <a:bodyPr wrap="none" rtlCol="0">
              <a:spAutoFit/>
            </a:bodyPr>
            <a:lstStyle/>
            <a:p>
              <a:r>
                <a:rPr lang="en-GB" sz="3200" dirty="0">
                  <a:solidFill>
                    <a:schemeClr val="bg1"/>
                  </a:solidFill>
                </a:rPr>
                <a:t>£46,320</a:t>
              </a:r>
            </a:p>
          </p:txBody>
        </p:sp>
        <p:sp>
          <p:nvSpPr>
            <p:cNvPr id="14" name="TextBox 13">
              <a:extLst>
                <a:ext uri="{FF2B5EF4-FFF2-40B4-BE49-F238E27FC236}">
                  <a16:creationId xmlns:a16="http://schemas.microsoft.com/office/drawing/2014/main" id="{17C7C4B3-B571-3DEB-842F-B2C5424A4572}"/>
                </a:ext>
              </a:extLst>
            </p:cNvPr>
            <p:cNvSpPr txBox="1"/>
            <p:nvPr/>
          </p:nvSpPr>
          <p:spPr>
            <a:xfrm>
              <a:off x="8098542" y="4131450"/>
              <a:ext cx="3725838" cy="584775"/>
            </a:xfrm>
            <a:prstGeom prst="rect">
              <a:avLst/>
            </a:prstGeom>
            <a:noFill/>
          </p:spPr>
          <p:txBody>
            <a:bodyPr wrap="square" rtlCol="0">
              <a:spAutoFit/>
            </a:bodyPr>
            <a:lstStyle/>
            <a:p>
              <a:pPr algn="r"/>
              <a:r>
                <a:rPr lang="en-GB" sz="3200" dirty="0">
                  <a:solidFill>
                    <a:schemeClr val="bg1"/>
                  </a:solidFill>
                </a:rPr>
                <a:t>Stipendiary clergy</a:t>
              </a:r>
            </a:p>
          </p:txBody>
        </p:sp>
        <p:sp>
          <p:nvSpPr>
            <p:cNvPr id="15" name="TextBox 14">
              <a:extLst>
                <a:ext uri="{FF2B5EF4-FFF2-40B4-BE49-F238E27FC236}">
                  <a16:creationId xmlns:a16="http://schemas.microsoft.com/office/drawing/2014/main" id="{01AE4CD8-91DF-DC12-3999-EF90A7B613F9}"/>
                </a:ext>
              </a:extLst>
            </p:cNvPr>
            <p:cNvSpPr txBox="1"/>
            <p:nvPr/>
          </p:nvSpPr>
          <p:spPr>
            <a:xfrm>
              <a:off x="1500096" y="5774434"/>
              <a:ext cx="2794812" cy="584775"/>
            </a:xfrm>
            <a:prstGeom prst="rect">
              <a:avLst/>
            </a:prstGeom>
            <a:noFill/>
          </p:spPr>
          <p:txBody>
            <a:bodyPr wrap="square" rtlCol="0">
              <a:spAutoFit/>
            </a:bodyPr>
            <a:lstStyle/>
            <a:p>
              <a:r>
                <a:rPr lang="en-GB" sz="3200" dirty="0">
                  <a:solidFill>
                    <a:schemeClr val="bg1"/>
                  </a:solidFill>
                </a:rPr>
                <a:t>Clergy housing</a:t>
              </a:r>
            </a:p>
          </p:txBody>
        </p:sp>
        <p:sp>
          <p:nvSpPr>
            <p:cNvPr id="16" name="TextBox 15">
              <a:extLst>
                <a:ext uri="{FF2B5EF4-FFF2-40B4-BE49-F238E27FC236}">
                  <a16:creationId xmlns:a16="http://schemas.microsoft.com/office/drawing/2014/main" id="{E8E80B83-86BF-70AA-99A8-C0EA6659A3F1}"/>
                </a:ext>
              </a:extLst>
            </p:cNvPr>
            <p:cNvSpPr txBox="1"/>
            <p:nvPr/>
          </p:nvSpPr>
          <p:spPr>
            <a:xfrm>
              <a:off x="1370475" y="480237"/>
              <a:ext cx="2794812" cy="1077218"/>
            </a:xfrm>
            <a:prstGeom prst="rect">
              <a:avLst/>
            </a:prstGeom>
            <a:noFill/>
          </p:spPr>
          <p:txBody>
            <a:bodyPr wrap="square" rtlCol="0">
              <a:spAutoFit/>
            </a:bodyPr>
            <a:lstStyle/>
            <a:p>
              <a:r>
                <a:rPr lang="en-GB" sz="3200" dirty="0">
                  <a:solidFill>
                    <a:schemeClr val="bg1"/>
                  </a:solidFill>
                </a:rPr>
                <a:t>Parish and clergy support</a:t>
              </a:r>
            </a:p>
          </p:txBody>
        </p:sp>
        <p:sp>
          <p:nvSpPr>
            <p:cNvPr id="17" name="Arc 16">
              <a:extLst>
                <a:ext uri="{FF2B5EF4-FFF2-40B4-BE49-F238E27FC236}">
                  <a16:creationId xmlns:a16="http://schemas.microsoft.com/office/drawing/2014/main" id="{18254EB9-7C51-B55C-FEC2-4B7ACBAFD221}"/>
                </a:ext>
              </a:extLst>
            </p:cNvPr>
            <p:cNvSpPr/>
            <p:nvPr/>
          </p:nvSpPr>
          <p:spPr>
            <a:xfrm>
              <a:off x="2251283" y="785244"/>
              <a:ext cx="2828403" cy="2008688"/>
            </a:xfrm>
            <a:prstGeom prst="arc">
              <a:avLst>
                <a:gd name="adj1" fmla="val 16200000"/>
                <a:gd name="adj2" fmla="val 0"/>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a:extLst>
                <a:ext uri="{FF2B5EF4-FFF2-40B4-BE49-F238E27FC236}">
                  <a16:creationId xmlns:a16="http://schemas.microsoft.com/office/drawing/2014/main" id="{639B58EC-908C-33AE-0137-F4F8ABE9B738}"/>
                </a:ext>
              </a:extLst>
            </p:cNvPr>
            <p:cNvSpPr/>
            <p:nvPr/>
          </p:nvSpPr>
          <p:spPr>
            <a:xfrm rot="15067666" flipV="1">
              <a:off x="7241274" y="3431618"/>
              <a:ext cx="2947686" cy="2237635"/>
            </a:xfrm>
            <a:prstGeom prst="arc">
              <a:avLst>
                <a:gd name="adj1" fmla="val 16200000"/>
                <a:gd name="adj2" fmla="val 0"/>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a:extLst>
                <a:ext uri="{FF2B5EF4-FFF2-40B4-BE49-F238E27FC236}">
                  <a16:creationId xmlns:a16="http://schemas.microsoft.com/office/drawing/2014/main" id="{19852FCE-80C6-8AA5-0888-3D0EDE812B9C}"/>
                </a:ext>
              </a:extLst>
            </p:cNvPr>
            <p:cNvSpPr/>
            <p:nvPr/>
          </p:nvSpPr>
          <p:spPr>
            <a:xfrm rot="18163669">
              <a:off x="2383867" y="5405840"/>
              <a:ext cx="2900193" cy="1563235"/>
            </a:xfrm>
            <a:prstGeom prst="arc">
              <a:avLst>
                <a:gd name="adj1" fmla="val 16200000"/>
                <a:gd name="adj2" fmla="val 0"/>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a:extLst>
                <a:ext uri="{FF2B5EF4-FFF2-40B4-BE49-F238E27FC236}">
                  <a16:creationId xmlns:a16="http://schemas.microsoft.com/office/drawing/2014/main" id="{949CA874-6410-949B-86A4-F584EFE0840A}"/>
                </a:ext>
              </a:extLst>
            </p:cNvPr>
            <p:cNvSpPr txBox="1"/>
            <p:nvPr/>
          </p:nvSpPr>
          <p:spPr>
            <a:xfrm>
              <a:off x="209148" y="2448822"/>
              <a:ext cx="2794812" cy="1077218"/>
            </a:xfrm>
            <a:prstGeom prst="rect">
              <a:avLst/>
            </a:prstGeom>
            <a:noFill/>
          </p:spPr>
          <p:txBody>
            <a:bodyPr wrap="square" rtlCol="0">
              <a:spAutoFit/>
            </a:bodyPr>
            <a:lstStyle/>
            <a:p>
              <a:r>
                <a:rPr lang="en-GB" sz="3200" dirty="0">
                  <a:solidFill>
                    <a:schemeClr val="bg1"/>
                  </a:solidFill>
                </a:rPr>
                <a:t>Training new clergy</a:t>
              </a:r>
            </a:p>
          </p:txBody>
        </p:sp>
        <p:sp>
          <p:nvSpPr>
            <p:cNvPr id="5" name="Arc 4">
              <a:extLst>
                <a:ext uri="{FF2B5EF4-FFF2-40B4-BE49-F238E27FC236}">
                  <a16:creationId xmlns:a16="http://schemas.microsoft.com/office/drawing/2014/main" id="{FBD6C985-0529-ADA4-47E8-2553CB9A1C4B}"/>
                </a:ext>
              </a:extLst>
            </p:cNvPr>
            <p:cNvSpPr/>
            <p:nvPr/>
          </p:nvSpPr>
          <p:spPr>
            <a:xfrm>
              <a:off x="1418559" y="2923360"/>
              <a:ext cx="2521674" cy="707886"/>
            </a:xfrm>
            <a:prstGeom prst="arc">
              <a:avLst>
                <a:gd name="adj1" fmla="val 16200000"/>
                <a:gd name="adj2" fmla="val 0"/>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a:extLst>
                <a:ext uri="{FF2B5EF4-FFF2-40B4-BE49-F238E27FC236}">
                  <a16:creationId xmlns:a16="http://schemas.microsoft.com/office/drawing/2014/main" id="{A4208331-2118-D17D-8029-7E536DFC3183}"/>
                </a:ext>
              </a:extLst>
            </p:cNvPr>
            <p:cNvSpPr txBox="1"/>
            <p:nvPr/>
          </p:nvSpPr>
          <p:spPr>
            <a:xfrm>
              <a:off x="4690979" y="4777118"/>
              <a:ext cx="1537600" cy="584775"/>
            </a:xfrm>
            <a:prstGeom prst="rect">
              <a:avLst/>
            </a:prstGeom>
            <a:noFill/>
          </p:spPr>
          <p:txBody>
            <a:bodyPr wrap="none" rtlCol="0">
              <a:spAutoFit/>
            </a:bodyPr>
            <a:lstStyle/>
            <a:p>
              <a:r>
                <a:rPr lang="en-GB" sz="3200" dirty="0">
                  <a:solidFill>
                    <a:schemeClr val="bg1"/>
                  </a:solidFill>
                </a:rPr>
                <a:t>£22,980</a:t>
              </a:r>
            </a:p>
          </p:txBody>
        </p:sp>
        <p:sp>
          <p:nvSpPr>
            <p:cNvPr id="8" name="TextBox 7">
              <a:extLst>
                <a:ext uri="{FF2B5EF4-FFF2-40B4-BE49-F238E27FC236}">
                  <a16:creationId xmlns:a16="http://schemas.microsoft.com/office/drawing/2014/main" id="{E523A661-D70B-A76B-B6EC-94566D4E841F}"/>
                </a:ext>
              </a:extLst>
            </p:cNvPr>
            <p:cNvSpPr txBox="1"/>
            <p:nvPr/>
          </p:nvSpPr>
          <p:spPr>
            <a:xfrm>
              <a:off x="3737891" y="3246370"/>
              <a:ext cx="1537600" cy="584775"/>
            </a:xfrm>
            <a:prstGeom prst="rect">
              <a:avLst/>
            </a:prstGeom>
            <a:noFill/>
          </p:spPr>
          <p:txBody>
            <a:bodyPr wrap="none" rtlCol="0">
              <a:spAutoFit/>
            </a:bodyPr>
            <a:lstStyle/>
            <a:p>
              <a:r>
                <a:rPr lang="en-GB" sz="3200" dirty="0">
                  <a:solidFill>
                    <a:schemeClr val="bg1"/>
                  </a:solidFill>
                </a:rPr>
                <a:t>£11,180</a:t>
              </a:r>
            </a:p>
          </p:txBody>
        </p:sp>
        <p:sp>
          <p:nvSpPr>
            <p:cNvPr id="9" name="TextBox 8">
              <a:extLst>
                <a:ext uri="{FF2B5EF4-FFF2-40B4-BE49-F238E27FC236}">
                  <a16:creationId xmlns:a16="http://schemas.microsoft.com/office/drawing/2014/main" id="{BE5B5FA9-3F82-DBAD-BDDC-B3D1FB0D0830}"/>
                </a:ext>
              </a:extLst>
            </p:cNvPr>
            <p:cNvSpPr txBox="1"/>
            <p:nvPr/>
          </p:nvSpPr>
          <p:spPr>
            <a:xfrm>
              <a:off x="4287165" y="1803947"/>
              <a:ext cx="1537600" cy="584775"/>
            </a:xfrm>
            <a:prstGeom prst="rect">
              <a:avLst/>
            </a:prstGeom>
            <a:noFill/>
          </p:spPr>
          <p:txBody>
            <a:bodyPr wrap="none" rtlCol="0">
              <a:spAutoFit/>
            </a:bodyPr>
            <a:lstStyle/>
            <a:p>
              <a:r>
                <a:rPr lang="en-GB" sz="3200" dirty="0">
                  <a:solidFill>
                    <a:schemeClr val="bg1"/>
                  </a:solidFill>
                </a:rPr>
                <a:t>£19,400</a:t>
              </a:r>
            </a:p>
          </p:txBody>
        </p:sp>
      </p:grpSp>
      <p:sp>
        <p:nvSpPr>
          <p:cNvPr id="24" name="TextBox 23">
            <a:extLst>
              <a:ext uri="{FF2B5EF4-FFF2-40B4-BE49-F238E27FC236}">
                <a16:creationId xmlns:a16="http://schemas.microsoft.com/office/drawing/2014/main" id="{68C8527C-F427-048E-5735-B9872B4B8CF7}"/>
              </a:ext>
            </a:extLst>
          </p:cNvPr>
          <p:cNvSpPr txBox="1"/>
          <p:nvPr/>
        </p:nvSpPr>
        <p:spPr>
          <a:xfrm>
            <a:off x="8422105" y="265064"/>
            <a:ext cx="3219395" cy="2123658"/>
          </a:xfrm>
          <a:prstGeom prst="rect">
            <a:avLst/>
          </a:prstGeom>
          <a:noFill/>
        </p:spPr>
        <p:txBody>
          <a:bodyPr wrap="square" rtlCol="0">
            <a:spAutoFit/>
          </a:bodyPr>
          <a:lstStyle/>
          <a:p>
            <a:pPr algn="r"/>
            <a:r>
              <a:rPr lang="en-GB" sz="4400" dirty="0">
                <a:solidFill>
                  <a:schemeClr val="accent6"/>
                </a:solidFill>
              </a:rPr>
              <a:t>The London Ministry Cost</a:t>
            </a:r>
          </a:p>
          <a:p>
            <a:pPr algn="r"/>
            <a:r>
              <a:rPr lang="en-GB" sz="4400" dirty="0">
                <a:solidFill>
                  <a:schemeClr val="accent6"/>
                </a:solidFill>
              </a:rPr>
              <a:t>£99,880</a:t>
            </a:r>
          </a:p>
        </p:txBody>
      </p:sp>
      <p:pic>
        <p:nvPicPr>
          <p:cNvPr id="2" name="Picture 1" descr="A picture containing drawing&#10;&#10;Description automatically generated">
            <a:extLst>
              <a:ext uri="{FF2B5EF4-FFF2-40B4-BE49-F238E27FC236}">
                <a16:creationId xmlns:a16="http://schemas.microsoft.com/office/drawing/2014/main" id="{3B2E0F3F-847E-C95E-73EF-D5C7968A81A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48950" y="6023819"/>
            <a:ext cx="1082644" cy="497562"/>
          </a:xfrm>
          <a:prstGeom prst="rect">
            <a:avLst/>
          </a:prstGeom>
        </p:spPr>
      </p:pic>
    </p:spTree>
    <p:extLst>
      <p:ext uri="{BB962C8B-B14F-4D97-AF65-F5344CB8AC3E}">
        <p14:creationId xmlns:p14="http://schemas.microsoft.com/office/powerpoint/2010/main" val="3746272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20348.0"/>
  <p:tag name="AS_RELEASE_DATE" val="2022.02.14"/>
  <p:tag name="AS_TITLE" val="Aspose.Slides for .NET 4.0"/>
  <p:tag name="AS_VERSION" val="2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22398e3-5ad9-42ab-9f0b-fd8f5525c294"/>
    <d1cb8ad55f3e4fe5bf3d56b4e36d540c xmlns="022398e3-5ad9-42ab-9f0b-fd8f5525c294">
      <Terms xmlns="http://schemas.microsoft.com/office/infopath/2007/PartnerControls"/>
    </d1cb8ad55f3e4fe5bf3d56b4e36d540c>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LDF Document" ma:contentTypeID="0x0101006A7952A4F00CE340BEA7BD2A5940E228001FA3AF2DE3C4014785635EB6873E0D46" ma:contentTypeVersion="6" ma:contentTypeDescription="LDF Blank document with set font and styles" ma:contentTypeScope="" ma:versionID="75533b07d4c68e634b1073a966c139c3">
  <xsd:schema xmlns:xsd="http://www.w3.org/2001/XMLSchema" xmlns:xs="http://www.w3.org/2001/XMLSchema" xmlns:p="http://schemas.microsoft.com/office/2006/metadata/properties" xmlns:ns2="022398e3-5ad9-42ab-9f0b-fd8f5525c294" targetNamespace="http://schemas.microsoft.com/office/2006/metadata/properties" ma:root="true" ma:fieldsID="b43a700fb06e2aee7626369bd415be33" ns2:_="">
    <xsd:import namespace="022398e3-5ad9-42ab-9f0b-fd8f5525c294"/>
    <xsd:element name="properties">
      <xsd:complexType>
        <xsd:sequence>
          <xsd:element name="documentManagement">
            <xsd:complexType>
              <xsd:all>
                <xsd:element ref="ns2:d1cb8ad55f3e4fe5bf3d56b4e36d540c"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398e3-5ad9-42ab-9f0b-fd8f5525c294" elementFormDefault="qualified">
    <xsd:import namespace="http://schemas.microsoft.com/office/2006/documentManagement/types"/>
    <xsd:import namespace="http://schemas.microsoft.com/office/infopath/2007/PartnerControls"/>
    <xsd:element name="d1cb8ad55f3e4fe5bf3d56b4e36d540c" ma:index="8" nillable="true" ma:taxonomy="true" ma:internalName="d1cb8ad55f3e4fe5bf3d56b4e36d540c" ma:taxonomyFieldName="File_x0020_Status" ma:displayName="File Status" ma:default="" ma:fieldId="{d1cb8ad5-5f3e-4fe5-bf3d-56b4e36d540c}" ma:sspId="b56acc64-6845-4a0f-a249-d12a5ba8c678" ma:termSetId="01ea9768-9325-4494-bc5a-e12cda0ccca5"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0f57f77d-55a7-496b-938d-f5fcd4829d92}" ma:internalName="TaxCatchAll" ma:showField="CatchAllData" ma:web="f550c6ee-4233-4fea-be15-04b3e89172e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0f57f77d-55a7-496b-938d-f5fcd4829d92}" ma:internalName="TaxCatchAllLabel" ma:readOnly="true" ma:showField="CatchAllDataLabel" ma:web="f550c6ee-4233-4fea-be15-04b3e89172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b56acc64-6845-4a0f-a249-d12a5ba8c678" ContentTypeId="0x0101006A7952A4F00CE340BEA7BD2A5940E228" PreviousValue="false" LastSyncTimeStamp="2025-05-05T10:23:38.2Z"/>
</file>

<file path=customXml/itemProps1.xml><?xml version="1.0" encoding="utf-8"?>
<ds:datastoreItem xmlns:ds="http://schemas.openxmlformats.org/officeDocument/2006/customXml" ds:itemID="{FE7B8A6C-FC4B-4EFA-826A-B334BC9CEA0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22398e3-5ad9-42ab-9f0b-fd8f5525c294"/>
    <ds:schemaRef ds:uri="http://www.w3.org/XML/1998/namespace"/>
    <ds:schemaRef ds:uri="http://purl.org/dc/dcmitype/"/>
  </ds:schemaRefs>
</ds:datastoreItem>
</file>

<file path=customXml/itemProps2.xml><?xml version="1.0" encoding="utf-8"?>
<ds:datastoreItem xmlns:ds="http://schemas.openxmlformats.org/officeDocument/2006/customXml" ds:itemID="{97716536-3A60-4C36-A8F7-27E5DCCF9D92}">
  <ds:schemaRefs>
    <ds:schemaRef ds:uri="http://schemas.microsoft.com/sharepoint/v3/contenttype/forms"/>
  </ds:schemaRefs>
</ds:datastoreItem>
</file>

<file path=customXml/itemProps3.xml><?xml version="1.0" encoding="utf-8"?>
<ds:datastoreItem xmlns:ds="http://schemas.openxmlformats.org/officeDocument/2006/customXml" ds:itemID="{079AA467-C23E-4026-87FF-07D8B5F961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2398e3-5ad9-42ab-9f0b-fd8f5525c2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02769F2-2ADE-448E-AAB3-1438D8211914}">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3699</TotalTime>
  <Words>3077</Words>
  <Application>Microsoft Office PowerPoint</Application>
  <PresentationFormat>Widescreen</PresentationFormat>
  <Paragraphs>299</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Arial</vt:lpstr>
      <vt:lpstr>Calibri</vt:lpstr>
      <vt:lpstr>Calibri Light</vt:lpstr>
      <vt:lpstr>Symbol</vt:lpstr>
      <vt:lpstr>Office Theme</vt:lpstr>
      <vt:lpstr>Common Fund 2026</vt:lpstr>
      <vt:lpstr>Beginning a conversation…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asked of PCCs?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2030  Vision</dc:title>
  <dc:creator>Bishop of London</dc:creator>
  <cp:lastModifiedBy>Esther Pannell</cp:lastModifiedBy>
  <cp:revision>62</cp:revision>
  <cp:lastPrinted>2024-05-23T14:05:35Z</cp:lastPrinted>
  <dcterms:created xsi:type="dcterms:W3CDTF">2020-12-08T14:47:42Z</dcterms:created>
  <dcterms:modified xsi:type="dcterms:W3CDTF">2025-05-22T14:12:17Z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0x0101006A7952A4F00CE340BEA7BD2A5940E228001FA3AF2DE3C4014785635EB6873E0D46</vt:lpwstr>
  </property>
  <property fmtid="{D5CDD505-2E9C-101B-9397-08002B2CF9AE}" pid="3" name="LINKTEK-CHUNK-1">
    <vt:lpwstr>010021{"F":2,"I":"108D-3A09-1504-78BA"}</vt:lpwstr>
  </property>
  <property fmtid="{D5CDD505-2E9C-101B-9397-08002B2CF9AE}" pid="4" name="MediaServiceImageTags">
    <vt:lpwstr/>
  </property>
</Properties>
</file>