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79" r:id="rId5"/>
    <p:sldId id="390" r:id="rId6"/>
    <p:sldId id="372" r:id="rId7"/>
    <p:sldId id="285" r:id="rId8"/>
    <p:sldId id="371" r:id="rId9"/>
    <p:sldId id="369" r:id="rId10"/>
    <p:sldId id="278" r:id="rId11"/>
    <p:sldId id="277" r:id="rId12"/>
    <p:sldId id="280" r:id="rId13"/>
    <p:sldId id="368" r:id="rId14"/>
    <p:sldId id="376" r:id="rId15"/>
    <p:sldId id="374" r:id="rId16"/>
    <p:sldId id="3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2D37A-DACB-4499-BE94-031919FF8E1C}" v="1" dt="2023-05-18T06:38:48.4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431" autoAdjust="0"/>
  </p:normalViewPr>
  <p:slideViewPr>
    <p:cSldViewPr snapToGrid="0">
      <p:cViewPr>
        <p:scale>
          <a:sx n="49" d="100"/>
          <a:sy n="49" d="100"/>
        </p:scale>
        <p:origin x="1336" y="72"/>
      </p:cViewPr>
      <p:guideLst/>
    </p:cSldViewPr>
  </p:slideViewPr>
  <p:notesTextViewPr>
    <p:cViewPr>
      <p:scale>
        <a:sx n="1" d="1"/>
        <a:sy n="1" d="1"/>
      </p:scale>
      <p:origin x="0" y="0"/>
    </p:cViewPr>
  </p:notesTextViewPr>
  <p:notesViewPr>
    <p:cSldViewPr snapToGrid="0">
      <p:cViewPr varScale="1">
        <p:scale>
          <a:sx n="82" d="100"/>
          <a:sy n="82" d="100"/>
        </p:scale>
        <p:origin x="323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Beckles" userId="4b639a41-6e93-46fd-866d-918210538ae9" providerId="ADAL" clId="{D30CD2AF-C507-4247-A12E-70DB66D6C0CF}"/>
    <pc:docChg chg="custSel delSld modSld">
      <pc:chgData name="Natasha Beckles" userId="4b639a41-6e93-46fd-866d-918210538ae9" providerId="ADAL" clId="{D30CD2AF-C507-4247-A12E-70DB66D6C0CF}" dt="2022-12-09T10:41:15.158" v="645" actId="20577"/>
      <pc:docMkLst>
        <pc:docMk/>
      </pc:docMkLst>
      <pc:sldChg chg="del">
        <pc:chgData name="Natasha Beckles" userId="4b639a41-6e93-46fd-866d-918210538ae9" providerId="ADAL" clId="{D30CD2AF-C507-4247-A12E-70DB66D6C0CF}" dt="2022-12-09T08:42:44.651" v="1" actId="47"/>
        <pc:sldMkLst>
          <pc:docMk/>
          <pc:sldMk cId="1599371140" sldId="256"/>
        </pc:sldMkLst>
      </pc:sldChg>
      <pc:sldChg chg="del">
        <pc:chgData name="Natasha Beckles" userId="4b639a41-6e93-46fd-866d-918210538ae9" providerId="ADAL" clId="{D30CD2AF-C507-4247-A12E-70DB66D6C0CF}" dt="2022-12-09T08:42:44.651" v="1" actId="47"/>
        <pc:sldMkLst>
          <pc:docMk/>
          <pc:sldMk cId="3649342953" sldId="257"/>
        </pc:sldMkLst>
      </pc:sldChg>
      <pc:sldChg chg="del">
        <pc:chgData name="Natasha Beckles" userId="4b639a41-6e93-46fd-866d-918210538ae9" providerId="ADAL" clId="{D30CD2AF-C507-4247-A12E-70DB66D6C0CF}" dt="2022-12-09T08:42:44.651" v="1" actId="47"/>
        <pc:sldMkLst>
          <pc:docMk/>
          <pc:sldMk cId="2783471617" sldId="258"/>
        </pc:sldMkLst>
      </pc:sldChg>
      <pc:sldChg chg="del">
        <pc:chgData name="Natasha Beckles" userId="4b639a41-6e93-46fd-866d-918210538ae9" providerId="ADAL" clId="{D30CD2AF-C507-4247-A12E-70DB66D6C0CF}" dt="2022-12-09T08:42:44.651" v="1" actId="47"/>
        <pc:sldMkLst>
          <pc:docMk/>
          <pc:sldMk cId="3333044135" sldId="259"/>
        </pc:sldMkLst>
      </pc:sldChg>
      <pc:sldChg chg="del">
        <pc:chgData name="Natasha Beckles" userId="4b639a41-6e93-46fd-866d-918210538ae9" providerId="ADAL" clId="{D30CD2AF-C507-4247-A12E-70DB66D6C0CF}" dt="2022-12-09T08:42:44.651" v="1" actId="47"/>
        <pc:sldMkLst>
          <pc:docMk/>
          <pc:sldMk cId="1086859378" sldId="260"/>
        </pc:sldMkLst>
      </pc:sldChg>
      <pc:sldChg chg="del">
        <pc:chgData name="Natasha Beckles" userId="4b639a41-6e93-46fd-866d-918210538ae9" providerId="ADAL" clId="{D30CD2AF-C507-4247-A12E-70DB66D6C0CF}" dt="2022-12-09T08:42:44.651" v="1" actId="47"/>
        <pc:sldMkLst>
          <pc:docMk/>
          <pc:sldMk cId="4022491979" sldId="262"/>
        </pc:sldMkLst>
      </pc:sldChg>
      <pc:sldChg chg="del">
        <pc:chgData name="Natasha Beckles" userId="4b639a41-6e93-46fd-866d-918210538ae9" providerId="ADAL" clId="{D30CD2AF-C507-4247-A12E-70DB66D6C0CF}" dt="2022-12-09T08:42:44.651" v="1" actId="47"/>
        <pc:sldMkLst>
          <pc:docMk/>
          <pc:sldMk cId="3649477666" sldId="263"/>
        </pc:sldMkLst>
      </pc:sldChg>
      <pc:sldChg chg="del">
        <pc:chgData name="Natasha Beckles" userId="4b639a41-6e93-46fd-866d-918210538ae9" providerId="ADAL" clId="{D30CD2AF-C507-4247-A12E-70DB66D6C0CF}" dt="2022-12-09T08:42:44.651" v="1" actId="47"/>
        <pc:sldMkLst>
          <pc:docMk/>
          <pc:sldMk cId="2968449779" sldId="268"/>
        </pc:sldMkLst>
      </pc:sldChg>
      <pc:sldChg chg="del">
        <pc:chgData name="Natasha Beckles" userId="4b639a41-6e93-46fd-866d-918210538ae9" providerId="ADAL" clId="{D30CD2AF-C507-4247-A12E-70DB66D6C0CF}" dt="2022-12-09T08:42:44.651" v="1" actId="47"/>
        <pc:sldMkLst>
          <pc:docMk/>
          <pc:sldMk cId="2646575409" sldId="272"/>
        </pc:sldMkLst>
      </pc:sldChg>
      <pc:sldChg chg="del">
        <pc:chgData name="Natasha Beckles" userId="4b639a41-6e93-46fd-866d-918210538ae9" providerId="ADAL" clId="{D30CD2AF-C507-4247-A12E-70DB66D6C0CF}" dt="2022-12-09T08:42:44.651" v="1" actId="47"/>
        <pc:sldMkLst>
          <pc:docMk/>
          <pc:sldMk cId="4227040910" sldId="273"/>
        </pc:sldMkLst>
      </pc:sldChg>
      <pc:sldChg chg="del">
        <pc:chgData name="Natasha Beckles" userId="4b639a41-6e93-46fd-866d-918210538ae9" providerId="ADAL" clId="{D30CD2AF-C507-4247-A12E-70DB66D6C0CF}" dt="2022-12-09T08:42:44.651" v="1" actId="47"/>
        <pc:sldMkLst>
          <pc:docMk/>
          <pc:sldMk cId="2759223265" sldId="274"/>
        </pc:sldMkLst>
      </pc:sldChg>
      <pc:sldChg chg="del">
        <pc:chgData name="Natasha Beckles" userId="4b639a41-6e93-46fd-866d-918210538ae9" providerId="ADAL" clId="{D30CD2AF-C507-4247-A12E-70DB66D6C0CF}" dt="2022-12-09T08:40:38.002" v="0" actId="47"/>
        <pc:sldMkLst>
          <pc:docMk/>
          <pc:sldMk cId="1877409683" sldId="275"/>
        </pc:sldMkLst>
      </pc:sldChg>
      <pc:sldChg chg="modNotesTx">
        <pc:chgData name="Natasha Beckles" userId="4b639a41-6e93-46fd-866d-918210538ae9" providerId="ADAL" clId="{D30CD2AF-C507-4247-A12E-70DB66D6C0CF}" dt="2022-12-09T10:12:06.962" v="639" actId="20577"/>
        <pc:sldMkLst>
          <pc:docMk/>
          <pc:sldMk cId="1723266571" sldId="277"/>
        </pc:sldMkLst>
      </pc:sldChg>
      <pc:sldChg chg="del">
        <pc:chgData name="Natasha Beckles" userId="4b639a41-6e93-46fd-866d-918210538ae9" providerId="ADAL" clId="{D30CD2AF-C507-4247-A12E-70DB66D6C0CF}" dt="2022-12-09T08:42:44.651" v="1" actId="47"/>
        <pc:sldMkLst>
          <pc:docMk/>
          <pc:sldMk cId="2095783833" sldId="281"/>
        </pc:sldMkLst>
      </pc:sldChg>
      <pc:sldChg chg="del">
        <pc:chgData name="Natasha Beckles" userId="4b639a41-6e93-46fd-866d-918210538ae9" providerId="ADAL" clId="{D30CD2AF-C507-4247-A12E-70DB66D6C0CF}" dt="2022-12-09T08:42:44.651" v="1" actId="47"/>
        <pc:sldMkLst>
          <pc:docMk/>
          <pc:sldMk cId="1996119893" sldId="284"/>
        </pc:sldMkLst>
      </pc:sldChg>
      <pc:sldChg chg="setBg">
        <pc:chgData name="Natasha Beckles" userId="4b639a41-6e93-46fd-866d-918210538ae9" providerId="ADAL" clId="{D30CD2AF-C507-4247-A12E-70DB66D6C0CF}" dt="2022-12-09T08:44:16.575" v="11"/>
        <pc:sldMkLst>
          <pc:docMk/>
          <pc:sldMk cId="4217274675" sldId="285"/>
        </pc:sldMkLst>
      </pc:sldChg>
      <pc:sldChg chg="del">
        <pc:chgData name="Natasha Beckles" userId="4b639a41-6e93-46fd-866d-918210538ae9" providerId="ADAL" clId="{D30CD2AF-C507-4247-A12E-70DB66D6C0CF}" dt="2022-12-09T08:42:44.651" v="1" actId="47"/>
        <pc:sldMkLst>
          <pc:docMk/>
          <pc:sldMk cId="1436818615" sldId="362"/>
        </pc:sldMkLst>
      </pc:sldChg>
      <pc:sldChg chg="del">
        <pc:chgData name="Natasha Beckles" userId="4b639a41-6e93-46fd-866d-918210538ae9" providerId="ADAL" clId="{D30CD2AF-C507-4247-A12E-70DB66D6C0CF}" dt="2022-12-09T08:42:44.651" v="1" actId="47"/>
        <pc:sldMkLst>
          <pc:docMk/>
          <pc:sldMk cId="876421369" sldId="363"/>
        </pc:sldMkLst>
      </pc:sldChg>
      <pc:sldChg chg="del">
        <pc:chgData name="Natasha Beckles" userId="4b639a41-6e93-46fd-866d-918210538ae9" providerId="ADAL" clId="{D30CD2AF-C507-4247-A12E-70DB66D6C0CF}" dt="2022-12-09T08:42:44.651" v="1" actId="47"/>
        <pc:sldMkLst>
          <pc:docMk/>
          <pc:sldMk cId="875919459" sldId="364"/>
        </pc:sldMkLst>
      </pc:sldChg>
      <pc:sldChg chg="del">
        <pc:chgData name="Natasha Beckles" userId="4b639a41-6e93-46fd-866d-918210538ae9" providerId="ADAL" clId="{D30CD2AF-C507-4247-A12E-70DB66D6C0CF}" dt="2022-12-09T08:42:44.651" v="1" actId="47"/>
        <pc:sldMkLst>
          <pc:docMk/>
          <pc:sldMk cId="312228244" sldId="365"/>
        </pc:sldMkLst>
      </pc:sldChg>
      <pc:sldChg chg="del">
        <pc:chgData name="Natasha Beckles" userId="4b639a41-6e93-46fd-866d-918210538ae9" providerId="ADAL" clId="{D30CD2AF-C507-4247-A12E-70DB66D6C0CF}" dt="2022-12-09T08:42:44.651" v="1" actId="47"/>
        <pc:sldMkLst>
          <pc:docMk/>
          <pc:sldMk cId="3922488252" sldId="367"/>
        </pc:sldMkLst>
      </pc:sldChg>
      <pc:sldChg chg="del">
        <pc:chgData name="Natasha Beckles" userId="4b639a41-6e93-46fd-866d-918210538ae9" providerId="ADAL" clId="{D30CD2AF-C507-4247-A12E-70DB66D6C0CF}" dt="2022-12-09T08:40:38.002" v="0" actId="47"/>
        <pc:sldMkLst>
          <pc:docMk/>
          <pc:sldMk cId="2288732097" sldId="370"/>
        </pc:sldMkLst>
      </pc:sldChg>
      <pc:sldChg chg="modSp mod setBg">
        <pc:chgData name="Natasha Beckles" userId="4b639a41-6e93-46fd-866d-918210538ae9" providerId="ADAL" clId="{D30CD2AF-C507-4247-A12E-70DB66D6C0CF}" dt="2022-12-09T10:41:15.158" v="645" actId="20577"/>
        <pc:sldMkLst>
          <pc:docMk/>
          <pc:sldMk cId="3794181681" sldId="372"/>
        </pc:sldMkLst>
        <pc:spChg chg="mod">
          <ac:chgData name="Natasha Beckles" userId="4b639a41-6e93-46fd-866d-918210538ae9" providerId="ADAL" clId="{D30CD2AF-C507-4247-A12E-70DB66D6C0CF}" dt="2022-12-09T10:41:15.158" v="645" actId="20577"/>
          <ac:spMkLst>
            <pc:docMk/>
            <pc:sldMk cId="3794181681" sldId="372"/>
            <ac:spMk id="7" creationId="{BC3F8388-0FA3-DEB8-6922-4D796470A533}"/>
          </ac:spMkLst>
        </pc:spChg>
      </pc:sldChg>
      <pc:sldChg chg="modSp mod">
        <pc:chgData name="Natasha Beckles" userId="4b639a41-6e93-46fd-866d-918210538ae9" providerId="ADAL" clId="{D30CD2AF-C507-4247-A12E-70DB66D6C0CF}" dt="2022-12-09T08:47:39.948" v="77" actId="20577"/>
        <pc:sldMkLst>
          <pc:docMk/>
          <pc:sldMk cId="1686057549" sldId="374"/>
        </pc:sldMkLst>
        <pc:spChg chg="mod">
          <ac:chgData name="Natasha Beckles" userId="4b639a41-6e93-46fd-866d-918210538ae9" providerId="ADAL" clId="{D30CD2AF-C507-4247-A12E-70DB66D6C0CF}" dt="2022-12-09T08:45:18.371" v="36" actId="20577"/>
          <ac:spMkLst>
            <pc:docMk/>
            <pc:sldMk cId="1686057549" sldId="374"/>
            <ac:spMk id="10" creationId="{4FFB073A-B4B2-906A-C393-B608204E8AC9}"/>
          </ac:spMkLst>
        </pc:spChg>
        <pc:spChg chg="mod">
          <ac:chgData name="Natasha Beckles" userId="4b639a41-6e93-46fd-866d-918210538ae9" providerId="ADAL" clId="{D30CD2AF-C507-4247-A12E-70DB66D6C0CF}" dt="2022-12-09T08:47:39.948" v="77" actId="20577"/>
          <ac:spMkLst>
            <pc:docMk/>
            <pc:sldMk cId="1686057549" sldId="374"/>
            <ac:spMk id="13" creationId="{4729D4C9-8448-6120-D820-680986EBD1AA}"/>
          </ac:spMkLst>
        </pc:spChg>
      </pc:sldChg>
      <pc:sldChg chg="del">
        <pc:chgData name="Natasha Beckles" userId="4b639a41-6e93-46fd-866d-918210538ae9" providerId="ADAL" clId="{D30CD2AF-C507-4247-A12E-70DB66D6C0CF}" dt="2022-12-09T08:42:44.651" v="1" actId="47"/>
        <pc:sldMkLst>
          <pc:docMk/>
          <pc:sldMk cId="2992587054" sldId="378"/>
        </pc:sldMkLst>
      </pc:sldChg>
      <pc:sldChg chg="del">
        <pc:chgData name="Natasha Beckles" userId="4b639a41-6e93-46fd-866d-918210538ae9" providerId="ADAL" clId="{D30CD2AF-C507-4247-A12E-70DB66D6C0CF}" dt="2022-12-09T08:42:44.651" v="1" actId="47"/>
        <pc:sldMkLst>
          <pc:docMk/>
          <pc:sldMk cId="1047288407" sldId="379"/>
        </pc:sldMkLst>
      </pc:sldChg>
      <pc:sldChg chg="del">
        <pc:chgData name="Natasha Beckles" userId="4b639a41-6e93-46fd-866d-918210538ae9" providerId="ADAL" clId="{D30CD2AF-C507-4247-A12E-70DB66D6C0CF}" dt="2022-12-09T08:42:44.651" v="1" actId="47"/>
        <pc:sldMkLst>
          <pc:docMk/>
          <pc:sldMk cId="274940443" sldId="380"/>
        </pc:sldMkLst>
      </pc:sldChg>
      <pc:sldChg chg="del">
        <pc:chgData name="Natasha Beckles" userId="4b639a41-6e93-46fd-866d-918210538ae9" providerId="ADAL" clId="{D30CD2AF-C507-4247-A12E-70DB66D6C0CF}" dt="2022-12-09T08:42:44.651" v="1" actId="47"/>
        <pc:sldMkLst>
          <pc:docMk/>
          <pc:sldMk cId="3368214552" sldId="381"/>
        </pc:sldMkLst>
      </pc:sldChg>
      <pc:sldChg chg="del">
        <pc:chgData name="Natasha Beckles" userId="4b639a41-6e93-46fd-866d-918210538ae9" providerId="ADAL" clId="{D30CD2AF-C507-4247-A12E-70DB66D6C0CF}" dt="2022-12-09T08:42:44.651" v="1" actId="47"/>
        <pc:sldMkLst>
          <pc:docMk/>
          <pc:sldMk cId="1384053016" sldId="382"/>
        </pc:sldMkLst>
      </pc:sldChg>
      <pc:sldChg chg="del">
        <pc:chgData name="Natasha Beckles" userId="4b639a41-6e93-46fd-866d-918210538ae9" providerId="ADAL" clId="{D30CD2AF-C507-4247-A12E-70DB66D6C0CF}" dt="2022-12-09T08:42:44.651" v="1" actId="47"/>
        <pc:sldMkLst>
          <pc:docMk/>
          <pc:sldMk cId="2378304100" sldId="383"/>
        </pc:sldMkLst>
      </pc:sldChg>
      <pc:sldChg chg="del">
        <pc:chgData name="Natasha Beckles" userId="4b639a41-6e93-46fd-866d-918210538ae9" providerId="ADAL" clId="{D30CD2AF-C507-4247-A12E-70DB66D6C0CF}" dt="2022-12-09T08:42:44.651" v="1" actId="47"/>
        <pc:sldMkLst>
          <pc:docMk/>
          <pc:sldMk cId="4179726928" sldId="384"/>
        </pc:sldMkLst>
      </pc:sldChg>
      <pc:sldChg chg="del">
        <pc:chgData name="Natasha Beckles" userId="4b639a41-6e93-46fd-866d-918210538ae9" providerId="ADAL" clId="{D30CD2AF-C507-4247-A12E-70DB66D6C0CF}" dt="2022-12-09T08:42:44.651" v="1" actId="47"/>
        <pc:sldMkLst>
          <pc:docMk/>
          <pc:sldMk cId="3888186222" sldId="385"/>
        </pc:sldMkLst>
      </pc:sldChg>
      <pc:sldChg chg="del">
        <pc:chgData name="Natasha Beckles" userId="4b639a41-6e93-46fd-866d-918210538ae9" providerId="ADAL" clId="{D30CD2AF-C507-4247-A12E-70DB66D6C0CF}" dt="2022-12-09T08:42:44.651" v="1" actId="47"/>
        <pc:sldMkLst>
          <pc:docMk/>
          <pc:sldMk cId="4116175631" sldId="386"/>
        </pc:sldMkLst>
      </pc:sldChg>
      <pc:sldChg chg="del">
        <pc:chgData name="Natasha Beckles" userId="4b639a41-6e93-46fd-866d-918210538ae9" providerId="ADAL" clId="{D30CD2AF-C507-4247-A12E-70DB66D6C0CF}" dt="2022-12-09T08:42:44.651" v="1" actId="47"/>
        <pc:sldMkLst>
          <pc:docMk/>
          <pc:sldMk cId="1686476804" sldId="387"/>
        </pc:sldMkLst>
      </pc:sldChg>
      <pc:sldChg chg="del">
        <pc:chgData name="Natasha Beckles" userId="4b639a41-6e93-46fd-866d-918210538ae9" providerId="ADAL" clId="{D30CD2AF-C507-4247-A12E-70DB66D6C0CF}" dt="2022-12-09T08:42:44.651" v="1" actId="47"/>
        <pc:sldMkLst>
          <pc:docMk/>
          <pc:sldMk cId="3331327628" sldId="388"/>
        </pc:sldMkLst>
      </pc:sldChg>
      <pc:sldChg chg="del">
        <pc:chgData name="Natasha Beckles" userId="4b639a41-6e93-46fd-866d-918210538ae9" providerId="ADAL" clId="{D30CD2AF-C507-4247-A12E-70DB66D6C0CF}" dt="2022-12-09T08:42:44.651" v="1" actId="47"/>
        <pc:sldMkLst>
          <pc:docMk/>
          <pc:sldMk cId="90751128" sldId="3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1A666-97C7-45CD-96FD-673CC4E3C680}" type="datetimeFigureOut">
              <a:rPr lang="en-GB" smtClean="0"/>
              <a:t>18/05/2023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73769-DA4E-4CB2-B181-44DA2703F5CC}" type="slidenum">
              <a:rPr lang="en-GB" smtClean="0"/>
              <a:t>‹#›</a:t>
            </a:fld>
            <a:endParaRPr lang="en-GB" dirty="0"/>
          </a:p>
        </p:txBody>
      </p:sp>
    </p:spTree>
    <p:extLst>
      <p:ext uri="{BB962C8B-B14F-4D97-AF65-F5344CB8AC3E}">
        <p14:creationId xmlns:p14="http://schemas.microsoft.com/office/powerpoint/2010/main" val="360205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15AF25-3996-4B1B-870D-51C255DBA405}" type="slidenum">
              <a:rPr lang="en-GB" smtClean="0"/>
              <a:t>4</a:t>
            </a:fld>
            <a:endParaRPr lang="en-GB" dirty="0"/>
          </a:p>
        </p:txBody>
      </p:sp>
    </p:spTree>
    <p:extLst>
      <p:ext uri="{BB962C8B-B14F-4D97-AF65-F5344CB8AC3E}">
        <p14:creationId xmlns:p14="http://schemas.microsoft.com/office/powerpoint/2010/main" val="199498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notice?</a:t>
            </a:r>
          </a:p>
          <a:p>
            <a:endParaRPr lang="en-GB" dirty="0"/>
          </a:p>
          <a:p>
            <a:r>
              <a:rPr lang="en-GB" dirty="0"/>
              <a:t>Age</a:t>
            </a:r>
          </a:p>
          <a:p>
            <a:r>
              <a:rPr lang="en-GB" dirty="0"/>
              <a:t>Gender</a:t>
            </a:r>
          </a:p>
          <a:p>
            <a:r>
              <a:rPr lang="en-GB" dirty="0"/>
              <a:t>Race &amp; Ethnicity: What clues are there that this piece of art was made is the Western Christian tradition?</a:t>
            </a:r>
          </a:p>
          <a:p>
            <a:r>
              <a:rPr lang="en-GB" dirty="0"/>
              <a:t>Suffering or Serenity</a:t>
            </a:r>
          </a:p>
          <a:p>
            <a:r>
              <a:rPr lang="en-GB" dirty="0"/>
              <a:t>Time: </a:t>
            </a:r>
          </a:p>
          <a:p>
            <a:endParaRPr lang="en-GB" dirty="0"/>
          </a:p>
          <a:p>
            <a:r>
              <a:rPr lang="en-GB" dirty="0"/>
              <a:t>Reflection, Symmetry, Shape &amp; Form</a:t>
            </a:r>
          </a:p>
        </p:txBody>
      </p:sp>
      <p:sp>
        <p:nvSpPr>
          <p:cNvPr id="4" name="Slide Number Placeholder 3"/>
          <p:cNvSpPr>
            <a:spLocks noGrp="1"/>
          </p:cNvSpPr>
          <p:nvPr>
            <p:ph type="sldNum" sz="quarter" idx="5"/>
          </p:nvPr>
        </p:nvSpPr>
        <p:spPr/>
        <p:txBody>
          <a:bodyPr/>
          <a:lstStyle/>
          <a:p>
            <a:fld id="{39173769-DA4E-4CB2-B181-44DA2703F5CC}" type="slidenum">
              <a:rPr lang="en-GB" smtClean="0"/>
              <a:t>5</a:t>
            </a:fld>
            <a:endParaRPr lang="en-GB" dirty="0"/>
          </a:p>
        </p:txBody>
      </p:sp>
    </p:spTree>
    <p:extLst>
      <p:ext uri="{BB962C8B-B14F-4D97-AF65-F5344CB8AC3E}">
        <p14:creationId xmlns:p14="http://schemas.microsoft.com/office/powerpoint/2010/main" val="197016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rebuchet MS" panose="020B0603020202020204" pitchFamily="34" charset="0"/>
              </a:rPr>
              <a:t>What do you notice?</a:t>
            </a:r>
          </a:p>
          <a:p>
            <a:endParaRPr lang="en-GB" dirty="0">
              <a:latin typeface="Trebuchet MS" panose="020B0603020202020204" pitchFamily="34" charset="0"/>
            </a:endParaRPr>
          </a:p>
          <a:p>
            <a:r>
              <a:rPr lang="en-GB" dirty="0">
                <a:latin typeface="Trebuchet MS" panose="020B0603020202020204" pitchFamily="34" charset="0"/>
              </a:rPr>
              <a:t>Age</a:t>
            </a:r>
          </a:p>
          <a:p>
            <a:r>
              <a:rPr lang="en-GB" dirty="0">
                <a:latin typeface="Trebuchet MS" panose="020B0603020202020204" pitchFamily="34" charset="0"/>
              </a:rPr>
              <a:t>Gender</a:t>
            </a:r>
          </a:p>
          <a:p>
            <a:r>
              <a:rPr lang="en-GB" dirty="0">
                <a:latin typeface="Trebuchet MS" panose="020B0603020202020204" pitchFamily="34" charset="0"/>
              </a:rPr>
              <a:t>Race &amp; Ethnicity: What clues are there that this piece of art was made is the Western Christian tradition?</a:t>
            </a:r>
          </a:p>
          <a:p>
            <a:r>
              <a:rPr lang="en-GB" dirty="0">
                <a:latin typeface="Trebuchet MS" panose="020B0603020202020204" pitchFamily="34" charset="0"/>
              </a:rPr>
              <a:t>Suffering or Serenity</a:t>
            </a:r>
          </a:p>
          <a:p>
            <a:r>
              <a:rPr lang="en-GB" dirty="0">
                <a:latin typeface="Trebuchet MS" panose="020B0603020202020204" pitchFamily="34" charset="0"/>
              </a:rPr>
              <a:t>Time: </a:t>
            </a:r>
          </a:p>
          <a:p>
            <a:endParaRPr lang="en-GB" dirty="0">
              <a:latin typeface="Trebuchet MS" panose="020B0603020202020204" pitchFamily="34" charset="0"/>
            </a:endParaRPr>
          </a:p>
          <a:p>
            <a:r>
              <a:rPr lang="en-GB" dirty="0">
                <a:latin typeface="Trebuchet MS" panose="020B0603020202020204" pitchFamily="34" charset="0"/>
              </a:rPr>
              <a:t>Reflection</a:t>
            </a:r>
          </a:p>
          <a:p>
            <a:endParaRPr lang="en-GB" dirty="0">
              <a:latin typeface="Trebuchet MS" panose="020B0603020202020204" pitchFamily="34" charset="0"/>
            </a:endParaRPr>
          </a:p>
          <a:p>
            <a:endParaRPr lang="en-GB" dirty="0">
              <a:latin typeface="Trebuchet MS" panose="020B0603020202020204" pitchFamily="34" charset="0"/>
            </a:endParaRPr>
          </a:p>
          <a:p>
            <a:endParaRPr lang="en-GB" dirty="0">
              <a:latin typeface="Trebuchet MS" panose="020B0603020202020204" pitchFamily="34" charset="0"/>
            </a:endParaRPr>
          </a:p>
          <a:p>
            <a:r>
              <a:rPr lang="en-GB" dirty="0">
                <a:latin typeface="Trebuchet MS" panose="020B0603020202020204" pitchFamily="34" charset="0"/>
              </a:rPr>
              <a:t>Short video https://youtu.be/JdXmygDQCNc </a:t>
            </a:r>
            <a:r>
              <a:rPr lang="en-GB" b="1" dirty="0">
                <a:latin typeface="Trebuchet MS" panose="020B0603020202020204" pitchFamily="34" charset="0"/>
              </a:rPr>
              <a:t>Spencer’s Painting of the Week: Michelangelo's Pieta –An Analysis</a:t>
            </a:r>
            <a:r>
              <a:rPr lang="en-GB" dirty="0">
                <a:latin typeface="Trebuchet MS" panose="020B0603020202020204" pitchFamily="34" charset="0"/>
              </a:rPr>
              <a:t> (hyperlinked to the largest photo of Mary’s face)</a:t>
            </a:r>
          </a:p>
          <a:p>
            <a:r>
              <a:rPr lang="en-GB" dirty="0">
                <a:latin typeface="Trebuchet MS" panose="020B0603020202020204" pitchFamily="34" charset="0"/>
              </a:rPr>
              <a:t>Alternative; https://youtu.be/9YlLf8OmQag - </a:t>
            </a:r>
            <a:r>
              <a:rPr lang="en-GB" b="1" dirty="0">
                <a:latin typeface="Trebuchet MS" panose="020B0603020202020204" pitchFamily="34" charset="0"/>
              </a:rPr>
              <a:t>History of Art :Pieta by Michelangelo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Trebuchet MS" panose="020B0603020202020204" pitchFamily="34" charset="0"/>
              </a:rPr>
              <a:t>Longer video https://youtu.be/so6pw5beJOg -  </a:t>
            </a:r>
            <a:r>
              <a:rPr lang="en-GB" b="1" dirty="0">
                <a:latin typeface="Trebuchet MS" panose="020B0603020202020204" pitchFamily="34" charset="0"/>
              </a:rPr>
              <a:t>Art History Girl: </a:t>
            </a:r>
            <a:r>
              <a:rPr lang="en-GB" b="1" i="0" dirty="0">
                <a:solidFill>
                  <a:srgbClr val="0F0F0F"/>
                </a:solidFill>
                <a:effectLst/>
                <a:latin typeface="Trebuchet MS" panose="020B0603020202020204" pitchFamily="34" charset="0"/>
              </a:rPr>
              <a:t>Michelangelo's Pieta meaning and analysis (the sculpture that made him famous) | St Peter's, Rome</a:t>
            </a:r>
          </a:p>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6</a:t>
            </a:fld>
            <a:endParaRPr lang="en-GB" dirty="0"/>
          </a:p>
        </p:txBody>
      </p:sp>
    </p:spTree>
    <p:extLst>
      <p:ext uri="{BB962C8B-B14F-4D97-AF65-F5344CB8AC3E}">
        <p14:creationId xmlns:p14="http://schemas.microsoft.com/office/powerpoint/2010/main" val="331782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https://en.wikipedia.org/wiki/Kehinde_Wiley</a:t>
            </a:r>
          </a:p>
          <a:p>
            <a:endParaRPr lang="en-GB" dirty="0"/>
          </a:p>
          <a:p>
            <a:r>
              <a:rPr lang="en-GB" b="1" dirty="0"/>
              <a:t>Developing Critical Awareness</a:t>
            </a:r>
          </a:p>
          <a:p>
            <a:r>
              <a:rPr lang="en-GB" dirty="0"/>
              <a:t>Ask students to be mindful that they are reading these analysis through the eyes/lens and biases of the art critic who writes them.</a:t>
            </a:r>
          </a:p>
          <a:p>
            <a:r>
              <a:rPr lang="en-GB" dirty="0"/>
              <a:t>One of the offered  analysis is titled ‘An African Pieta’. </a:t>
            </a:r>
          </a:p>
          <a:p>
            <a:r>
              <a:rPr lang="en-GB" dirty="0"/>
              <a:t>What perceptions might this ‘title’ create or reveal given that there are 54 nations within the continent of </a:t>
            </a:r>
            <a:r>
              <a:rPr lang="en-GB"/>
              <a:t>Africa?</a:t>
            </a:r>
            <a:endParaRPr lang="en-GB" dirty="0"/>
          </a:p>
          <a:p>
            <a:r>
              <a:rPr lang="en-GB" dirty="0"/>
              <a:t>How might the art writer’s analysis be retitled to avoid creating reductive misconceptions?</a:t>
            </a:r>
          </a:p>
        </p:txBody>
      </p:sp>
      <p:sp>
        <p:nvSpPr>
          <p:cNvPr id="4" name="Slide Number Placeholder 3"/>
          <p:cNvSpPr>
            <a:spLocks noGrp="1"/>
          </p:cNvSpPr>
          <p:nvPr>
            <p:ph type="sldNum" sz="quarter" idx="5"/>
          </p:nvPr>
        </p:nvSpPr>
        <p:spPr/>
        <p:txBody>
          <a:bodyPr/>
          <a:lstStyle/>
          <a:p>
            <a:fld id="{39173769-DA4E-4CB2-B181-44DA2703F5CC}" type="slidenum">
              <a:rPr lang="en-GB" smtClean="0"/>
              <a:t>8</a:t>
            </a:fld>
            <a:endParaRPr lang="en-GB" dirty="0"/>
          </a:p>
        </p:txBody>
      </p:sp>
    </p:spTree>
    <p:extLst>
      <p:ext uri="{BB962C8B-B14F-4D97-AF65-F5344CB8AC3E}">
        <p14:creationId xmlns:p14="http://schemas.microsoft.com/office/powerpoint/2010/main" val="237086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information sources  -  </a:t>
            </a:r>
          </a:p>
          <a:p>
            <a:endParaRPr lang="en-GB" dirty="0"/>
          </a:p>
          <a:p>
            <a:r>
              <a:rPr lang="en-GB" dirty="0" err="1"/>
              <a:t>Käthe</a:t>
            </a:r>
            <a:r>
              <a:rPr lang="en-GB" dirty="0"/>
              <a:t> Kollwitz Woman with Dead Child</a:t>
            </a:r>
          </a:p>
          <a:p>
            <a:r>
              <a:rPr lang="en-GB" dirty="0"/>
              <a:t>https://www.artsy.net/artwork/kathe-kollwitz-frau-mit-totem-kind-woman-with-dead-child</a:t>
            </a:r>
          </a:p>
          <a:p>
            <a:endParaRPr lang="en-GB" dirty="0"/>
          </a:p>
          <a:p>
            <a:r>
              <a:rPr lang="en-GB" dirty="0"/>
              <a:t>Jon Henry:  </a:t>
            </a:r>
          </a:p>
          <a:p>
            <a:r>
              <a:rPr lang="en-GB" dirty="0"/>
              <a:t>https://pdnonline.com/features/photographer-interviews/jon-henry-reimagines-the-pieta-in-photographs-of-black-mothers-and-sons/</a:t>
            </a:r>
          </a:p>
          <a:p>
            <a:endParaRPr lang="en-GB" dirty="0"/>
          </a:p>
          <a:p>
            <a:endParaRPr lang="en-GB" dirty="0"/>
          </a:p>
          <a:p>
            <a:r>
              <a:rPr lang="en-GB" dirty="0" err="1"/>
              <a:t>Corita</a:t>
            </a:r>
            <a:r>
              <a:rPr lang="en-GB" dirty="0"/>
              <a:t> Pieta</a:t>
            </a:r>
          </a:p>
          <a:p>
            <a:r>
              <a:rPr lang="en-GB" dirty="0"/>
              <a:t>https://collection.corita.org/piece/69-59</a:t>
            </a:r>
          </a:p>
          <a:p>
            <a:r>
              <a:rPr lang="en-GB" dirty="0"/>
              <a:t>https://hammer.ucla.edu/collections/grunwald-center-collection/corita-kent/art/pieta-1969</a:t>
            </a:r>
          </a:p>
        </p:txBody>
      </p:sp>
      <p:sp>
        <p:nvSpPr>
          <p:cNvPr id="4" name="Slide Number Placeholder 3"/>
          <p:cNvSpPr>
            <a:spLocks noGrp="1"/>
          </p:cNvSpPr>
          <p:nvPr>
            <p:ph type="sldNum" sz="quarter" idx="5"/>
          </p:nvPr>
        </p:nvSpPr>
        <p:spPr/>
        <p:txBody>
          <a:bodyPr/>
          <a:lstStyle/>
          <a:p>
            <a:fld id="{39173769-DA4E-4CB2-B181-44DA2703F5CC}" type="slidenum">
              <a:rPr lang="en-GB" smtClean="0"/>
              <a:t>9</a:t>
            </a:fld>
            <a:endParaRPr lang="en-GB" dirty="0"/>
          </a:p>
        </p:txBody>
      </p:sp>
    </p:spTree>
    <p:extLst>
      <p:ext uri="{BB962C8B-B14F-4D97-AF65-F5344CB8AC3E}">
        <p14:creationId xmlns:p14="http://schemas.microsoft.com/office/powerpoint/2010/main" val="402883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10</a:t>
            </a:fld>
            <a:endParaRPr lang="en-GB" dirty="0"/>
          </a:p>
        </p:txBody>
      </p:sp>
    </p:spTree>
    <p:extLst>
      <p:ext uri="{BB962C8B-B14F-4D97-AF65-F5344CB8AC3E}">
        <p14:creationId xmlns:p14="http://schemas.microsoft.com/office/powerpoint/2010/main" val="416243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12</a:t>
            </a:fld>
            <a:endParaRPr lang="en-GB" dirty="0"/>
          </a:p>
        </p:txBody>
      </p:sp>
    </p:spTree>
    <p:extLst>
      <p:ext uri="{BB962C8B-B14F-4D97-AF65-F5344CB8AC3E}">
        <p14:creationId xmlns:p14="http://schemas.microsoft.com/office/powerpoint/2010/main" val="3573253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73769-DA4E-4CB2-B181-44DA2703F5CC}" type="slidenum">
              <a:rPr lang="en-GB" smtClean="0"/>
              <a:t>13</a:t>
            </a:fld>
            <a:endParaRPr lang="en-GB" dirty="0"/>
          </a:p>
        </p:txBody>
      </p:sp>
    </p:spTree>
    <p:extLst>
      <p:ext uri="{BB962C8B-B14F-4D97-AF65-F5344CB8AC3E}">
        <p14:creationId xmlns:p14="http://schemas.microsoft.com/office/powerpoint/2010/main" val="44413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C1D0-656C-9C12-4058-0525D2A35B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E111BB-1184-01B7-FE3E-7B3282514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86AAF4-B5CF-BD83-8A31-B79B5F8A41D8}"/>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5" name="Footer Placeholder 4">
            <a:extLst>
              <a:ext uri="{FF2B5EF4-FFF2-40B4-BE49-F238E27FC236}">
                <a16:creationId xmlns:a16="http://schemas.microsoft.com/office/drawing/2014/main" id="{8572EC7D-4D0D-C2DA-CBD5-769614BF5A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996435F-0215-6B38-7C51-E7DAF09DD692}"/>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179857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C5D7-7C1E-3FD0-F26B-DE3086C17D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08A9E6-18E8-894A-95A0-1D8CDC5E40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8AD2FB-E3BC-6E1F-EFCB-2413C68EE9D0}"/>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5" name="Footer Placeholder 4">
            <a:extLst>
              <a:ext uri="{FF2B5EF4-FFF2-40B4-BE49-F238E27FC236}">
                <a16:creationId xmlns:a16="http://schemas.microsoft.com/office/drawing/2014/main" id="{E36CA249-2281-A1B8-03BA-3DF7079E61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3D8FB6-00FB-3548-36A9-8A0CAE693579}"/>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185215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AB6DD1-DC16-BBA9-311C-3D241750E0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9B327E-1D99-CDED-8933-461F744763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ED7365-FD29-A1A3-D5FB-0B61F6272311}"/>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5" name="Footer Placeholder 4">
            <a:extLst>
              <a:ext uri="{FF2B5EF4-FFF2-40B4-BE49-F238E27FC236}">
                <a16:creationId xmlns:a16="http://schemas.microsoft.com/office/drawing/2014/main" id="{4A2A1D55-97CC-54DA-288E-A32D1819C1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3B8254A-CBA3-59AB-7045-9ADD408E5996}"/>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347548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AE2A-8DD7-77C7-4484-C79021747B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B95FEF-52C8-BC4B-6241-626B4B66A0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88749-5D46-58C3-2B95-DCAD72F32EE7}"/>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5" name="Footer Placeholder 4">
            <a:extLst>
              <a:ext uri="{FF2B5EF4-FFF2-40B4-BE49-F238E27FC236}">
                <a16:creationId xmlns:a16="http://schemas.microsoft.com/office/drawing/2014/main" id="{6E201CB8-4421-2549-E619-737A48161D1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00D79DF-7CE1-68AD-7AA1-E1C3D8A32499}"/>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339843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EC99-7861-027E-BFA6-2AB28BC7CC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3E92A8-1362-E5A7-5852-F85AF5E96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179B3-ECC3-0654-5C2F-EC7AF6950318}"/>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5" name="Footer Placeholder 4">
            <a:extLst>
              <a:ext uri="{FF2B5EF4-FFF2-40B4-BE49-F238E27FC236}">
                <a16:creationId xmlns:a16="http://schemas.microsoft.com/office/drawing/2014/main" id="{A11D830B-2613-E92C-8A48-F2FC132287D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1D49C7B-E65D-44A2-DF8F-B9747135A891}"/>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60833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2F066-5C34-F23F-851C-06D844555A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BCE639-643A-71F0-B39E-FE94BB5CAE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2A1E0C-77B7-212F-9741-1F5474D528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EE1629-2B02-A274-991F-15440D2F30B8}"/>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6" name="Footer Placeholder 5">
            <a:extLst>
              <a:ext uri="{FF2B5EF4-FFF2-40B4-BE49-F238E27FC236}">
                <a16:creationId xmlns:a16="http://schemas.microsoft.com/office/drawing/2014/main" id="{F83F3D63-C441-1A93-9078-810E2F5478E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22A8923-0755-905A-9489-8623072626E1}"/>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18133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E43C-7A98-2B1F-8A1B-D5DA993CF1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E3D21F-4923-A03C-C789-2C9B523BE0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A8337E-3785-92F9-68FF-11559A197C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86F8AD-72B1-2D53-CDFC-BF1AEC079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8DD55-8C32-85F2-B2BE-667F7EC40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49577C-AF21-9D8C-B312-3CCDD18EDD97}"/>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8" name="Footer Placeholder 7">
            <a:extLst>
              <a:ext uri="{FF2B5EF4-FFF2-40B4-BE49-F238E27FC236}">
                <a16:creationId xmlns:a16="http://schemas.microsoft.com/office/drawing/2014/main" id="{C5E044B2-643D-0B0A-E9AD-3CB82CF194E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9DF0623-22BB-195E-959A-D2CDD5F6884B}"/>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114289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DCDE-9CEC-46CC-2DFB-B2658E1D85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2DB2A4-2A98-48EC-587B-65DB29132A3D}"/>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4" name="Footer Placeholder 3">
            <a:extLst>
              <a:ext uri="{FF2B5EF4-FFF2-40B4-BE49-F238E27FC236}">
                <a16:creationId xmlns:a16="http://schemas.microsoft.com/office/drawing/2014/main" id="{C60ED7C2-B0D4-1B0A-AEBF-D18D3D2EED5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E979197-8672-B0F6-534B-E2BBBC326790}"/>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266477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3DBFA8-0FC5-4ABD-2AB1-1B46F997C78E}"/>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3" name="Footer Placeholder 2">
            <a:extLst>
              <a:ext uri="{FF2B5EF4-FFF2-40B4-BE49-F238E27FC236}">
                <a16:creationId xmlns:a16="http://schemas.microsoft.com/office/drawing/2014/main" id="{7675D8EA-43B5-1BC2-8266-85CF4804493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F86BB15-4A4E-EEB7-30AA-9ED78AD055D5}"/>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91484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8D9C3-27CE-778E-1842-F73F61204F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DF27A3-6786-9C30-21C6-9ADBD7364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B0AAC7-63C7-6EAD-0613-23B23FC0E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60E323-05DB-5380-D429-07799D1C7003}"/>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6" name="Footer Placeholder 5">
            <a:extLst>
              <a:ext uri="{FF2B5EF4-FFF2-40B4-BE49-F238E27FC236}">
                <a16:creationId xmlns:a16="http://schemas.microsoft.com/office/drawing/2014/main" id="{28D8B050-12D5-63A8-3BB0-B53181F6F0D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9DA2BC1-7551-F909-7A03-3758C01F80ED}"/>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278225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C245-1667-9BC1-61E1-FA8E57BE1C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473FE8-ADC4-9628-1195-BBFEA7582F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E07777C-A195-F66E-9D8B-A6342FF6B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C3CA3A-B7C7-611A-30CF-6C42C37D4564}"/>
              </a:ext>
            </a:extLst>
          </p:cNvPr>
          <p:cNvSpPr>
            <a:spLocks noGrp="1"/>
          </p:cNvSpPr>
          <p:nvPr>
            <p:ph type="dt" sz="half" idx="10"/>
          </p:nvPr>
        </p:nvSpPr>
        <p:spPr/>
        <p:txBody>
          <a:bodyPr/>
          <a:lstStyle/>
          <a:p>
            <a:fld id="{DDD418ED-AD91-4141-9EA9-44FE88AA0F16}" type="datetimeFigureOut">
              <a:rPr lang="en-GB" smtClean="0"/>
              <a:t>18/05/2023</a:t>
            </a:fld>
            <a:endParaRPr lang="en-GB" dirty="0"/>
          </a:p>
        </p:txBody>
      </p:sp>
      <p:sp>
        <p:nvSpPr>
          <p:cNvPr id="6" name="Footer Placeholder 5">
            <a:extLst>
              <a:ext uri="{FF2B5EF4-FFF2-40B4-BE49-F238E27FC236}">
                <a16:creationId xmlns:a16="http://schemas.microsoft.com/office/drawing/2014/main" id="{4C983232-7AFB-49A2-C108-98E7D8059E1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7CDF55-8459-AF8E-600C-9B6B2079F1E6}"/>
              </a:ext>
            </a:extLst>
          </p:cNvPr>
          <p:cNvSpPr>
            <a:spLocks noGrp="1"/>
          </p:cNvSpPr>
          <p:nvPr>
            <p:ph type="sldNum" sz="quarter" idx="12"/>
          </p:nvPr>
        </p:nvSpPr>
        <p:spPr/>
        <p:txBody>
          <a:bodyPr/>
          <a:lstStyle/>
          <a:p>
            <a:fld id="{3CC39745-54AB-4F68-899D-030DB8CD923F}" type="slidenum">
              <a:rPr lang="en-GB" smtClean="0"/>
              <a:t>‹#›</a:t>
            </a:fld>
            <a:endParaRPr lang="en-GB" dirty="0"/>
          </a:p>
        </p:txBody>
      </p:sp>
    </p:spTree>
    <p:extLst>
      <p:ext uri="{BB962C8B-B14F-4D97-AF65-F5344CB8AC3E}">
        <p14:creationId xmlns:p14="http://schemas.microsoft.com/office/powerpoint/2010/main" val="149207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9BCDC7-4C0A-DD45-6E45-9245ECE98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89827B-4C89-190B-F850-F680449C9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428DB0-247C-10E3-617E-96C29CDCEE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418ED-AD91-4141-9EA9-44FE88AA0F16}" type="datetimeFigureOut">
              <a:rPr lang="en-GB" smtClean="0"/>
              <a:t>18/05/2023</a:t>
            </a:fld>
            <a:endParaRPr lang="en-GB" dirty="0"/>
          </a:p>
        </p:txBody>
      </p:sp>
      <p:sp>
        <p:nvSpPr>
          <p:cNvPr id="5" name="Footer Placeholder 4">
            <a:extLst>
              <a:ext uri="{FF2B5EF4-FFF2-40B4-BE49-F238E27FC236}">
                <a16:creationId xmlns:a16="http://schemas.microsoft.com/office/drawing/2014/main" id="{18E06F57-62E2-FA94-3700-F5B51480F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DD23A73-7FA2-8A0A-3E28-AA7ACCB076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39745-54AB-4F68-899D-030DB8CD923F}" type="slidenum">
              <a:rPr lang="en-GB" smtClean="0"/>
              <a:t>‹#›</a:t>
            </a:fld>
            <a:endParaRPr lang="en-GB" dirty="0"/>
          </a:p>
        </p:txBody>
      </p:sp>
    </p:spTree>
    <p:extLst>
      <p:ext uri="{BB962C8B-B14F-4D97-AF65-F5344CB8AC3E}">
        <p14:creationId xmlns:p14="http://schemas.microsoft.com/office/powerpoint/2010/main" val="615616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fif"/><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fif"/><Relationship Id="rId4" Type="http://schemas.openxmlformats.org/officeDocument/2006/relationships/image" Target="../media/image10.jfif"/></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fif"/><Relationship Id="rId5" Type="http://schemas.openxmlformats.org/officeDocument/2006/relationships/hyperlink" Target="https://youtu.be/JdXmygDQCNc" TargetMode="External"/><Relationship Id="rId4" Type="http://schemas.openxmlformats.org/officeDocument/2006/relationships/image" Target="../media/image10.jfif"/></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hyperlink" Target="https://mappingeasterneurope.princeton.edu/item/the-pieta-icon-ostrov-monastery.html" TargetMode="External"/><Relationship Id="rId3" Type="http://schemas.openxmlformats.org/officeDocument/2006/relationships/image" Target="../media/image1.jpeg"/><Relationship Id="rId7" Type="http://schemas.openxmlformats.org/officeDocument/2006/relationships/image" Target="../media/image13.jf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hevcs.org/sword-will-pierce-your-own-heart-also/african-pieta" TargetMode="External"/><Relationship Id="rId11" Type="http://schemas.openxmlformats.org/officeDocument/2006/relationships/image" Target="../media/image15.png"/><Relationship Id="rId5" Type="http://schemas.openxmlformats.org/officeDocument/2006/relationships/image" Target="../media/image12.jpg"/><Relationship Id="rId10" Type="http://schemas.openxmlformats.org/officeDocument/2006/relationships/hyperlink" Target=":%20https:/wherecreativityworks.com/kehinde-wiley-blm" TargetMode="External"/><Relationship Id="rId4" Type="http://schemas.openxmlformats.org/officeDocument/2006/relationships/hyperlink" Target="https://www.metmuseum.org/art/collection/search/468318" TargetMode="External"/><Relationship Id="rId9" Type="http://schemas.openxmlformats.org/officeDocument/2006/relationships/image" Target="../media/image14.jp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hyperlink" Target="https://www.lensculture.com/articles/jon-henry-stranger-fru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fif"/><Relationship Id="rId5" Type="http://schemas.openxmlformats.org/officeDocument/2006/relationships/hyperlink" Target="https://www.moma.org/collection/works/273959" TargetMode="External"/><Relationship Id="rId4" Type="http://schemas.openxmlformats.org/officeDocument/2006/relationships/image" Target="../media/image1.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BGRectangle">
            <a:extLst>
              <a:ext uri="{FF2B5EF4-FFF2-40B4-BE49-F238E27FC236}">
                <a16:creationId xmlns:a16="http://schemas.microsoft.com/office/drawing/2014/main" id="{F1611BA9-268A-49A6-84F8-FC9153668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3">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person, outdoor, sculpture&#10;&#10;Description automatically generated">
            <a:extLst>
              <a:ext uri="{FF2B5EF4-FFF2-40B4-BE49-F238E27FC236}">
                <a16:creationId xmlns:a16="http://schemas.microsoft.com/office/drawing/2014/main" id="{DC8A6D32-8D12-F546-82C9-83948CF7862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3247" b="22283"/>
          <a:stretch/>
        </p:blipFill>
        <p:spPr>
          <a:xfrm>
            <a:off x="20" y="0"/>
            <a:ext cx="12191980" cy="6857999"/>
          </a:xfrm>
          <a:prstGeom prst="rect">
            <a:avLst/>
          </a:prstGeom>
        </p:spPr>
      </p:pic>
      <p:sp>
        <p:nvSpPr>
          <p:cNvPr id="2" name="Title 1">
            <a:extLst>
              <a:ext uri="{FF2B5EF4-FFF2-40B4-BE49-F238E27FC236}">
                <a16:creationId xmlns:a16="http://schemas.microsoft.com/office/drawing/2014/main" id="{6ECCCF33-8BA1-1EA2-4A6E-C3F2785B1252}"/>
              </a:ext>
            </a:extLst>
          </p:cNvPr>
          <p:cNvSpPr>
            <a:spLocks noGrp="1"/>
          </p:cNvSpPr>
          <p:nvPr>
            <p:ph type="ctrTitle"/>
          </p:nvPr>
        </p:nvSpPr>
        <p:spPr>
          <a:xfrm>
            <a:off x="4387349" y="1200152"/>
            <a:ext cx="7589303" cy="4457696"/>
          </a:xfrm>
        </p:spPr>
        <p:txBody>
          <a:bodyPr anchor="ctr">
            <a:normAutofit/>
          </a:bodyPr>
          <a:lstStyle/>
          <a:p>
            <a:pPr algn="l"/>
            <a:r>
              <a:rPr lang="en-GB" sz="8000" dirty="0">
                <a:ln w="22225">
                  <a:solidFill>
                    <a:schemeClr val="tx1"/>
                  </a:solidFill>
                  <a:miter lim="800000"/>
                </a:ln>
                <a:solidFill>
                  <a:srgbClr val="FFFFFF"/>
                </a:solidFill>
                <a:latin typeface="Trebuchet MS" panose="020B0603020202020204" pitchFamily="34" charset="0"/>
              </a:rPr>
              <a:t>The Pieta Prayer Resource</a:t>
            </a:r>
          </a:p>
        </p:txBody>
      </p:sp>
      <p:sp>
        <p:nvSpPr>
          <p:cNvPr id="3" name="Subtitle 2">
            <a:extLst>
              <a:ext uri="{FF2B5EF4-FFF2-40B4-BE49-F238E27FC236}">
                <a16:creationId xmlns:a16="http://schemas.microsoft.com/office/drawing/2014/main" id="{94573BAE-24F0-EF8B-EC93-2776D4E806F1}"/>
              </a:ext>
            </a:extLst>
          </p:cNvPr>
          <p:cNvSpPr>
            <a:spLocks noGrp="1"/>
          </p:cNvSpPr>
          <p:nvPr>
            <p:ph type="subTitle" idx="1"/>
          </p:nvPr>
        </p:nvSpPr>
        <p:spPr>
          <a:xfrm>
            <a:off x="785417" y="1309483"/>
            <a:ext cx="2816535" cy="4047709"/>
          </a:xfrm>
        </p:spPr>
        <p:txBody>
          <a:bodyPr anchor="ctr">
            <a:normAutofit/>
          </a:bodyPr>
          <a:lstStyle/>
          <a:p>
            <a:pPr algn="r"/>
            <a:r>
              <a:rPr lang="en-GB" sz="2800" dirty="0">
                <a:solidFill>
                  <a:srgbClr val="FFFFFF"/>
                </a:solidFill>
                <a:latin typeface="Trebuchet MS" panose="020B0603020202020204" pitchFamily="34" charset="0"/>
              </a:rPr>
              <a:t>An inter-diocesan collaboration for schools and churches in London &amp; Southwark Dioceses</a:t>
            </a:r>
          </a:p>
        </p:txBody>
      </p:sp>
      <p:sp>
        <p:nvSpPr>
          <p:cNvPr id="18" name="!!Line">
            <a:extLst>
              <a:ext uri="{FF2B5EF4-FFF2-40B4-BE49-F238E27FC236}">
                <a16:creationId xmlns:a16="http://schemas.microsoft.com/office/drawing/2014/main" id="{1825D5AF-D278-4D9A-A4F5-A1A1D3507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3" descr="image983759">
            <a:extLst>
              <a:ext uri="{FF2B5EF4-FFF2-40B4-BE49-F238E27FC236}">
                <a16:creationId xmlns:a16="http://schemas.microsoft.com/office/drawing/2014/main" id="{DEBA2C24-364A-862C-D107-4184828F3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6660" y="298411"/>
            <a:ext cx="1096963" cy="60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10;&#10;Description automatically generated with medium confidence">
            <a:extLst>
              <a:ext uri="{FF2B5EF4-FFF2-40B4-BE49-F238E27FC236}">
                <a16:creationId xmlns:a16="http://schemas.microsoft.com/office/drawing/2014/main" id="{17938835-337B-B38F-6696-C1BCA96EC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884" y="353077"/>
            <a:ext cx="1279267" cy="603330"/>
          </a:xfrm>
          <a:prstGeom prst="rect">
            <a:avLst/>
          </a:prstGeom>
        </p:spPr>
      </p:pic>
    </p:spTree>
    <p:extLst>
      <p:ext uri="{BB962C8B-B14F-4D97-AF65-F5344CB8AC3E}">
        <p14:creationId xmlns:p14="http://schemas.microsoft.com/office/powerpoint/2010/main" val="363614230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28000" b="-28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8" name="Content Placeholder 17">
            <a:extLst>
              <a:ext uri="{FF2B5EF4-FFF2-40B4-BE49-F238E27FC236}">
                <a16:creationId xmlns:a16="http://schemas.microsoft.com/office/drawing/2014/main" id="{B6D76DE8-B8B5-07E1-8ECA-4465007C4FC6}"/>
              </a:ext>
            </a:extLst>
          </p:cNvPr>
          <p:cNvSpPr>
            <a:spLocks noGrp="1"/>
          </p:cNvSpPr>
          <p:nvPr>
            <p:ph idx="1"/>
          </p:nvPr>
        </p:nvSpPr>
        <p:spPr>
          <a:xfrm>
            <a:off x="862914" y="518985"/>
            <a:ext cx="10752438" cy="6339016"/>
          </a:xfrm>
        </p:spPr>
        <p:txBody>
          <a:bodyPr>
            <a:normAutofit fontScale="77500" lnSpcReduction="20000"/>
          </a:bodyPr>
          <a:lstStyle/>
          <a:p>
            <a:pPr marL="0" indent="0">
              <a:lnSpc>
                <a:spcPct val="120000"/>
              </a:lnSpc>
              <a:buNone/>
            </a:pPr>
            <a:r>
              <a:rPr lang="en-GB" dirty="0">
                <a:latin typeface="Trebuchet MS" panose="020B0603020202020204" pitchFamily="34" charset="0"/>
              </a:rPr>
              <a:t>The Pieta has been part of the Christian spiritual imagination for many centuries. Although not actually described in the gospel accounts, because Mary was present at her son Jesus’ death, it has been an image that has helped Christians contemplate the death of Christ, as observed through his mother’s grief.</a:t>
            </a:r>
          </a:p>
          <a:p>
            <a:pPr marL="0" indent="0">
              <a:lnSpc>
                <a:spcPct val="120000"/>
              </a:lnSpc>
              <a:buNone/>
            </a:pPr>
            <a:r>
              <a:rPr lang="en-GB" dirty="0">
                <a:latin typeface="Trebuchet MS" panose="020B0603020202020204" pitchFamily="34" charset="0"/>
              </a:rPr>
              <a:t>Consequently, the Pieta has a unique capacity for imaginative re-interpretation which means that it has been revisited by artists to help focus attention and prayer on a range of contemporary issues and modern tragedies.</a:t>
            </a:r>
          </a:p>
          <a:p>
            <a:pPr marL="0" indent="0">
              <a:lnSpc>
                <a:spcPct val="120000"/>
              </a:lnSpc>
              <a:buNone/>
            </a:pPr>
            <a:r>
              <a:rPr lang="en-GB" dirty="0">
                <a:latin typeface="Trebuchet MS" panose="020B0603020202020204" pitchFamily="34" charset="0"/>
              </a:rPr>
              <a:t>This year, students attending Church of England schools and academies in London and Southwark dioceses have the opportunity to enter a Pieta art competition that seeks to showcase the gifts and talents of the students and young people within Church of England settings, whilst drawing attention to the national issue of Serious Youth Violence.</a:t>
            </a:r>
          </a:p>
          <a:p>
            <a:pPr marL="0" indent="0">
              <a:lnSpc>
                <a:spcPct val="120000"/>
              </a:lnSpc>
              <a:buNone/>
            </a:pPr>
            <a:r>
              <a:rPr lang="en-GB" dirty="0">
                <a:latin typeface="Trebuchet MS" panose="020B0603020202020204" pitchFamily="34" charset="0"/>
              </a:rPr>
              <a:t>All the pietas must first be exhibited within their own educational setting to instigate reflection and prayer. The leadership and community will need to select TWO submissions, that best meet the pieta selection criteria. </a:t>
            </a:r>
          </a:p>
          <a:p>
            <a:pPr marL="0" indent="0">
              <a:lnSpc>
                <a:spcPct val="120000"/>
              </a:lnSpc>
              <a:buNone/>
            </a:pPr>
            <a:r>
              <a:rPr lang="en-GB" dirty="0">
                <a:latin typeface="Trebuchet MS" panose="020B0603020202020204" pitchFamily="34" charset="0"/>
              </a:rPr>
              <a:t>These Pietas will represent the school/ academy in the inter-diocesan competition.</a:t>
            </a:r>
          </a:p>
        </p:txBody>
      </p:sp>
    </p:spTree>
    <p:extLst>
      <p:ext uri="{BB962C8B-B14F-4D97-AF65-F5344CB8AC3E}">
        <p14:creationId xmlns:p14="http://schemas.microsoft.com/office/powerpoint/2010/main" val="119846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28000" b="-2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996A-47D0-A28D-1E64-B4ED6447CC26}"/>
              </a:ext>
            </a:extLst>
          </p:cNvPr>
          <p:cNvSpPr>
            <a:spLocks noGrp="1"/>
          </p:cNvSpPr>
          <p:nvPr>
            <p:ph type="title"/>
          </p:nvPr>
        </p:nvSpPr>
        <p:spPr>
          <a:xfrm>
            <a:off x="1993085" y="251169"/>
            <a:ext cx="8794364" cy="1325563"/>
          </a:xfrm>
        </p:spPr>
        <p:txBody>
          <a:bodyPr>
            <a:normAutofit fontScale="90000"/>
          </a:bodyPr>
          <a:lstStyle/>
          <a:p>
            <a:pPr algn="ctr"/>
            <a:r>
              <a:rPr lang="en-GB" dirty="0">
                <a:latin typeface="Trebuchet MS" panose="020B0603020202020204" pitchFamily="34" charset="0"/>
              </a:rPr>
              <a:t>The London &amp; Southwark Dioceses’ </a:t>
            </a:r>
            <a:br>
              <a:rPr lang="en-GB" dirty="0">
                <a:latin typeface="Trebuchet MS" panose="020B0603020202020204" pitchFamily="34" charset="0"/>
              </a:rPr>
            </a:br>
            <a:r>
              <a:rPr lang="en-GB" dirty="0">
                <a:latin typeface="Trebuchet MS" panose="020B0603020202020204" pitchFamily="34" charset="0"/>
              </a:rPr>
              <a:t>Pieta Prayer Competition</a:t>
            </a:r>
          </a:p>
        </p:txBody>
      </p:sp>
      <p:sp>
        <p:nvSpPr>
          <p:cNvPr id="3" name="Text Placeholder 2">
            <a:extLst>
              <a:ext uri="{FF2B5EF4-FFF2-40B4-BE49-F238E27FC236}">
                <a16:creationId xmlns:a16="http://schemas.microsoft.com/office/drawing/2014/main" id="{82046180-2200-32FB-37A2-192C98557A6B}"/>
              </a:ext>
            </a:extLst>
          </p:cNvPr>
          <p:cNvSpPr>
            <a:spLocks noGrp="1"/>
          </p:cNvSpPr>
          <p:nvPr>
            <p:ph type="body" idx="1"/>
          </p:nvPr>
        </p:nvSpPr>
        <p:spPr>
          <a:xfrm>
            <a:off x="836612" y="1430103"/>
            <a:ext cx="5157787" cy="505983"/>
          </a:xfrm>
        </p:spPr>
        <p:txBody>
          <a:bodyPr/>
          <a:lstStyle/>
          <a:p>
            <a:r>
              <a:rPr lang="en-GB" dirty="0">
                <a:solidFill>
                  <a:schemeClr val="accent2"/>
                </a:solidFill>
                <a:latin typeface="Trebuchet MS" panose="020B0603020202020204" pitchFamily="34" charset="0"/>
                <a:cs typeface="Times New Roman" panose="02020603050405020304" pitchFamily="18" charset="0"/>
              </a:rPr>
              <a:t>The Brief:</a:t>
            </a:r>
            <a:endParaRPr lang="en-GB" dirty="0">
              <a:solidFill>
                <a:schemeClr val="accent2"/>
              </a:solidFill>
            </a:endParaRPr>
          </a:p>
        </p:txBody>
      </p:sp>
      <p:sp>
        <p:nvSpPr>
          <p:cNvPr id="4" name="Content Placeholder 3">
            <a:extLst>
              <a:ext uri="{FF2B5EF4-FFF2-40B4-BE49-F238E27FC236}">
                <a16:creationId xmlns:a16="http://schemas.microsoft.com/office/drawing/2014/main" id="{40E554B0-0576-1806-54BE-D4C45AB79F93}"/>
              </a:ext>
            </a:extLst>
          </p:cNvPr>
          <p:cNvSpPr>
            <a:spLocks noGrp="1"/>
          </p:cNvSpPr>
          <p:nvPr>
            <p:ph sz="half" idx="2"/>
          </p:nvPr>
        </p:nvSpPr>
        <p:spPr>
          <a:xfrm>
            <a:off x="654908" y="1936086"/>
            <a:ext cx="5342667" cy="4556789"/>
          </a:xfrm>
        </p:spPr>
        <p:txBody>
          <a:bodyPr>
            <a:noAutofit/>
          </a:bodyPr>
          <a:lstStyle/>
          <a:p>
            <a:pPr algn="just"/>
            <a:r>
              <a:rPr lang="en-GB" sz="2000" dirty="0">
                <a:solidFill>
                  <a:srgbClr val="000000"/>
                </a:solidFill>
                <a:latin typeface="Trebuchet MS" panose="020B0603020202020204" pitchFamily="34" charset="0"/>
                <a:ea typeface="Calibri" panose="020F0502020204030204" pitchFamily="34" charset="0"/>
              </a:rPr>
              <a:t>These works of art will be used to reflect upon grief, as a source of prayer, and to comfort the bereaved. They can be in any medium and any size, bearing in mind that the final form in which the image will be shared will be as a postcard, bereavement card, and larger-scale print.</a:t>
            </a:r>
            <a:endParaRPr lang="en-GB" sz="2000" dirty="0">
              <a:latin typeface="Trebuchet MS" panose="020B0603020202020204" pitchFamily="34" charset="0"/>
              <a:ea typeface="Calibri" panose="020F0502020204030204" pitchFamily="34" charset="0"/>
            </a:endParaRPr>
          </a:p>
          <a:p>
            <a:pPr algn="just"/>
            <a:r>
              <a:rPr lang="en-GB" sz="2000" dirty="0">
                <a:solidFill>
                  <a:srgbClr val="000000"/>
                </a:solidFill>
                <a:latin typeface="Trebuchet MS" panose="020B0603020202020204" pitchFamily="34" charset="0"/>
                <a:ea typeface="Calibri" panose="020F0502020204030204" pitchFamily="34" charset="0"/>
              </a:rPr>
              <a:t>The works of art will be closely connected with liturgy and worship. As prints, cards, and postcards, the art will provide opportunities for people to connect deeply with the Christian reality of Christ’s death and his mother’s suffering, as well as the urgent need for justice and an end to violence in our communities.</a:t>
            </a:r>
            <a:endParaRPr lang="en-GB" sz="2000" dirty="0">
              <a:latin typeface="Trebuchet MS" panose="020B0603020202020204" pitchFamily="34" charset="0"/>
              <a:ea typeface="Calibri" panose="020F0502020204030204" pitchFamily="34" charset="0"/>
            </a:endParaRPr>
          </a:p>
        </p:txBody>
      </p:sp>
      <p:sp>
        <p:nvSpPr>
          <p:cNvPr id="5" name="Text Placeholder 4">
            <a:extLst>
              <a:ext uri="{FF2B5EF4-FFF2-40B4-BE49-F238E27FC236}">
                <a16:creationId xmlns:a16="http://schemas.microsoft.com/office/drawing/2014/main" id="{52C256CC-2BD9-7A51-890E-9EDE0EABA2E8}"/>
              </a:ext>
            </a:extLst>
          </p:cNvPr>
          <p:cNvSpPr>
            <a:spLocks noGrp="1"/>
          </p:cNvSpPr>
          <p:nvPr>
            <p:ph type="body" sz="quarter" idx="3"/>
          </p:nvPr>
        </p:nvSpPr>
        <p:spPr>
          <a:xfrm>
            <a:off x="6172200" y="1481365"/>
            <a:ext cx="5183188" cy="505983"/>
          </a:xfrm>
        </p:spPr>
        <p:txBody>
          <a:bodyPr/>
          <a:lstStyle/>
          <a:p>
            <a:r>
              <a:rPr lang="en-GB" dirty="0">
                <a:solidFill>
                  <a:schemeClr val="accent2"/>
                </a:solidFill>
                <a:latin typeface="Trebuchet MS" panose="020B0603020202020204" pitchFamily="34" charset="0"/>
                <a:ea typeface="Calibri" panose="020F0502020204030204" pitchFamily="34" charset="0"/>
                <a:cs typeface="Times New Roman" panose="02020603050405020304" pitchFamily="18" charset="0"/>
              </a:rPr>
              <a:t>The Selection Criteria:</a:t>
            </a:r>
            <a:endParaRPr lang="en-GB" dirty="0">
              <a:solidFill>
                <a:schemeClr val="accent2"/>
              </a:solidFill>
            </a:endParaRPr>
          </a:p>
        </p:txBody>
      </p:sp>
      <p:sp>
        <p:nvSpPr>
          <p:cNvPr id="6" name="Content Placeholder 5">
            <a:extLst>
              <a:ext uri="{FF2B5EF4-FFF2-40B4-BE49-F238E27FC236}">
                <a16:creationId xmlns:a16="http://schemas.microsoft.com/office/drawing/2014/main" id="{31A81A70-0248-7D03-9243-D855B3595779}"/>
              </a:ext>
            </a:extLst>
          </p:cNvPr>
          <p:cNvSpPr>
            <a:spLocks noGrp="1"/>
          </p:cNvSpPr>
          <p:nvPr>
            <p:ph sz="quarter" idx="4"/>
          </p:nvPr>
        </p:nvSpPr>
        <p:spPr>
          <a:xfrm>
            <a:off x="6172200" y="2050042"/>
            <a:ext cx="5752070" cy="4807958"/>
          </a:xfrm>
        </p:spPr>
        <p:txBody>
          <a:bodyPr>
            <a:normAutofit fontScale="70000" lnSpcReduction="20000"/>
          </a:bodyPr>
          <a:lstStyle/>
          <a:p>
            <a:pPr marL="0" indent="0">
              <a:buNone/>
            </a:pPr>
            <a:r>
              <a:rPr lang="en-GB" sz="2900" dirty="0">
                <a:solidFill>
                  <a:srgbClr val="000000"/>
                </a:solidFill>
                <a:effectLst/>
                <a:latin typeface="Trebuchet MS" panose="020B0603020202020204" pitchFamily="34" charset="0"/>
                <a:ea typeface="Calibri" panose="020F0502020204030204" pitchFamily="34" charset="0"/>
              </a:rPr>
              <a:t>Entries will be judged based on the work of art’s engagement with:</a:t>
            </a:r>
          </a:p>
          <a:p>
            <a:pPr marL="0" indent="0">
              <a:buNone/>
            </a:pPr>
            <a:endParaRPr lang="en-GB" sz="2900" dirty="0">
              <a:effectLst/>
              <a:latin typeface="Trebuchet MS" panose="020B0603020202020204" pitchFamily="34" charset="0"/>
              <a:ea typeface="Calibri" panose="020F0502020204030204" pitchFamily="34" charset="0"/>
            </a:endParaRPr>
          </a:p>
          <a:p>
            <a:pPr marL="914400">
              <a:lnSpc>
                <a:spcPct val="120000"/>
              </a:lnSpc>
              <a:spcBef>
                <a:spcPts val="500"/>
              </a:spcBef>
            </a:pPr>
            <a:r>
              <a:rPr lang="en-GB" sz="2900" dirty="0">
                <a:solidFill>
                  <a:schemeClr val="accent2"/>
                </a:solidFill>
                <a:effectLst/>
                <a:latin typeface="Trebuchet MS" panose="020B0603020202020204" pitchFamily="34" charset="0"/>
                <a:ea typeface="Calibri" panose="020F0502020204030204" pitchFamily="34" charset="0"/>
              </a:rPr>
              <a:t>Contemporary life.</a:t>
            </a:r>
          </a:p>
          <a:p>
            <a:pPr marL="914400">
              <a:lnSpc>
                <a:spcPct val="120000"/>
              </a:lnSpc>
              <a:spcBef>
                <a:spcPts val="500"/>
              </a:spcBef>
            </a:pPr>
            <a:r>
              <a:rPr lang="en-GB" sz="2900" dirty="0">
                <a:solidFill>
                  <a:schemeClr val="accent2"/>
                </a:solidFill>
                <a:effectLst/>
                <a:latin typeface="Trebuchet MS" panose="020B0603020202020204" pitchFamily="34" charset="0"/>
                <a:ea typeface="Calibri" panose="020F0502020204030204" pitchFamily="34" charset="0"/>
              </a:rPr>
              <a:t>Local community and school context.</a:t>
            </a:r>
          </a:p>
          <a:p>
            <a:pPr marL="914400">
              <a:lnSpc>
                <a:spcPct val="120000"/>
              </a:lnSpc>
              <a:spcBef>
                <a:spcPts val="500"/>
              </a:spcBef>
            </a:pPr>
            <a:r>
              <a:rPr lang="en-GB" sz="2900" dirty="0">
                <a:solidFill>
                  <a:schemeClr val="accent2"/>
                </a:solidFill>
                <a:effectLst/>
                <a:latin typeface="Trebuchet MS" panose="020B0603020202020204" pitchFamily="34" charset="0"/>
                <a:ea typeface="Calibri" panose="020F0502020204030204" pitchFamily="34" charset="0"/>
              </a:rPr>
              <a:t>The drama and grief of Christ’s death and Mary’s pain.</a:t>
            </a:r>
          </a:p>
          <a:p>
            <a:pPr marL="914400">
              <a:lnSpc>
                <a:spcPct val="120000"/>
              </a:lnSpc>
              <a:spcBef>
                <a:spcPts val="500"/>
              </a:spcBef>
            </a:pPr>
            <a:r>
              <a:rPr lang="en-GB" sz="2900" dirty="0">
                <a:solidFill>
                  <a:schemeClr val="accent2"/>
                </a:solidFill>
                <a:effectLst/>
                <a:latin typeface="Trebuchet MS" panose="020B0603020202020204" pitchFamily="34" charset="0"/>
                <a:ea typeface="Calibri" panose="020F0502020204030204" pitchFamily="34" charset="0"/>
              </a:rPr>
              <a:t>Spirituality and prayer.</a:t>
            </a:r>
          </a:p>
          <a:p>
            <a:pPr marL="914400">
              <a:lnSpc>
                <a:spcPct val="120000"/>
              </a:lnSpc>
              <a:spcBef>
                <a:spcPts val="500"/>
              </a:spcBef>
            </a:pPr>
            <a:r>
              <a:rPr lang="en-GB" sz="2900" dirty="0">
                <a:solidFill>
                  <a:schemeClr val="accent2"/>
                </a:solidFill>
                <a:effectLst/>
                <a:latin typeface="Trebuchet MS" panose="020B0603020202020204" pitchFamily="34" charset="0"/>
                <a:ea typeface="Calibri" panose="020F0502020204030204" pitchFamily="34" charset="0"/>
              </a:rPr>
              <a:t>‘Pity’ and ‘compassion’ as concepts and experiences.</a:t>
            </a:r>
          </a:p>
          <a:p>
            <a:pPr marL="914400">
              <a:lnSpc>
                <a:spcPct val="120000"/>
              </a:lnSpc>
              <a:spcBef>
                <a:spcPts val="500"/>
              </a:spcBef>
            </a:pPr>
            <a:r>
              <a:rPr lang="en-GB" sz="2900" dirty="0">
                <a:solidFill>
                  <a:schemeClr val="accent2"/>
                </a:solidFill>
                <a:effectLst/>
                <a:latin typeface="Trebuchet MS" panose="020B0603020202020204" pitchFamily="34" charset="0"/>
                <a:ea typeface="Calibri" panose="020F0502020204030204" pitchFamily="34" charset="0"/>
              </a:rPr>
              <a:t>The unique qualities and characteristics of the medium (photography, paint, etc)</a:t>
            </a:r>
          </a:p>
          <a:p>
            <a:pPr marL="914400">
              <a:lnSpc>
                <a:spcPct val="120000"/>
              </a:lnSpc>
              <a:spcBef>
                <a:spcPts val="500"/>
              </a:spcBef>
            </a:pPr>
            <a:r>
              <a:rPr lang="en-GB" sz="2900" dirty="0">
                <a:solidFill>
                  <a:schemeClr val="accent2"/>
                </a:solidFill>
                <a:effectLst/>
                <a:latin typeface="Trebuchet MS" panose="020B0603020202020204" pitchFamily="34" charset="0"/>
                <a:ea typeface="Calibri" panose="020F0502020204030204" pitchFamily="34" charset="0"/>
              </a:rPr>
              <a:t>Suitability for the final format (postcard and print).</a:t>
            </a:r>
          </a:p>
        </p:txBody>
      </p:sp>
    </p:spTree>
    <p:extLst>
      <p:ext uri="{BB962C8B-B14F-4D97-AF65-F5344CB8AC3E}">
        <p14:creationId xmlns:p14="http://schemas.microsoft.com/office/powerpoint/2010/main" val="2307211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28000" b="-28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BF3EC8-260F-2398-1279-1D4D1EB48A36}"/>
              </a:ext>
            </a:extLst>
          </p:cNvPr>
          <p:cNvSpPr>
            <a:spLocks noGrp="1"/>
          </p:cNvSpPr>
          <p:nvPr>
            <p:ph type="title"/>
          </p:nvPr>
        </p:nvSpPr>
        <p:spPr>
          <a:xfrm>
            <a:off x="914400" y="0"/>
            <a:ext cx="10515600" cy="1325563"/>
          </a:xfrm>
        </p:spPr>
        <p:txBody>
          <a:bodyPr>
            <a:normAutofit/>
          </a:bodyPr>
          <a:lstStyle/>
          <a:p>
            <a:pPr algn="ctr"/>
            <a:r>
              <a:rPr lang="en-GB" dirty="0">
                <a:latin typeface="Trebuchet MS" panose="020B0603020202020204" pitchFamily="34" charset="0"/>
              </a:rPr>
              <a:t>The London &amp; Southwark Dioceses’ </a:t>
            </a:r>
            <a:br>
              <a:rPr lang="en-GB" dirty="0">
                <a:latin typeface="Trebuchet MS" panose="020B0603020202020204" pitchFamily="34" charset="0"/>
              </a:rPr>
            </a:br>
            <a:r>
              <a:rPr lang="en-GB" dirty="0">
                <a:latin typeface="Trebuchet MS" panose="020B0603020202020204" pitchFamily="34" charset="0"/>
              </a:rPr>
              <a:t>Pieta Prayer Competition/ Commission</a:t>
            </a:r>
          </a:p>
        </p:txBody>
      </p:sp>
      <p:sp>
        <p:nvSpPr>
          <p:cNvPr id="9" name="Text Placeholder 8">
            <a:extLst>
              <a:ext uri="{FF2B5EF4-FFF2-40B4-BE49-F238E27FC236}">
                <a16:creationId xmlns:a16="http://schemas.microsoft.com/office/drawing/2014/main" id="{DE763767-4D66-7853-A647-AE7EC12EF233}"/>
              </a:ext>
            </a:extLst>
          </p:cNvPr>
          <p:cNvSpPr>
            <a:spLocks noGrp="1"/>
          </p:cNvSpPr>
          <p:nvPr>
            <p:ph type="body" idx="1"/>
          </p:nvPr>
        </p:nvSpPr>
        <p:spPr>
          <a:xfrm>
            <a:off x="506627" y="1325798"/>
            <a:ext cx="5339491" cy="422254"/>
          </a:xfrm>
          <a:solidFill>
            <a:schemeClr val="bg1"/>
          </a:solidFill>
        </p:spPr>
        <p:txBody>
          <a:bodyPr>
            <a:normAutofit/>
          </a:bodyPr>
          <a:lstStyle/>
          <a:p>
            <a:pPr algn="ctr"/>
            <a:r>
              <a:rPr lang="en-GB" dirty="0">
                <a:solidFill>
                  <a:schemeClr val="accent2"/>
                </a:solidFill>
                <a:latin typeface="Trebuchet MS" panose="020B0603020202020204" pitchFamily="34" charset="0"/>
              </a:rPr>
              <a:t>The school-based competition:</a:t>
            </a:r>
          </a:p>
        </p:txBody>
      </p:sp>
      <p:sp>
        <p:nvSpPr>
          <p:cNvPr id="10" name="Content Placeholder 9">
            <a:extLst>
              <a:ext uri="{FF2B5EF4-FFF2-40B4-BE49-F238E27FC236}">
                <a16:creationId xmlns:a16="http://schemas.microsoft.com/office/drawing/2014/main" id="{4FFB073A-B4B2-906A-C393-B608204E8AC9}"/>
              </a:ext>
            </a:extLst>
          </p:cNvPr>
          <p:cNvSpPr>
            <a:spLocks noGrp="1"/>
          </p:cNvSpPr>
          <p:nvPr>
            <p:ph sz="half" idx="2"/>
          </p:nvPr>
        </p:nvSpPr>
        <p:spPr>
          <a:xfrm>
            <a:off x="160639" y="1760796"/>
            <a:ext cx="5725530" cy="4985993"/>
          </a:xfrm>
        </p:spPr>
        <p:txBody>
          <a:bodyPr>
            <a:noAutofit/>
          </a:bodyPr>
          <a:lstStyle/>
          <a:p>
            <a:pPr algn="just"/>
            <a:r>
              <a:rPr lang="en-GB" sz="1700" dirty="0">
                <a:latin typeface="Trebuchet MS" panose="020B0603020202020204" pitchFamily="34" charset="0"/>
              </a:rPr>
              <a:t>Will run from 5</a:t>
            </a:r>
            <a:r>
              <a:rPr lang="en-GB" sz="1700" baseline="30000" dirty="0">
                <a:latin typeface="Trebuchet MS" panose="020B0603020202020204" pitchFamily="34" charset="0"/>
              </a:rPr>
              <a:t>th</a:t>
            </a:r>
            <a:r>
              <a:rPr lang="en-GB" sz="1700" dirty="0">
                <a:latin typeface="Trebuchet MS" panose="020B0603020202020204" pitchFamily="34" charset="0"/>
              </a:rPr>
              <a:t> January – 26</a:t>
            </a:r>
            <a:r>
              <a:rPr lang="en-GB" sz="1700" baseline="30000" dirty="0">
                <a:latin typeface="Trebuchet MS" panose="020B0603020202020204" pitchFamily="34" charset="0"/>
              </a:rPr>
              <a:t>th</a:t>
            </a:r>
            <a:r>
              <a:rPr lang="en-GB" sz="1700" dirty="0">
                <a:latin typeface="Trebuchet MS" panose="020B0603020202020204" pitchFamily="34" charset="0"/>
              </a:rPr>
              <a:t> April 2023.</a:t>
            </a:r>
          </a:p>
          <a:p>
            <a:pPr algn="just"/>
            <a:r>
              <a:rPr lang="en-GB" sz="1700" dirty="0">
                <a:latin typeface="Trebuchet MS" panose="020B0603020202020204" pitchFamily="34" charset="0"/>
              </a:rPr>
              <a:t>Must include a school-based exhibition of all the entries. This exhibition should be at least 3 days long (from 26</a:t>
            </a:r>
            <a:r>
              <a:rPr lang="en-GB" sz="1700" baseline="30000" dirty="0">
                <a:latin typeface="Trebuchet MS" panose="020B0603020202020204" pitchFamily="34" charset="0"/>
              </a:rPr>
              <a:t>th</a:t>
            </a:r>
            <a:r>
              <a:rPr lang="en-GB" sz="1700" dirty="0">
                <a:latin typeface="Trebuchet MS" panose="020B0603020202020204" pitchFamily="34" charset="0"/>
              </a:rPr>
              <a:t> -28</a:t>
            </a:r>
            <a:r>
              <a:rPr lang="en-GB" sz="1700" baseline="30000" dirty="0">
                <a:latin typeface="Trebuchet MS" panose="020B0603020202020204" pitchFamily="34" charset="0"/>
              </a:rPr>
              <a:t>th</a:t>
            </a:r>
            <a:r>
              <a:rPr lang="en-GB" sz="1700" dirty="0">
                <a:latin typeface="Trebuchet MS" panose="020B0603020202020204" pitchFamily="34" charset="0"/>
              </a:rPr>
              <a:t> April 2023) to allow the wider school community to appreciate the pietas.</a:t>
            </a:r>
          </a:p>
          <a:p>
            <a:pPr algn="just"/>
            <a:r>
              <a:rPr lang="en-GB" sz="1700" dirty="0">
                <a:latin typeface="Trebuchet MS" panose="020B0603020202020204" pitchFamily="34" charset="0"/>
                <a:ea typeface="Calibri" panose="020F0502020204030204" pitchFamily="34" charset="0"/>
                <a:cs typeface="Times New Roman" panose="02020603050405020304" pitchFamily="18" charset="0"/>
              </a:rPr>
              <a:t>Will r</a:t>
            </a:r>
            <a:r>
              <a:rPr lang="en-GB" sz="1700" dirty="0">
                <a:effectLst/>
                <a:latin typeface="Trebuchet MS" panose="020B0603020202020204" pitchFamily="34" charset="0"/>
                <a:ea typeface="Calibri" panose="020F0502020204030204" pitchFamily="34" charset="0"/>
                <a:cs typeface="Times New Roman" panose="02020603050405020304" pitchFamily="18" charset="0"/>
              </a:rPr>
              <a:t>equire that high resolution photos of ALL the pietas MUST be taken </a:t>
            </a:r>
            <a:r>
              <a:rPr lang="en-GB" sz="1700" b="1" u="sng" dirty="0">
                <a:effectLst/>
                <a:latin typeface="Trebuchet MS" panose="020B0603020202020204" pitchFamily="34" charset="0"/>
                <a:ea typeface="Calibri" panose="020F0502020204030204" pitchFamily="34" charset="0"/>
                <a:cs typeface="Times New Roman" panose="02020603050405020304" pitchFamily="18" charset="0"/>
              </a:rPr>
              <a:t>on Wednesday 26</a:t>
            </a:r>
            <a:r>
              <a:rPr lang="en-GB" sz="1700" b="1" u="sng" baseline="30000" dirty="0">
                <a:effectLst/>
                <a:latin typeface="Trebuchet MS" panose="020B0603020202020204" pitchFamily="34" charset="0"/>
                <a:ea typeface="Calibri" panose="020F0502020204030204" pitchFamily="34" charset="0"/>
                <a:cs typeface="Times New Roman" panose="02020603050405020304" pitchFamily="18" charset="0"/>
              </a:rPr>
              <a:t>th</a:t>
            </a:r>
            <a:r>
              <a:rPr lang="en-GB" sz="1700" b="1" u="sng" dirty="0">
                <a:effectLst/>
                <a:latin typeface="Trebuchet MS" panose="020B0603020202020204" pitchFamily="34" charset="0"/>
                <a:ea typeface="Calibri" panose="020F0502020204030204" pitchFamily="34" charset="0"/>
                <a:cs typeface="Times New Roman" panose="02020603050405020304" pitchFamily="18" charset="0"/>
              </a:rPr>
              <a:t> April 2023</a:t>
            </a:r>
            <a:r>
              <a:rPr lang="en-GB" sz="1700"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1700" dirty="0">
              <a:latin typeface="Trebuchet MS" panose="020B0603020202020204" pitchFamily="34" charset="0"/>
              <a:ea typeface="Calibri" panose="020F0502020204030204" pitchFamily="34" charset="0"/>
              <a:cs typeface="Times New Roman" panose="02020603050405020304" pitchFamily="18" charset="0"/>
            </a:endParaRPr>
          </a:p>
          <a:p>
            <a:pPr algn="just"/>
            <a:r>
              <a:rPr lang="en-GB" sz="1700" dirty="0">
                <a:effectLst/>
                <a:latin typeface="Trebuchet MS" panose="020B0603020202020204" pitchFamily="34" charset="0"/>
                <a:ea typeface="Calibri" panose="020F0502020204030204" pitchFamily="34" charset="0"/>
                <a:cs typeface="Times New Roman" panose="02020603050405020304" pitchFamily="18" charset="0"/>
              </a:rPr>
              <a:t>The school leaders and community must select TWO submissions that will be entered to represent the school must be uploaded to the Compassionate Communities website by </a:t>
            </a:r>
            <a:r>
              <a:rPr lang="en-GB" sz="1700" b="1" u="sng" dirty="0">
                <a:effectLst/>
                <a:latin typeface="Trebuchet MS" panose="020B0603020202020204" pitchFamily="34" charset="0"/>
                <a:ea typeface="Calibri" panose="020F0502020204030204" pitchFamily="34" charset="0"/>
                <a:cs typeface="Times New Roman" panose="02020603050405020304" pitchFamily="18" charset="0"/>
              </a:rPr>
              <a:t>2pm on Friday 28</a:t>
            </a:r>
            <a:r>
              <a:rPr lang="en-GB" sz="1700" b="1" u="sng" baseline="30000" dirty="0">
                <a:effectLst/>
                <a:latin typeface="Trebuchet MS" panose="020B0603020202020204" pitchFamily="34" charset="0"/>
                <a:ea typeface="Calibri" panose="020F0502020204030204" pitchFamily="34" charset="0"/>
                <a:cs typeface="Times New Roman" panose="02020603050405020304" pitchFamily="18" charset="0"/>
              </a:rPr>
              <a:t>th</a:t>
            </a:r>
            <a:r>
              <a:rPr lang="en-GB" sz="1700" b="1" u="sng" dirty="0">
                <a:effectLst/>
                <a:latin typeface="Trebuchet MS" panose="020B0603020202020204" pitchFamily="34" charset="0"/>
                <a:ea typeface="Calibri" panose="020F0502020204030204" pitchFamily="34" charset="0"/>
                <a:cs typeface="Times New Roman" panose="02020603050405020304" pitchFamily="18" charset="0"/>
              </a:rPr>
              <a:t> April 2023</a:t>
            </a:r>
          </a:p>
          <a:p>
            <a:pPr algn="just"/>
            <a:r>
              <a:rPr lang="en-GB" sz="1700" dirty="0">
                <a:latin typeface="Trebuchet MS" panose="020B0603020202020204" pitchFamily="34" charset="0"/>
                <a:ea typeface="Calibri" panose="020F0502020204030204" pitchFamily="34" charset="0"/>
                <a:cs typeface="Times New Roman" panose="02020603050405020304" pitchFamily="18" charset="0"/>
              </a:rPr>
              <a:t>Schools/ Academies will be asked to display all the entries on their website as an ongoing record and celebration of student efforts.</a:t>
            </a:r>
          </a:p>
          <a:p>
            <a:pPr algn="just"/>
            <a:r>
              <a:rPr lang="en-GB" sz="1700" dirty="0">
                <a:effectLst/>
                <a:latin typeface="Trebuchet MS" panose="020B0603020202020204" pitchFamily="34" charset="0"/>
                <a:ea typeface="Calibri" panose="020F0502020204030204" pitchFamily="34" charset="0"/>
                <a:cs typeface="Times New Roman" panose="02020603050405020304" pitchFamily="18" charset="0"/>
              </a:rPr>
              <a:t>Resources for students and staff to write </a:t>
            </a:r>
            <a:r>
              <a:rPr lang="en-GB" sz="1700" dirty="0">
                <a:latin typeface="Trebuchet MS" panose="020B0603020202020204" pitchFamily="34" charset="0"/>
                <a:ea typeface="Calibri" panose="020F0502020204030204" pitchFamily="34" charset="0"/>
                <a:cs typeface="Times New Roman" panose="02020603050405020304" pitchFamily="18" charset="0"/>
              </a:rPr>
              <a:t>their own prayers will be provided and there will be an opportunity for prayers to be uploaded to a website create a bank of free intercession resources.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3DBE9609-E151-708C-009B-16F4C013DDFA}"/>
              </a:ext>
            </a:extLst>
          </p:cNvPr>
          <p:cNvSpPr>
            <a:spLocks noGrp="1"/>
          </p:cNvSpPr>
          <p:nvPr>
            <p:ph type="body" sz="quarter" idx="3"/>
          </p:nvPr>
        </p:nvSpPr>
        <p:spPr>
          <a:xfrm>
            <a:off x="6096000" y="1319986"/>
            <a:ext cx="5473572" cy="440809"/>
          </a:xfrm>
          <a:solidFill>
            <a:schemeClr val="bg1"/>
          </a:solidFill>
        </p:spPr>
        <p:txBody>
          <a:bodyPr>
            <a:normAutofit/>
          </a:bodyPr>
          <a:lstStyle/>
          <a:p>
            <a:pPr algn="ctr"/>
            <a:r>
              <a:rPr lang="en-GB" dirty="0">
                <a:solidFill>
                  <a:schemeClr val="accent2"/>
                </a:solidFill>
                <a:latin typeface="Trebuchet MS" panose="020B0603020202020204" pitchFamily="34" charset="0"/>
              </a:rPr>
              <a:t>The inter-diocesan competition:</a:t>
            </a:r>
          </a:p>
        </p:txBody>
      </p:sp>
      <p:sp>
        <p:nvSpPr>
          <p:cNvPr id="13" name="Content Placeholder 12">
            <a:extLst>
              <a:ext uri="{FF2B5EF4-FFF2-40B4-BE49-F238E27FC236}">
                <a16:creationId xmlns:a16="http://schemas.microsoft.com/office/drawing/2014/main" id="{4729D4C9-8448-6120-D820-680986EBD1AA}"/>
              </a:ext>
            </a:extLst>
          </p:cNvPr>
          <p:cNvSpPr>
            <a:spLocks noGrp="1"/>
          </p:cNvSpPr>
          <p:nvPr>
            <p:ph sz="quarter" idx="4"/>
          </p:nvPr>
        </p:nvSpPr>
        <p:spPr>
          <a:xfrm>
            <a:off x="6096000" y="1827921"/>
            <a:ext cx="5473572" cy="5178359"/>
          </a:xfrm>
        </p:spPr>
        <p:txBody>
          <a:bodyPr>
            <a:normAutofit lnSpcReduction="10000"/>
          </a:bodyPr>
          <a:lstStyle/>
          <a:p>
            <a:pPr algn="just"/>
            <a:r>
              <a:rPr lang="en-GB" sz="1800" dirty="0">
                <a:latin typeface="Trebuchet MS" panose="020B0603020202020204" pitchFamily="34" charset="0"/>
              </a:rPr>
              <a:t>Will only accept TWO submissions from each individually named school/academy. These entries will form the competition long list.</a:t>
            </a:r>
          </a:p>
          <a:p>
            <a:pPr algn="just"/>
            <a:r>
              <a:rPr lang="en-GB" sz="1800" dirty="0">
                <a:latin typeface="Trebuchet MS" panose="020B0603020202020204" pitchFamily="34" charset="0"/>
              </a:rPr>
              <a:t>The long list will be remotely viewed by an inter-diocesan, ecumenical and  panel of judges between 2</a:t>
            </a:r>
            <a:r>
              <a:rPr lang="en-GB" sz="1800" baseline="30000" dirty="0">
                <a:latin typeface="Trebuchet MS" panose="020B0603020202020204" pitchFamily="34" charset="0"/>
              </a:rPr>
              <a:t>nd</a:t>
            </a:r>
            <a:r>
              <a:rPr lang="en-GB" sz="1800" dirty="0">
                <a:latin typeface="Trebuchet MS" panose="020B0603020202020204" pitchFamily="34" charset="0"/>
              </a:rPr>
              <a:t>- 9</a:t>
            </a:r>
            <a:r>
              <a:rPr lang="en-GB" sz="1800" baseline="30000" dirty="0">
                <a:latin typeface="Trebuchet MS" panose="020B0603020202020204" pitchFamily="34" charset="0"/>
              </a:rPr>
              <a:t>th</a:t>
            </a:r>
            <a:r>
              <a:rPr lang="en-GB" sz="1800" dirty="0">
                <a:latin typeface="Trebuchet MS" panose="020B0603020202020204" pitchFamily="34" charset="0"/>
              </a:rPr>
              <a:t> May, and reduced to a short list of up to 20 entries. </a:t>
            </a:r>
            <a:r>
              <a:rPr lang="en-GB" sz="1800" b="1" dirty="0">
                <a:solidFill>
                  <a:srgbClr val="FF0000"/>
                </a:solidFill>
                <a:latin typeface="Trebuchet MS" panose="020B0603020202020204" pitchFamily="34" charset="0"/>
              </a:rPr>
              <a:t>Irrespective of the total number of entries received, this short list will be made up of no more than TEN entries from each respective diocese. </a:t>
            </a:r>
          </a:p>
          <a:p>
            <a:pPr algn="just"/>
            <a:r>
              <a:rPr lang="en-GB" sz="1800" dirty="0">
                <a:latin typeface="Trebuchet MS" panose="020B0603020202020204" pitchFamily="34" charset="0"/>
              </a:rPr>
              <a:t>The panel of judges will physically meet in May 2023 to select the SIX finalists from each diocese. </a:t>
            </a:r>
          </a:p>
          <a:p>
            <a:pPr algn="just"/>
            <a:r>
              <a:rPr lang="en-GB" sz="1800" dirty="0">
                <a:latin typeface="Trebuchet MS" panose="020B0603020202020204" pitchFamily="34" charset="0"/>
              </a:rPr>
              <a:t>From within the finalists group, ONE overall winner will be selected to represent each diocese.</a:t>
            </a:r>
          </a:p>
          <a:p>
            <a:pPr algn="just"/>
            <a:r>
              <a:rPr lang="en-GB" sz="1800" dirty="0">
                <a:latin typeface="Trebuchet MS" panose="020B0603020202020204" pitchFamily="34" charset="0"/>
              </a:rPr>
              <a:t>The finalists and winning entries will be announced on the LDBS and SDBE websites as well as on the Compassionate Communities website.</a:t>
            </a:r>
          </a:p>
        </p:txBody>
      </p:sp>
    </p:spTree>
    <p:extLst>
      <p:ext uri="{BB962C8B-B14F-4D97-AF65-F5344CB8AC3E}">
        <p14:creationId xmlns:p14="http://schemas.microsoft.com/office/powerpoint/2010/main" val="1686057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t="-28000" b="-28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BF3EC8-260F-2398-1279-1D4D1EB48A36}"/>
              </a:ext>
            </a:extLst>
          </p:cNvPr>
          <p:cNvSpPr>
            <a:spLocks noGrp="1"/>
          </p:cNvSpPr>
          <p:nvPr>
            <p:ph type="title"/>
          </p:nvPr>
        </p:nvSpPr>
        <p:spPr>
          <a:xfrm>
            <a:off x="838200" y="0"/>
            <a:ext cx="10515600" cy="1325563"/>
          </a:xfrm>
        </p:spPr>
        <p:txBody>
          <a:bodyPr>
            <a:normAutofit/>
          </a:bodyPr>
          <a:lstStyle/>
          <a:p>
            <a:pPr algn="ctr"/>
            <a:r>
              <a:rPr lang="en-GB" dirty="0">
                <a:latin typeface="Trebuchet MS" panose="020B0603020202020204" pitchFamily="34" charset="0"/>
              </a:rPr>
              <a:t>The London &amp; Southwark Dioceses’ </a:t>
            </a:r>
            <a:br>
              <a:rPr lang="en-GB" dirty="0">
                <a:latin typeface="Trebuchet MS" panose="020B0603020202020204" pitchFamily="34" charset="0"/>
              </a:rPr>
            </a:br>
            <a:r>
              <a:rPr lang="en-GB" dirty="0">
                <a:latin typeface="Trebuchet MS" panose="020B0603020202020204" pitchFamily="34" charset="0"/>
              </a:rPr>
              <a:t>Pieta Competition/ Commission</a:t>
            </a:r>
          </a:p>
        </p:txBody>
      </p:sp>
      <p:sp>
        <p:nvSpPr>
          <p:cNvPr id="9" name="Text Placeholder 8">
            <a:extLst>
              <a:ext uri="{FF2B5EF4-FFF2-40B4-BE49-F238E27FC236}">
                <a16:creationId xmlns:a16="http://schemas.microsoft.com/office/drawing/2014/main" id="{DE763767-4D66-7853-A647-AE7EC12EF233}"/>
              </a:ext>
            </a:extLst>
          </p:cNvPr>
          <p:cNvSpPr>
            <a:spLocks noGrp="1"/>
          </p:cNvSpPr>
          <p:nvPr>
            <p:ph type="body" idx="1"/>
          </p:nvPr>
        </p:nvSpPr>
        <p:spPr>
          <a:xfrm>
            <a:off x="364523" y="1325563"/>
            <a:ext cx="5339491" cy="419487"/>
          </a:xfrm>
        </p:spPr>
        <p:txBody>
          <a:bodyPr>
            <a:normAutofit lnSpcReduction="10000"/>
          </a:bodyPr>
          <a:lstStyle/>
          <a:p>
            <a:pPr algn="ctr"/>
            <a:r>
              <a:rPr lang="en-GB" dirty="0">
                <a:latin typeface="Trebuchet MS" panose="020B0603020202020204" pitchFamily="34" charset="0"/>
              </a:rPr>
              <a:t>What will happen next?:</a:t>
            </a:r>
          </a:p>
        </p:txBody>
      </p:sp>
      <p:sp>
        <p:nvSpPr>
          <p:cNvPr id="10" name="Content Placeholder 9">
            <a:extLst>
              <a:ext uri="{FF2B5EF4-FFF2-40B4-BE49-F238E27FC236}">
                <a16:creationId xmlns:a16="http://schemas.microsoft.com/office/drawing/2014/main" id="{4FFB073A-B4B2-906A-C393-B608204E8AC9}"/>
              </a:ext>
            </a:extLst>
          </p:cNvPr>
          <p:cNvSpPr>
            <a:spLocks noGrp="1"/>
          </p:cNvSpPr>
          <p:nvPr>
            <p:ph sz="half" idx="2"/>
          </p:nvPr>
        </p:nvSpPr>
        <p:spPr>
          <a:xfrm>
            <a:off x="364524" y="1927383"/>
            <a:ext cx="5339492" cy="4646410"/>
          </a:xfrm>
        </p:spPr>
        <p:txBody>
          <a:bodyPr>
            <a:noAutofit/>
          </a:bodyPr>
          <a:lstStyle/>
          <a:p>
            <a:pPr algn="just"/>
            <a:r>
              <a:rPr lang="en-GB" sz="1800" dirty="0">
                <a:effectLst/>
                <a:latin typeface="Trebuchet MS" panose="020B0603020202020204" pitchFamily="34" charset="0"/>
                <a:ea typeface="Calibri" panose="020F0502020204030204" pitchFamily="34" charset="0"/>
                <a:cs typeface="Times New Roman" panose="02020603050405020304" pitchFamily="18" charset="0"/>
              </a:rPr>
              <a:t>The five runner up finalists from London diocese and the five runner up finalists from Southwark diocese will be published as a collection of ten postcards which will be available for purchase through Church House and other appropriate outlets.</a:t>
            </a:r>
          </a:p>
          <a:p>
            <a:pPr algn="just"/>
            <a:r>
              <a:rPr lang="en-GB" sz="1800" dirty="0">
                <a:latin typeface="Trebuchet MS" panose="020B0603020202020204" pitchFamily="34" charset="0"/>
                <a:ea typeface="Calibri" panose="020F0502020204030204" pitchFamily="34" charset="0"/>
                <a:cs typeface="Times New Roman" panose="02020603050405020304" pitchFamily="18" charset="0"/>
              </a:rPr>
              <a:t>The </a:t>
            </a:r>
            <a:r>
              <a:rPr lang="en-GB" sz="1800" dirty="0">
                <a:effectLst/>
                <a:latin typeface="Trebuchet MS" panose="020B0603020202020204" pitchFamily="34" charset="0"/>
                <a:ea typeface="Calibri" panose="020F0502020204030204" pitchFamily="34" charset="0"/>
                <a:cs typeface="Times New Roman" panose="02020603050405020304" pitchFamily="18" charset="0"/>
              </a:rPr>
              <a:t>winning entry for London diocese and the winning entry for Southwark diocese will each be published as individual bereavement cards that can be purchased through Church House and other appropriate outlets. </a:t>
            </a:r>
          </a:p>
          <a:p>
            <a:pPr algn="just"/>
            <a:r>
              <a:rPr lang="en-GB" sz="1800" dirty="0">
                <a:latin typeface="Trebuchet MS" panose="020B0603020202020204" pitchFamily="34" charset="0"/>
                <a:ea typeface="Calibri" panose="020F0502020204030204" pitchFamily="34" charset="0"/>
                <a:cs typeface="Times New Roman" panose="02020603050405020304" pitchFamily="18" charset="0"/>
              </a:rPr>
              <a:t>The two winning entries will be used by their respective dioceses to help focus prayer, signpost and connect resources and help brand the diocesan work done to promote community safety and interrupt serious youth violence.</a:t>
            </a: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3DBE9609-E151-708C-009B-16F4C013DDFA}"/>
              </a:ext>
            </a:extLst>
          </p:cNvPr>
          <p:cNvSpPr>
            <a:spLocks noGrp="1"/>
          </p:cNvSpPr>
          <p:nvPr>
            <p:ph type="body" sz="quarter" idx="3"/>
          </p:nvPr>
        </p:nvSpPr>
        <p:spPr>
          <a:xfrm>
            <a:off x="6487987" y="1296552"/>
            <a:ext cx="5473572" cy="419486"/>
          </a:xfrm>
        </p:spPr>
        <p:txBody>
          <a:bodyPr>
            <a:normAutofit lnSpcReduction="10000"/>
          </a:bodyPr>
          <a:lstStyle/>
          <a:p>
            <a:pPr algn="ctr"/>
            <a:r>
              <a:rPr lang="en-GB" dirty="0">
                <a:latin typeface="Trebuchet MS" panose="020B0603020202020204" pitchFamily="34" charset="0"/>
              </a:rPr>
              <a:t>What will happen later in the year:</a:t>
            </a:r>
          </a:p>
        </p:txBody>
      </p:sp>
      <p:sp>
        <p:nvSpPr>
          <p:cNvPr id="13" name="Content Placeholder 12">
            <a:extLst>
              <a:ext uri="{FF2B5EF4-FFF2-40B4-BE49-F238E27FC236}">
                <a16:creationId xmlns:a16="http://schemas.microsoft.com/office/drawing/2014/main" id="{4729D4C9-8448-6120-D820-680986EBD1AA}"/>
              </a:ext>
            </a:extLst>
          </p:cNvPr>
          <p:cNvSpPr>
            <a:spLocks noGrp="1"/>
          </p:cNvSpPr>
          <p:nvPr>
            <p:ph sz="quarter" idx="4"/>
          </p:nvPr>
        </p:nvSpPr>
        <p:spPr>
          <a:xfrm>
            <a:off x="5832608" y="1745050"/>
            <a:ext cx="6128951" cy="5165124"/>
          </a:xfrm>
        </p:spPr>
        <p:txBody>
          <a:bodyPr>
            <a:noAutofit/>
          </a:bodyPr>
          <a:lstStyle/>
          <a:p>
            <a:pPr algn="just"/>
            <a:r>
              <a:rPr lang="en-GB" sz="1700" dirty="0">
                <a:latin typeface="Trebuchet MS" panose="020B0603020202020204" pitchFamily="34" charset="0"/>
              </a:rPr>
              <a:t>All twelve finalist images will be used to develop a high quality prayer resource that will be available for use in schools and churches. This resource will include A4 copies of the finalist pietas with liturgy and intercessions that can be used regularly and in times of need. This resource will be priced to recover design and reproduction costs.</a:t>
            </a:r>
          </a:p>
          <a:p>
            <a:pPr algn="just"/>
            <a:r>
              <a:rPr lang="en-GB" sz="1700" dirty="0">
                <a:latin typeface="Trebuchet MS" panose="020B0603020202020204" pitchFamily="34" charset="0"/>
              </a:rPr>
              <a:t>All twelve finalists will be invited to celebration event(s) to recognise their work and skills.</a:t>
            </a:r>
          </a:p>
          <a:p>
            <a:pPr algn="just"/>
            <a:r>
              <a:rPr lang="en-GB" sz="1700" dirty="0">
                <a:solidFill>
                  <a:srgbClr val="FF0000"/>
                </a:solidFill>
                <a:latin typeface="Trebuchet MS" panose="020B0603020202020204" pitchFamily="34" charset="0"/>
              </a:rPr>
              <a:t>By submitting entries to the long list all schools, students and parent/carer/adults agree to the free use, display and reproduction of the images within London &amp; Southwark dioceses for the purposes of promoting community safety and contextual safeguarding, and interrupting serious youth violence. </a:t>
            </a:r>
          </a:p>
          <a:p>
            <a:pPr algn="just"/>
            <a:r>
              <a:rPr lang="en-GB" sz="1700" dirty="0">
                <a:latin typeface="Trebuchet MS" panose="020B0603020202020204" pitchFamily="34" charset="0"/>
              </a:rPr>
              <a:t>Any proceeds raised will be strictly used to cover the  reproduction costs for resources or ring-fenced to support church based interventions that specifically promote community safety, contextual safeguarding and wellbeing for young people who are at risk.</a:t>
            </a:r>
          </a:p>
        </p:txBody>
      </p:sp>
    </p:spTree>
    <p:extLst>
      <p:ext uri="{BB962C8B-B14F-4D97-AF65-F5344CB8AC3E}">
        <p14:creationId xmlns:p14="http://schemas.microsoft.com/office/powerpoint/2010/main" val="207666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17000"/>
            <a:lum/>
          </a:blip>
          <a:srcRect/>
          <a:stretch>
            <a:fillRect t="-28000" b="-2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F03F-81E0-6FB3-D71E-16C958753C57}"/>
              </a:ext>
            </a:extLst>
          </p:cNvPr>
          <p:cNvSpPr>
            <a:spLocks noGrp="1"/>
          </p:cNvSpPr>
          <p:nvPr>
            <p:ph type="title"/>
          </p:nvPr>
        </p:nvSpPr>
        <p:spPr>
          <a:xfrm>
            <a:off x="838200" y="365125"/>
            <a:ext cx="5448300" cy="739775"/>
          </a:xfrm>
        </p:spPr>
        <p:txBody>
          <a:bodyPr/>
          <a:lstStyle/>
          <a:p>
            <a:r>
              <a:rPr lang="en-GB" dirty="0">
                <a:latin typeface="Trebuchet MS" panose="020B0603020202020204" pitchFamily="34" charset="0"/>
              </a:rPr>
              <a:t>Copyright Disclaimer</a:t>
            </a:r>
          </a:p>
        </p:txBody>
      </p:sp>
      <p:sp>
        <p:nvSpPr>
          <p:cNvPr id="3" name="Content Placeholder 2">
            <a:extLst>
              <a:ext uri="{FF2B5EF4-FFF2-40B4-BE49-F238E27FC236}">
                <a16:creationId xmlns:a16="http://schemas.microsoft.com/office/drawing/2014/main" id="{80223F85-397D-0051-7D48-1EE571F9A3A1}"/>
              </a:ext>
            </a:extLst>
          </p:cNvPr>
          <p:cNvSpPr>
            <a:spLocks noGrp="1"/>
          </p:cNvSpPr>
          <p:nvPr>
            <p:ph idx="1"/>
          </p:nvPr>
        </p:nvSpPr>
        <p:spPr>
          <a:xfrm>
            <a:off x="749300" y="1092200"/>
            <a:ext cx="11049000" cy="6184900"/>
          </a:xfrm>
          <a:blipFill>
            <a:blip r:embed="rId3">
              <a:alphaModFix amt="4000"/>
            </a:blip>
            <a:tile tx="0" ty="0" sx="100000" sy="100000" flip="none" algn="tl"/>
          </a:blipFill>
        </p:spPr>
        <p:txBody>
          <a:bodyPr>
            <a:normAutofit fontScale="77500" lnSpcReduction="20000"/>
          </a:bodyPr>
          <a:lstStyle/>
          <a:p>
            <a:pPr algn="just"/>
            <a:r>
              <a:rPr lang="en-GB" dirty="0">
                <a:latin typeface="Trebuchet MS" panose="020B0603020202020204" pitchFamily="34" charset="0"/>
              </a:rPr>
              <a:t>This teaching resource has been specifically created for use by teachers, educators and students for purely educational and non-commercial purposes. It a free resource that has been strictly and explicitly created to structure learning, provide visual stimulus and promote creative and pastorally relevant discussion and support for children and young people. No other use is permitted under any circumstances. </a:t>
            </a:r>
          </a:p>
          <a:p>
            <a:pPr algn="just"/>
            <a:r>
              <a:rPr lang="en-GB" dirty="0">
                <a:latin typeface="Trebuchet MS" panose="020B0603020202020204" pitchFamily="34" charset="0"/>
              </a:rPr>
              <a:t>All works created through engagement with these teaching materials are intended to promote and enable the pastoral care and wellbeing of children and young people with their educational and/or  faith settings. A small sample of the student created works will be included in a non-commercial, not for profit prayer resource. The published prayer resources that will be made after the conclusion of the competition will be used teaching and learning. </a:t>
            </a:r>
            <a:r>
              <a:rPr lang="en-GB">
                <a:latin typeface="Trebuchet MS" panose="020B0603020202020204" pitchFamily="34" charset="0"/>
              </a:rPr>
              <a:t>Any funds raised will be used to cover the cost of realisation or to support pastoral or wellbeing for those who face contextual safeguarding risk and/ SYV.</a:t>
            </a:r>
            <a:endParaRPr lang="en-GB" dirty="0">
              <a:latin typeface="Trebuchet MS" panose="020B0603020202020204" pitchFamily="34" charset="0"/>
            </a:endParaRPr>
          </a:p>
          <a:p>
            <a:pPr algn="just"/>
            <a:r>
              <a:rPr lang="en-GB" dirty="0">
                <a:latin typeface="Trebuchet MS" panose="020B0603020202020204" pitchFamily="34" charset="0"/>
              </a:rPr>
              <a:t>No credit is taken for the artworks, images, photographs, videos blog links or other publicly available resources within this resource. All the artists and creators rights are acknowledged, respected and reserved. No infringement is intended, authorised or accepted by the issuing organisations. By choosing to download, open or use this resource, all users are strictly agree to use this resource within these parameters and for the expressed intentions. </a:t>
            </a:r>
          </a:p>
          <a:p>
            <a:pPr algn="just"/>
            <a:r>
              <a:rPr lang="en-GB" dirty="0">
                <a:latin typeface="Trebuchet MS" panose="020B0603020202020204" pitchFamily="34" charset="0"/>
              </a:rPr>
              <a:t>If any user finds that they are unable to abide by, adhere to or are otherwise prevented from working within this framework of permissions, they are required to immediately delete all the resources from their equipment and desist from any further engagement. </a:t>
            </a:r>
          </a:p>
        </p:txBody>
      </p:sp>
    </p:spTree>
    <p:extLst>
      <p:ext uri="{BB962C8B-B14F-4D97-AF65-F5344CB8AC3E}">
        <p14:creationId xmlns:p14="http://schemas.microsoft.com/office/powerpoint/2010/main" val="286708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
            <a:lum/>
          </a:blip>
          <a:srcRect/>
          <a:stretch>
            <a:fillRect t="-28000" b="-2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F029-7FCD-2BAD-535F-EFBA231B0F64}"/>
              </a:ext>
            </a:extLst>
          </p:cNvPr>
          <p:cNvSpPr>
            <a:spLocks noGrp="1"/>
          </p:cNvSpPr>
          <p:nvPr>
            <p:ph type="title"/>
          </p:nvPr>
        </p:nvSpPr>
        <p:spPr>
          <a:xfrm>
            <a:off x="764931" y="0"/>
            <a:ext cx="5331069" cy="915713"/>
          </a:xfrm>
        </p:spPr>
        <p:txBody>
          <a:bodyPr/>
          <a:lstStyle/>
          <a:p>
            <a:r>
              <a:rPr lang="en-GB" dirty="0">
                <a:latin typeface="Trebuchet MS" panose="020B0603020202020204" pitchFamily="34" charset="0"/>
              </a:rPr>
              <a:t>Learning Objectives</a:t>
            </a:r>
          </a:p>
        </p:txBody>
      </p:sp>
      <p:sp>
        <p:nvSpPr>
          <p:cNvPr id="4" name="Text Placeholder 3">
            <a:extLst>
              <a:ext uri="{FF2B5EF4-FFF2-40B4-BE49-F238E27FC236}">
                <a16:creationId xmlns:a16="http://schemas.microsoft.com/office/drawing/2014/main" id="{219AF82D-4C86-22DC-BC30-108275B70223}"/>
              </a:ext>
            </a:extLst>
          </p:cNvPr>
          <p:cNvSpPr>
            <a:spLocks noGrp="1"/>
          </p:cNvSpPr>
          <p:nvPr>
            <p:ph type="body" idx="1"/>
          </p:nvPr>
        </p:nvSpPr>
        <p:spPr>
          <a:xfrm>
            <a:off x="1504478" y="997653"/>
            <a:ext cx="4040066" cy="639762"/>
          </a:xfrm>
        </p:spPr>
        <p:txBody>
          <a:bodyPr>
            <a:normAutofit/>
          </a:bodyPr>
          <a:lstStyle/>
          <a:p>
            <a:r>
              <a:rPr lang="en-GB" dirty="0">
                <a:solidFill>
                  <a:srgbClr val="FFC000"/>
                </a:solidFill>
                <a:latin typeface="Century Gothic" panose="020B0502020202020204" pitchFamily="34" charset="0"/>
              </a:rPr>
              <a:t>Over the next few weeks</a:t>
            </a:r>
          </a:p>
        </p:txBody>
      </p:sp>
      <p:sp>
        <p:nvSpPr>
          <p:cNvPr id="5" name="Content Placeholder 4">
            <a:extLst>
              <a:ext uri="{FF2B5EF4-FFF2-40B4-BE49-F238E27FC236}">
                <a16:creationId xmlns:a16="http://schemas.microsoft.com/office/drawing/2014/main" id="{18A03EEE-5134-622A-B167-82D9F6413C31}"/>
              </a:ext>
            </a:extLst>
          </p:cNvPr>
          <p:cNvSpPr>
            <a:spLocks noGrp="1"/>
          </p:cNvSpPr>
          <p:nvPr>
            <p:ph sz="half" idx="2"/>
          </p:nvPr>
        </p:nvSpPr>
        <p:spPr>
          <a:xfrm>
            <a:off x="764931" y="1637415"/>
            <a:ext cx="4861513" cy="5073453"/>
          </a:xfrm>
        </p:spPr>
        <p:txBody>
          <a:bodyPr>
            <a:normAutofit lnSpcReduction="10000"/>
          </a:bodyPr>
          <a:lstStyle/>
          <a:p>
            <a:pPr marL="342900" indent="-342900">
              <a:lnSpc>
                <a:spcPct val="107000"/>
              </a:lnSpc>
              <a:spcAft>
                <a:spcPts val="800"/>
              </a:spcAft>
              <a:buFont typeface="Arial" panose="020B0604020202020204" pitchFamily="34" charset="0"/>
              <a:buChar char="●"/>
            </a:pPr>
            <a:r>
              <a:rPr lang="en-GB" sz="1600" dirty="0">
                <a:latin typeface="Trebuchet MS" panose="020B0603020202020204" pitchFamily="34" charset="0"/>
                <a:ea typeface="Calibri" panose="020F0502020204030204" pitchFamily="34" charset="0"/>
              </a:rPr>
              <a:t>Learn about aspects of Christian art history and spiritual imagination of the Pieta</a:t>
            </a:r>
          </a:p>
          <a:p>
            <a:pPr marL="342900" indent="-342900">
              <a:lnSpc>
                <a:spcPct val="107000"/>
              </a:lnSpc>
              <a:spcAft>
                <a:spcPts val="800"/>
              </a:spcAft>
              <a:buFont typeface="Arial" panose="020B0604020202020204" pitchFamily="34" charset="0"/>
              <a:buChar char="●"/>
            </a:pPr>
            <a:r>
              <a:rPr lang="en-GB" sz="1600" dirty="0">
                <a:latin typeface="Trebuchet MS" panose="020B0603020202020204" pitchFamily="34" charset="0"/>
                <a:ea typeface="Calibri" panose="020F0502020204030204" pitchFamily="34" charset="0"/>
              </a:rPr>
              <a:t>Engage with a selection of Pieta re-interpretations in a range of medias.</a:t>
            </a:r>
          </a:p>
          <a:p>
            <a:pPr marL="342900" indent="-342900">
              <a:lnSpc>
                <a:spcPct val="107000"/>
              </a:lnSpc>
              <a:spcAft>
                <a:spcPts val="800"/>
              </a:spcAft>
              <a:buFont typeface="Arial" panose="020B0604020202020204" pitchFamily="34" charset="0"/>
              <a:buChar char="●"/>
            </a:pPr>
            <a:r>
              <a:rPr lang="en-GB" sz="1600" dirty="0">
                <a:latin typeface="Trebuchet MS" panose="020B0603020202020204" pitchFamily="34" charset="0"/>
                <a:ea typeface="Calibri" panose="020F0502020204030204" pitchFamily="34" charset="0"/>
              </a:rPr>
              <a:t>Reflect on how to connect the viewer with the tragedy of a young man’s death and a mother’s grief.</a:t>
            </a:r>
          </a:p>
          <a:p>
            <a:pPr marL="342900" indent="-342900">
              <a:lnSpc>
                <a:spcPct val="107000"/>
              </a:lnSpc>
              <a:spcAft>
                <a:spcPts val="800"/>
              </a:spcAft>
              <a:buFont typeface="Arial" panose="020B0604020202020204" pitchFamily="34" charset="0"/>
              <a:buChar char="●"/>
            </a:pPr>
            <a:r>
              <a:rPr lang="en-GB" sz="1600" dirty="0">
                <a:latin typeface="Trebuchet MS" panose="020B0603020202020204" pitchFamily="34" charset="0"/>
                <a:ea typeface="Calibri" panose="020F0502020204030204" pitchFamily="34" charset="0"/>
              </a:rPr>
              <a:t>Plan, organise resource and execute a pieta that can be reproduced as a high quality postcard, bereavement card or print.</a:t>
            </a:r>
          </a:p>
          <a:p>
            <a:pPr marL="342900" indent="-342900">
              <a:lnSpc>
                <a:spcPct val="107000"/>
              </a:lnSpc>
              <a:spcAft>
                <a:spcPts val="800"/>
              </a:spcAft>
              <a:buFont typeface="Arial" panose="020B0604020202020204" pitchFamily="34" charset="0"/>
              <a:buChar char="●"/>
            </a:pPr>
            <a:r>
              <a:rPr lang="en-GB" sz="1600" dirty="0">
                <a:latin typeface="Trebuchet MS" panose="020B0603020202020204" pitchFamily="34" charset="0"/>
                <a:ea typeface="Calibri" panose="020F0502020204030204" pitchFamily="34" charset="0"/>
              </a:rPr>
              <a:t>Learn about the spiritual purpose and prayerfulness of iconography, and consider ways to draw upon this tradition/ apply these practices when working upon a commission.</a:t>
            </a:r>
          </a:p>
          <a:p>
            <a:pPr marL="342900" indent="-342900">
              <a:lnSpc>
                <a:spcPct val="107000"/>
              </a:lnSpc>
              <a:spcAft>
                <a:spcPts val="800"/>
              </a:spcAft>
              <a:buFont typeface="Arial" panose="020B0604020202020204" pitchFamily="34" charset="0"/>
              <a:buChar char="●"/>
            </a:pPr>
            <a:endParaRPr lang="en-GB" sz="1600" dirty="0">
              <a:latin typeface="Trebuchet MS" panose="020B0603020202020204" pitchFamily="34" charset="0"/>
              <a:ea typeface="Calibri" panose="020F0502020204030204" pitchFamily="34" charset="0"/>
            </a:endParaRPr>
          </a:p>
        </p:txBody>
      </p:sp>
      <p:sp>
        <p:nvSpPr>
          <p:cNvPr id="6" name="Text Placeholder 5">
            <a:extLst>
              <a:ext uri="{FF2B5EF4-FFF2-40B4-BE49-F238E27FC236}">
                <a16:creationId xmlns:a16="http://schemas.microsoft.com/office/drawing/2014/main" id="{F8DBD6AE-CF66-D038-6B0E-E3C10B344A21}"/>
              </a:ext>
            </a:extLst>
          </p:cNvPr>
          <p:cNvSpPr>
            <a:spLocks noGrp="1"/>
          </p:cNvSpPr>
          <p:nvPr>
            <p:ph type="body" sz="quarter" idx="3"/>
          </p:nvPr>
        </p:nvSpPr>
        <p:spPr>
          <a:xfrm>
            <a:off x="6169270" y="915713"/>
            <a:ext cx="4328610" cy="639762"/>
          </a:xfrm>
        </p:spPr>
        <p:txBody>
          <a:bodyPr>
            <a:normAutofit/>
          </a:bodyPr>
          <a:lstStyle/>
          <a:p>
            <a:r>
              <a:rPr lang="en-GB" dirty="0">
                <a:solidFill>
                  <a:srgbClr val="FFC000"/>
                </a:solidFill>
                <a:latin typeface="Century Gothic" panose="020B0502020202020204" pitchFamily="34" charset="0"/>
              </a:rPr>
              <a:t>Today’s session:</a:t>
            </a:r>
          </a:p>
        </p:txBody>
      </p:sp>
      <p:sp>
        <p:nvSpPr>
          <p:cNvPr id="7" name="Content Placeholder 6">
            <a:extLst>
              <a:ext uri="{FF2B5EF4-FFF2-40B4-BE49-F238E27FC236}">
                <a16:creationId xmlns:a16="http://schemas.microsoft.com/office/drawing/2014/main" id="{BC3F8388-0FA3-DEB8-6922-4D796470A533}"/>
              </a:ext>
            </a:extLst>
          </p:cNvPr>
          <p:cNvSpPr>
            <a:spLocks noGrp="1"/>
          </p:cNvSpPr>
          <p:nvPr>
            <p:ph sz="quarter" idx="4"/>
          </p:nvPr>
        </p:nvSpPr>
        <p:spPr>
          <a:xfrm>
            <a:off x="6169271" y="1637415"/>
            <a:ext cx="4328609" cy="4488749"/>
          </a:xfrm>
        </p:spPr>
        <p:txBody>
          <a:bodyPr>
            <a:normAutofit lnSpcReduction="10000"/>
          </a:bodyPr>
          <a:lstStyle/>
          <a:p>
            <a:pPr marL="0" indent="0">
              <a:lnSpc>
                <a:spcPct val="107000"/>
              </a:lnSpc>
              <a:spcBef>
                <a:spcPts val="0"/>
              </a:spcBef>
              <a:buNone/>
            </a:pPr>
            <a:r>
              <a:rPr lang="en-GB" sz="2400" b="1" u="sng" dirty="0">
                <a:effectLst/>
                <a:latin typeface="Trebuchet MS" panose="020B0603020202020204" pitchFamily="34" charset="0"/>
                <a:ea typeface="Calibri" panose="020F0502020204030204" pitchFamily="34" charset="0"/>
                <a:cs typeface="Times New Roman" panose="02020603050405020304" pitchFamily="18" charset="0"/>
              </a:rPr>
              <a:t>Pieta </a:t>
            </a:r>
            <a:r>
              <a:rPr lang="en-GB" sz="2400" b="1" u="sng">
                <a:effectLst/>
                <a:latin typeface="Trebuchet MS" panose="020B0603020202020204" pitchFamily="34" charset="0"/>
                <a:ea typeface="Calibri" panose="020F0502020204030204" pitchFamily="34" charset="0"/>
                <a:cs typeface="Times New Roman" panose="02020603050405020304" pitchFamily="18" charset="0"/>
              </a:rPr>
              <a:t>Lesson Phase 1</a:t>
            </a:r>
            <a:endParaRPr lang="en-GB" sz="2400" b="1" u="sng" dirty="0">
              <a:effectLst/>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GB" sz="24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To know about the history, artistic significance and spiritual imagination of the Pieta.</a:t>
            </a:r>
          </a:p>
          <a:p>
            <a:pPr marL="342900" lvl="0" indent="-342900">
              <a:lnSpc>
                <a:spcPct val="107000"/>
              </a:lnSpc>
              <a:spcBef>
                <a:spcPts val="0"/>
              </a:spcBef>
              <a:buFont typeface="Symbol" panose="05050102010706020507" pitchFamily="18" charset="2"/>
              <a:buChar char=""/>
            </a:pP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To consider traditional and contemporary examples of the pieta and identify key features.</a:t>
            </a:r>
          </a:p>
          <a:p>
            <a:pPr marL="342900" lvl="0" indent="-342900">
              <a:lnSpc>
                <a:spcPct val="107000"/>
              </a:lnSpc>
              <a:spcBef>
                <a:spcPts val="0"/>
              </a:spcBef>
              <a:buFont typeface="Symbol" panose="05050102010706020507" pitchFamily="18" charset="2"/>
              <a:buChar char=""/>
            </a:pPr>
            <a:endParaRPr lang="en-GB"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GB" sz="1800" dirty="0">
                <a:effectLst/>
                <a:latin typeface="Trebuchet MS" panose="020B0603020202020204" pitchFamily="34" charset="0"/>
                <a:ea typeface="Calibri" panose="020F0502020204030204" pitchFamily="34" charset="0"/>
                <a:cs typeface="Times New Roman" panose="02020603050405020304" pitchFamily="18" charset="0"/>
              </a:rPr>
              <a:t>To </a:t>
            </a:r>
            <a:r>
              <a:rPr lang="en-GB" sz="1800" dirty="0">
                <a:latin typeface="Trebuchet MS" panose="020B0603020202020204" pitchFamily="34" charset="0"/>
                <a:ea typeface="Calibri" panose="020F0502020204030204" pitchFamily="34" charset="0"/>
                <a:cs typeface="Times New Roman" panose="02020603050405020304" pitchFamily="18" charset="0"/>
              </a:rPr>
              <a:t>reflect on </a:t>
            </a:r>
            <a:r>
              <a:rPr lang="en-GB" sz="1800" dirty="0">
                <a:effectLst/>
                <a:latin typeface="Trebuchet MS" panose="020B0603020202020204" pitchFamily="34" charset="0"/>
                <a:ea typeface="Calibri" panose="020F0502020204030204" pitchFamily="34" charset="0"/>
                <a:cs typeface="Times New Roman" panose="02020603050405020304" pitchFamily="18" charset="0"/>
              </a:rPr>
              <a:t>how the Pieta might </a:t>
            </a:r>
            <a:r>
              <a:rPr lang="en-GB" sz="1800" dirty="0">
                <a:latin typeface="Trebuchet MS" panose="020B0603020202020204" pitchFamily="34" charset="0"/>
                <a:ea typeface="Calibri" panose="020F0502020204030204" pitchFamily="34" charset="0"/>
                <a:cs typeface="Times New Roman" panose="02020603050405020304" pitchFamily="18" charset="0"/>
              </a:rPr>
              <a:t>help people to think, pray and act to address t</a:t>
            </a:r>
            <a:r>
              <a:rPr lang="en-GB" sz="1800" dirty="0">
                <a:effectLst/>
                <a:latin typeface="Trebuchet MS" panose="020B0603020202020204" pitchFamily="34" charset="0"/>
                <a:ea typeface="Calibri" panose="020F0502020204030204" pitchFamily="34" charset="0"/>
                <a:cs typeface="Times New Roman" panose="02020603050405020304" pitchFamily="18" charset="0"/>
              </a:rPr>
              <a:t>he </a:t>
            </a:r>
            <a:r>
              <a:rPr lang="en-GB" sz="1800" dirty="0">
                <a:latin typeface="Trebuchet MS" panose="020B0603020202020204" pitchFamily="34" charset="0"/>
                <a:ea typeface="Calibri" panose="020F0502020204030204" pitchFamily="34" charset="0"/>
                <a:cs typeface="Times New Roman" panose="02020603050405020304" pitchFamily="18" charset="0"/>
              </a:rPr>
              <a:t>underlying causes </a:t>
            </a:r>
            <a:r>
              <a:rPr lang="en-GB" sz="1800" dirty="0">
                <a:effectLst/>
                <a:latin typeface="Trebuchet MS" panose="020B0603020202020204" pitchFamily="34" charset="0"/>
                <a:ea typeface="Calibri" panose="020F0502020204030204" pitchFamily="34" charset="0"/>
                <a:cs typeface="Times New Roman" panose="02020603050405020304" pitchFamily="18" charset="0"/>
              </a:rPr>
              <a:t>of Serious Youth Violence (SYV) within London communities.</a:t>
            </a:r>
          </a:p>
        </p:txBody>
      </p:sp>
    </p:spTree>
    <p:extLst>
      <p:ext uri="{BB962C8B-B14F-4D97-AF65-F5344CB8AC3E}">
        <p14:creationId xmlns:p14="http://schemas.microsoft.com/office/powerpoint/2010/main" val="379418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28000" b="-28000"/>
          </a:stretch>
        </a:blipFill>
        <a:effectLst/>
      </p:bgPr>
    </p:bg>
    <p:spTree>
      <p:nvGrpSpPr>
        <p:cNvPr id="1" name=""/>
        <p:cNvGrpSpPr/>
        <p:nvPr/>
      </p:nvGrpSpPr>
      <p:grpSpPr>
        <a:xfrm>
          <a:off x="0" y="0"/>
          <a:ext cx="0" cy="0"/>
          <a:chOff x="0" y="0"/>
          <a:chExt cx="0" cy="0"/>
        </a:xfrm>
      </p:grpSpPr>
      <p:pic>
        <p:nvPicPr>
          <p:cNvPr id="7" name="Picture 6" descr="A picture containing text, weapon&#10;&#10;Description automatically generated">
            <a:extLst>
              <a:ext uri="{FF2B5EF4-FFF2-40B4-BE49-F238E27FC236}">
                <a16:creationId xmlns:a16="http://schemas.microsoft.com/office/drawing/2014/main" id="{F770D7D5-0C41-83CC-A162-D8F07DCB4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7074" y="1299268"/>
            <a:ext cx="894316" cy="710192"/>
          </a:xfrm>
          <a:prstGeom prst="rect">
            <a:avLst/>
          </a:prstGeom>
        </p:spPr>
      </p:pic>
      <p:sp>
        <p:nvSpPr>
          <p:cNvPr id="2" name="Title 1">
            <a:extLst>
              <a:ext uri="{FF2B5EF4-FFF2-40B4-BE49-F238E27FC236}">
                <a16:creationId xmlns:a16="http://schemas.microsoft.com/office/drawing/2014/main" id="{C2BC755B-CDE9-B813-F69F-EC2A5C635F76}"/>
              </a:ext>
            </a:extLst>
          </p:cNvPr>
          <p:cNvSpPr>
            <a:spLocks noGrp="1"/>
          </p:cNvSpPr>
          <p:nvPr>
            <p:ph type="title"/>
          </p:nvPr>
        </p:nvSpPr>
        <p:spPr>
          <a:xfrm>
            <a:off x="4406747" y="274639"/>
            <a:ext cx="5804053" cy="916209"/>
          </a:xfrm>
        </p:spPr>
        <p:txBody>
          <a:bodyPr>
            <a:normAutofit fontScale="90000"/>
          </a:bodyPr>
          <a:lstStyle/>
          <a:p>
            <a:pPr algn="r"/>
            <a:r>
              <a:rPr lang="en-GB" dirty="0">
                <a:latin typeface="Trebuchet MS" panose="020B0603020202020204" pitchFamily="34" charset="0"/>
                <a:ea typeface="Calibri" panose="020F0502020204030204" pitchFamily="34" charset="0"/>
                <a:cs typeface="Times New Roman" panose="02020603050405020304" pitchFamily="18" charset="0"/>
              </a:rPr>
              <a:t>Why are we doing this?</a:t>
            </a:r>
            <a:endParaRPr lang="en-GB"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5E4F8571-93D7-B7D2-DF23-E45C2A552B79}"/>
              </a:ext>
            </a:extLst>
          </p:cNvPr>
          <p:cNvSpPr>
            <a:spLocks noGrp="1"/>
          </p:cNvSpPr>
          <p:nvPr>
            <p:ph idx="1"/>
          </p:nvPr>
        </p:nvSpPr>
        <p:spPr>
          <a:xfrm>
            <a:off x="654908" y="984511"/>
            <a:ext cx="3751840" cy="5579506"/>
          </a:xfrm>
        </p:spPr>
        <p:txBody>
          <a:bodyPr>
            <a:normAutofit/>
          </a:bodyPr>
          <a:lstStyle/>
          <a:p>
            <a:pPr marL="0" indent="0">
              <a:lnSpc>
                <a:spcPct val="107000"/>
              </a:lnSpc>
              <a:spcAft>
                <a:spcPts val="600"/>
              </a:spcAft>
              <a:buNone/>
            </a:pPr>
            <a:r>
              <a:rPr lang="en-GB" sz="2000" dirty="0">
                <a:latin typeface="Century Gothic" panose="020B0502020202020204" pitchFamily="34" charset="0"/>
                <a:ea typeface="Calibri" panose="020F0502020204030204" pitchFamily="34" charset="0"/>
                <a:cs typeface="Times New Roman" panose="02020603050405020304" pitchFamily="18" charset="0"/>
              </a:rPr>
              <a:t>REASONS…</a:t>
            </a:r>
          </a:p>
          <a:p>
            <a:pPr>
              <a:lnSpc>
                <a:spcPct val="107000"/>
              </a:lnSpc>
              <a:spcAft>
                <a:spcPts val="600"/>
              </a:spcAft>
            </a:pPr>
            <a:r>
              <a:rPr lang="en-GB" sz="20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rPr>
              <a:t>Creative/Technical:</a:t>
            </a:r>
          </a:p>
          <a:p>
            <a:pPr>
              <a:lnSpc>
                <a:spcPct val="107000"/>
              </a:lnSpc>
              <a:spcAft>
                <a:spcPts val="600"/>
              </a:spcAft>
            </a:pPr>
            <a:endParaRPr lang="en-GB" sz="20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20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rPr>
              <a:t>Pastoral: </a:t>
            </a:r>
          </a:p>
          <a:p>
            <a:pPr>
              <a:lnSpc>
                <a:spcPct val="107000"/>
              </a:lnSpc>
              <a:spcAft>
                <a:spcPts val="600"/>
              </a:spcAft>
            </a:pPr>
            <a:endParaRPr lang="en-GB" sz="20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1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20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rPr>
              <a:t>Spiritual Disciplines  &amp; Development :</a:t>
            </a:r>
          </a:p>
          <a:p>
            <a:pPr>
              <a:lnSpc>
                <a:spcPct val="107000"/>
              </a:lnSpc>
              <a:spcAft>
                <a:spcPts val="600"/>
              </a:spcAft>
            </a:pPr>
            <a:endParaRPr lang="en-GB" sz="20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2000" dirty="0">
                <a:solidFill>
                  <a:srgbClr val="DAA600"/>
                </a:solidFill>
                <a:latin typeface="Century Gothic" panose="020B0502020202020204" pitchFamily="34" charset="0"/>
                <a:ea typeface="Calibri" panose="020F0502020204030204" pitchFamily="34" charset="0"/>
                <a:cs typeface="Times New Roman" panose="02020603050405020304" pitchFamily="18" charset="0"/>
              </a:rPr>
              <a:t>Existential: </a:t>
            </a:r>
            <a:endParaRPr lang="en-GB" sz="1350" dirty="0">
              <a:solidFill>
                <a:srgbClr val="DAA600"/>
              </a:solidFill>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Content Placeholder 2">
            <a:extLst>
              <a:ext uri="{FF2B5EF4-FFF2-40B4-BE49-F238E27FC236}">
                <a16:creationId xmlns:a16="http://schemas.microsoft.com/office/drawing/2014/main" id="{1935827B-6E8C-696E-7F77-73C5C21A26B0}"/>
              </a:ext>
            </a:extLst>
          </p:cNvPr>
          <p:cNvSpPr txBox="1">
            <a:spLocks/>
          </p:cNvSpPr>
          <p:nvPr/>
        </p:nvSpPr>
        <p:spPr bwMode="auto">
          <a:xfrm>
            <a:off x="5370444" y="1278492"/>
            <a:ext cx="6593874" cy="55795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eaLnBrk="0" fontAlgn="base" hangingPunct="0">
              <a:spcBef>
                <a:spcPct val="20000"/>
              </a:spcBef>
              <a:spcAft>
                <a:spcPct val="0"/>
              </a:spcAft>
              <a:buClr>
                <a:srgbClr val="E98300"/>
              </a:buClr>
              <a:buChar char="•"/>
              <a:defRPr sz="1846" b="1">
                <a:solidFill>
                  <a:srgbClr val="37424A"/>
                </a:solidFill>
                <a:latin typeface="+mn-lt"/>
                <a:ea typeface="ＭＳ Ｐゴシック" charset="0"/>
                <a:cs typeface="ＭＳ Ｐゴシック" charset="0"/>
              </a:defRPr>
            </a:lvl1pPr>
            <a:lvl2pPr marL="685817" indent="-263776" algn="l" rtl="0" eaLnBrk="0" fontAlgn="base" hangingPunct="0">
              <a:spcBef>
                <a:spcPct val="20000"/>
              </a:spcBef>
              <a:spcAft>
                <a:spcPct val="0"/>
              </a:spcAft>
              <a:buClr>
                <a:srgbClr val="E98300"/>
              </a:buClr>
              <a:buChar char="–"/>
              <a:defRPr>
                <a:solidFill>
                  <a:srgbClr val="37424A"/>
                </a:solidFill>
                <a:latin typeface="Arial" pitchFamily="34" charset="0"/>
                <a:ea typeface="ＭＳ Ｐゴシック" charset="0"/>
              </a:defRPr>
            </a:lvl2pPr>
            <a:lvl3pPr marL="1055103" indent="-211021" algn="l" rtl="0" eaLnBrk="0" fontAlgn="base" hangingPunct="0">
              <a:spcBef>
                <a:spcPct val="20000"/>
              </a:spcBef>
              <a:spcAft>
                <a:spcPct val="0"/>
              </a:spcAft>
              <a:buClr>
                <a:srgbClr val="E98300"/>
              </a:buClr>
              <a:buChar char="•"/>
              <a:defRPr>
                <a:solidFill>
                  <a:srgbClr val="37424A"/>
                </a:solidFill>
                <a:latin typeface="Arial" pitchFamily="34" charset="0"/>
                <a:ea typeface="ＭＳ Ｐゴシック" charset="0"/>
              </a:defRPr>
            </a:lvl3pPr>
            <a:lvl4pPr marL="1477145" indent="-211021" algn="l" rtl="0" eaLnBrk="0" fontAlgn="base" hangingPunct="0">
              <a:spcBef>
                <a:spcPct val="20000"/>
              </a:spcBef>
              <a:spcAft>
                <a:spcPct val="0"/>
              </a:spcAft>
              <a:buClr>
                <a:srgbClr val="E98300"/>
              </a:buClr>
              <a:buChar char="–"/>
              <a:defRPr>
                <a:solidFill>
                  <a:srgbClr val="37424A"/>
                </a:solidFill>
                <a:latin typeface="Arial" pitchFamily="34" charset="0"/>
                <a:ea typeface="ＭＳ Ｐゴシック" charset="0"/>
              </a:defRPr>
            </a:lvl4pPr>
            <a:lvl5pPr marL="1899186" indent="-211021" algn="l" rtl="0" eaLnBrk="0" fontAlgn="base" hangingPunct="0">
              <a:spcBef>
                <a:spcPct val="20000"/>
              </a:spcBef>
              <a:spcAft>
                <a:spcPct val="0"/>
              </a:spcAft>
              <a:buClr>
                <a:srgbClr val="E98300"/>
              </a:buClr>
              <a:buChar char="»"/>
              <a:defRPr>
                <a:solidFill>
                  <a:srgbClr val="37424A"/>
                </a:solidFill>
                <a:latin typeface="Arial" pitchFamily="34" charset="0"/>
                <a:ea typeface="ＭＳ Ｐゴシック" charset="0"/>
              </a:defRPr>
            </a:lvl5pPr>
            <a:lvl6pPr marL="2321227" indent="-211021" algn="l" rtl="0" eaLnBrk="0" fontAlgn="base" hangingPunct="0">
              <a:spcBef>
                <a:spcPct val="20000"/>
              </a:spcBef>
              <a:spcAft>
                <a:spcPct val="0"/>
              </a:spcAft>
              <a:buChar char="»"/>
              <a:defRPr sz="1846">
                <a:solidFill>
                  <a:schemeClr val="tx1"/>
                </a:solidFill>
                <a:latin typeface="+mj-lt"/>
              </a:defRPr>
            </a:lvl6pPr>
            <a:lvl7pPr marL="2743269" indent="-211021" algn="l" rtl="0" eaLnBrk="0" fontAlgn="base" hangingPunct="0">
              <a:spcBef>
                <a:spcPct val="20000"/>
              </a:spcBef>
              <a:spcAft>
                <a:spcPct val="0"/>
              </a:spcAft>
              <a:buChar char="»"/>
              <a:defRPr sz="1846">
                <a:solidFill>
                  <a:schemeClr val="tx1"/>
                </a:solidFill>
                <a:latin typeface="+mj-lt"/>
              </a:defRPr>
            </a:lvl7pPr>
            <a:lvl8pPr marL="3165310" indent="-211021" algn="l" rtl="0" eaLnBrk="0" fontAlgn="base" hangingPunct="0">
              <a:spcBef>
                <a:spcPct val="20000"/>
              </a:spcBef>
              <a:spcAft>
                <a:spcPct val="0"/>
              </a:spcAft>
              <a:buChar char="»"/>
              <a:defRPr sz="1846">
                <a:solidFill>
                  <a:schemeClr val="tx1"/>
                </a:solidFill>
                <a:latin typeface="+mj-lt"/>
              </a:defRPr>
            </a:lvl8pPr>
            <a:lvl9pPr marL="3587351" indent="-211021" algn="l" rtl="0" eaLnBrk="0" fontAlgn="base" hangingPunct="0">
              <a:spcBef>
                <a:spcPct val="20000"/>
              </a:spcBef>
              <a:spcAft>
                <a:spcPct val="0"/>
              </a:spcAft>
              <a:buChar char="»"/>
              <a:defRPr sz="1846">
                <a:solidFill>
                  <a:schemeClr val="tx1"/>
                </a:solidFill>
                <a:latin typeface="+mj-lt"/>
              </a:defRPr>
            </a:lvl9pPr>
          </a:lstStyle>
          <a:p>
            <a:pPr marL="0" indent="0">
              <a:lnSpc>
                <a:spcPct val="107000"/>
              </a:lnSpc>
              <a:spcAft>
                <a:spcPts val="600"/>
              </a:spcAft>
              <a:buNone/>
            </a:pPr>
            <a:r>
              <a:rPr lang="en-GB" sz="1600" kern="0" dirty="0">
                <a:latin typeface="Century Gothic" panose="020B0502020202020204" pitchFamily="34" charset="0"/>
                <a:ea typeface="Calibri" panose="020F0502020204030204" pitchFamily="34" charset="0"/>
                <a:cs typeface="Times New Roman" panose="02020603050405020304" pitchFamily="18" charset="0"/>
              </a:rPr>
              <a:t>Create an high quality prayer resource, that can be used in CE schools &amp; churches so that communities are regularly praying about contextual safeguarding, community safety and SYV.</a:t>
            </a:r>
          </a:p>
          <a:p>
            <a:pPr>
              <a:lnSpc>
                <a:spcPct val="107000"/>
              </a:lnSpc>
              <a:spcAft>
                <a:spcPts val="600"/>
              </a:spcAft>
            </a:pPr>
            <a:endParaRPr lang="en-GB" sz="1600" kern="0" dirty="0">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en-GB" sz="1600" kern="0" dirty="0">
                <a:latin typeface="Century Gothic" panose="020B0502020202020204" pitchFamily="34" charset="0"/>
                <a:ea typeface="Calibri" panose="020F0502020204030204" pitchFamily="34" charset="0"/>
                <a:cs typeface="Times New Roman" panose="02020603050405020304" pitchFamily="18" charset="0"/>
              </a:rPr>
              <a:t>Create safe spaces  and prayer opportunities for students and young people to pray about their concerns, anxieties, experiences, grief and trauma, whether at school or in church.</a:t>
            </a:r>
          </a:p>
          <a:p>
            <a:pPr marL="0" indent="0">
              <a:lnSpc>
                <a:spcPct val="107000"/>
              </a:lnSpc>
              <a:spcAft>
                <a:spcPts val="600"/>
              </a:spcAft>
              <a:buNone/>
            </a:pPr>
            <a:endParaRPr lang="en-GB" sz="1600" kern="0" dirty="0">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en-GB" sz="1600" kern="0" dirty="0">
                <a:latin typeface="Century Gothic" panose="020B0502020202020204" pitchFamily="34" charset="0"/>
                <a:ea typeface="Calibri" panose="020F0502020204030204" pitchFamily="34" charset="0"/>
                <a:cs typeface="Times New Roman" panose="02020603050405020304" pitchFamily="18" charset="0"/>
              </a:rPr>
              <a:t>Develop confident prayer writing skills as well as using Christian imagery and imagination to help students and young people draw near to God through personal and collective prayer.</a:t>
            </a:r>
          </a:p>
          <a:p>
            <a:pPr marL="0" indent="0">
              <a:lnSpc>
                <a:spcPct val="107000"/>
              </a:lnSpc>
              <a:spcAft>
                <a:spcPts val="600"/>
              </a:spcAft>
              <a:buNone/>
            </a:pPr>
            <a:endParaRPr lang="en-GB" sz="1600" kern="0" dirty="0">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en-GB" sz="1600" kern="0" dirty="0">
                <a:latin typeface="Century Gothic" panose="020B0502020202020204" pitchFamily="34" charset="0"/>
                <a:ea typeface="Calibri" panose="020F0502020204030204" pitchFamily="34" charset="0"/>
                <a:cs typeface="Times New Roman" panose="02020603050405020304" pitchFamily="18" charset="0"/>
              </a:rPr>
              <a:t>Ensure students and young people in schools and churches feel well-supported in relation to their experiences of ‘peer on peer’ aggression and abuse; contextual safeguarding and community violence. Their concerns are seen, heard and regularly prayed about.</a:t>
            </a:r>
          </a:p>
          <a:p>
            <a:pPr>
              <a:lnSpc>
                <a:spcPct val="107000"/>
              </a:lnSpc>
              <a:spcAft>
                <a:spcPts val="600"/>
              </a:spcAft>
            </a:pPr>
            <a:endParaRPr lang="en-GB" sz="1350" kern="0" dirty="0">
              <a:latin typeface="Calibri" panose="020F0502020204030204" pitchFamily="34" charset="0"/>
              <a:ea typeface="Calibri" panose="020F0502020204030204" pitchFamily="34" charset="0"/>
              <a:cs typeface="Times New Roman" panose="02020603050405020304" pitchFamily="18" charset="0"/>
            </a:endParaRPr>
          </a:p>
          <a:p>
            <a:endParaRPr lang="en-GB" kern="0" dirty="0"/>
          </a:p>
        </p:txBody>
      </p:sp>
      <p:pic>
        <p:nvPicPr>
          <p:cNvPr id="9" name="Picture 8" descr="Icon&#10;&#10;Description automatically generated">
            <a:extLst>
              <a:ext uri="{FF2B5EF4-FFF2-40B4-BE49-F238E27FC236}">
                <a16:creationId xmlns:a16="http://schemas.microsoft.com/office/drawing/2014/main" id="{6CB3C7BD-FC9C-BD63-72C3-9F7D5A6E3C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2740" y="2554616"/>
            <a:ext cx="878650" cy="694585"/>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AF76BBC3-1D4A-4FAA-89C1-8CBE15380C97}"/>
              </a:ext>
            </a:extLst>
          </p:cNvPr>
          <p:cNvPicPr>
            <a:picLocks noChangeAspect="1"/>
          </p:cNvPicPr>
          <p:nvPr/>
        </p:nvPicPr>
        <p:blipFill rotWithShape="1">
          <a:blip r:embed="rId6">
            <a:extLst>
              <a:ext uri="{28A0092B-C50C-407E-A947-70E740481C1C}">
                <a14:useLocalDpi xmlns:a14="http://schemas.microsoft.com/office/drawing/2010/main" val="0"/>
              </a:ext>
            </a:extLst>
          </a:blip>
          <a:srcRect t="9996" b="12871"/>
          <a:stretch/>
        </p:blipFill>
        <p:spPr>
          <a:xfrm>
            <a:off x="3652740" y="5283753"/>
            <a:ext cx="894315" cy="744108"/>
          </a:xfrm>
          <a:prstGeom prst="rect">
            <a:avLst/>
          </a:prstGeom>
        </p:spPr>
      </p:pic>
      <p:pic>
        <p:nvPicPr>
          <p:cNvPr id="6" name="Picture 5" descr="A picture containing silhouette&#10;&#10;Description automatically generated">
            <a:extLst>
              <a:ext uri="{FF2B5EF4-FFF2-40B4-BE49-F238E27FC236}">
                <a16:creationId xmlns:a16="http://schemas.microsoft.com/office/drawing/2014/main" id="{3B609EF3-5128-9172-962A-C155E1B6D2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644907" y="3969508"/>
            <a:ext cx="894315" cy="694585"/>
          </a:xfrm>
          <a:prstGeom prst="rect">
            <a:avLst/>
          </a:prstGeom>
        </p:spPr>
      </p:pic>
    </p:spTree>
    <p:extLst>
      <p:ext uri="{BB962C8B-B14F-4D97-AF65-F5344CB8AC3E}">
        <p14:creationId xmlns:p14="http://schemas.microsoft.com/office/powerpoint/2010/main" val="421727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aby in a crib&#10;&#10;Description automatically generated with low confidence">
            <a:extLst>
              <a:ext uri="{FF2B5EF4-FFF2-40B4-BE49-F238E27FC236}">
                <a16:creationId xmlns:a16="http://schemas.microsoft.com/office/drawing/2014/main" id="{532A886D-C33C-0468-1AB5-FEB15046C898}"/>
              </a:ext>
            </a:extLst>
          </p:cNvPr>
          <p:cNvPicPr>
            <a:picLocks noChangeAspect="1"/>
          </p:cNvPicPr>
          <p:nvPr/>
        </p:nvPicPr>
        <p:blipFill rotWithShape="1">
          <a:blip r:embed="rId3">
            <a:extLst>
              <a:ext uri="{28A0092B-C50C-407E-A947-70E740481C1C}">
                <a14:useLocalDpi xmlns:a14="http://schemas.microsoft.com/office/drawing/2010/main" val="0"/>
              </a:ext>
            </a:extLst>
          </a:blip>
          <a:srcRect t="21642" b="43864"/>
          <a:stretch/>
        </p:blipFill>
        <p:spPr>
          <a:xfrm>
            <a:off x="321730" y="321732"/>
            <a:ext cx="5674897" cy="3017405"/>
          </a:xfrm>
          <a:prstGeom prst="rect">
            <a:avLst/>
          </a:prstGeom>
        </p:spPr>
      </p:pic>
      <p:pic>
        <p:nvPicPr>
          <p:cNvPr id="10" name="Content Placeholder 9" descr="A statue of two people&#10;&#10;Description automatically generated with medium confidence">
            <a:extLst>
              <a:ext uri="{FF2B5EF4-FFF2-40B4-BE49-F238E27FC236}">
                <a16:creationId xmlns:a16="http://schemas.microsoft.com/office/drawing/2014/main" id="{04041467-8B72-5A77-08C1-24965CA0BA06}"/>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2843" r="-1" b="3408"/>
          <a:stretch/>
        </p:blipFill>
        <p:spPr>
          <a:xfrm>
            <a:off x="321730" y="3510853"/>
            <a:ext cx="5674897" cy="2789954"/>
          </a:xfrm>
          <a:prstGeom prst="rect">
            <a:avLst/>
          </a:prstGeom>
        </p:spPr>
      </p:pic>
      <p:pic>
        <p:nvPicPr>
          <p:cNvPr id="15" name="Picture 14" descr="A statue of a person&#10;&#10;Description automatically generated with medium confidence">
            <a:extLst>
              <a:ext uri="{FF2B5EF4-FFF2-40B4-BE49-F238E27FC236}">
                <a16:creationId xmlns:a16="http://schemas.microsoft.com/office/drawing/2014/main" id="{D94772FB-BF5E-62CF-9C36-EE3D47DC4FBC}"/>
              </a:ext>
            </a:extLst>
          </p:cNvPr>
          <p:cNvPicPr>
            <a:picLocks noChangeAspect="1"/>
          </p:cNvPicPr>
          <p:nvPr/>
        </p:nvPicPr>
        <p:blipFill rotWithShape="1">
          <a:blip r:embed="rId5">
            <a:extLst>
              <a:ext uri="{28A0092B-C50C-407E-A947-70E740481C1C}">
                <a14:useLocalDpi xmlns:a14="http://schemas.microsoft.com/office/drawing/2010/main" val="0"/>
              </a:ext>
            </a:extLst>
          </a:blip>
          <a:srcRect l="5766" r="23141"/>
          <a:stretch/>
        </p:blipFill>
        <p:spPr>
          <a:xfrm>
            <a:off x="8499068" y="89693"/>
            <a:ext cx="3574045" cy="3765616"/>
          </a:xfrm>
          <a:prstGeom prst="rect">
            <a:avLst/>
          </a:prstGeom>
        </p:spPr>
      </p:pic>
      <p:sp>
        <p:nvSpPr>
          <p:cNvPr id="2" name="TextBox 1">
            <a:extLst>
              <a:ext uri="{FF2B5EF4-FFF2-40B4-BE49-F238E27FC236}">
                <a16:creationId xmlns:a16="http://schemas.microsoft.com/office/drawing/2014/main" id="{0DF6C38A-5E6F-EEBA-1038-F2E7CD5C16F5}"/>
              </a:ext>
            </a:extLst>
          </p:cNvPr>
          <p:cNvSpPr txBox="1"/>
          <p:nvPr/>
        </p:nvSpPr>
        <p:spPr>
          <a:xfrm>
            <a:off x="321729" y="6300807"/>
            <a:ext cx="5436519" cy="369332"/>
          </a:xfrm>
          <a:prstGeom prst="rect">
            <a:avLst/>
          </a:prstGeom>
          <a:noFill/>
        </p:spPr>
        <p:txBody>
          <a:bodyPr wrap="square" rtlCol="0">
            <a:spAutoFit/>
          </a:bodyPr>
          <a:lstStyle/>
          <a:p>
            <a:r>
              <a:rPr lang="en-GB" dirty="0">
                <a:latin typeface="Trebuchet MS" panose="020B0603020202020204" pitchFamily="34" charset="0"/>
              </a:rPr>
              <a:t>What do you notice about Mary and Jesus’ faces?</a:t>
            </a:r>
          </a:p>
        </p:txBody>
      </p:sp>
      <p:sp>
        <p:nvSpPr>
          <p:cNvPr id="3" name="TextBox 2">
            <a:extLst>
              <a:ext uri="{FF2B5EF4-FFF2-40B4-BE49-F238E27FC236}">
                <a16:creationId xmlns:a16="http://schemas.microsoft.com/office/drawing/2014/main" id="{D2990652-1BF7-41DA-77E9-4E962B61598A}"/>
              </a:ext>
            </a:extLst>
          </p:cNvPr>
          <p:cNvSpPr txBox="1"/>
          <p:nvPr/>
        </p:nvSpPr>
        <p:spPr>
          <a:xfrm>
            <a:off x="6195375" y="3197670"/>
            <a:ext cx="5996627" cy="3416320"/>
          </a:xfrm>
          <a:prstGeom prst="rect">
            <a:avLst/>
          </a:prstGeom>
          <a:noFill/>
        </p:spPr>
        <p:txBody>
          <a:bodyPr wrap="square" rtlCol="0">
            <a:spAutoFit/>
          </a:bodyPr>
          <a:lstStyle/>
          <a:p>
            <a:r>
              <a:rPr lang="en-GB" b="1" u="sng" dirty="0">
                <a:latin typeface="Trebuchet MS" panose="020B0603020202020204" pitchFamily="34" charset="0"/>
              </a:rPr>
              <a:t>What do you notice?</a:t>
            </a:r>
          </a:p>
          <a:p>
            <a:pPr marL="285750" indent="-285750">
              <a:buFont typeface="Arial" panose="020B0604020202020204" pitchFamily="34" charset="0"/>
              <a:buChar char="•"/>
            </a:pPr>
            <a:r>
              <a:rPr lang="en-GB" dirty="0">
                <a:latin typeface="Trebuchet MS" panose="020B0603020202020204" pitchFamily="34" charset="0"/>
              </a:rPr>
              <a:t>Age</a:t>
            </a:r>
          </a:p>
          <a:p>
            <a:pPr marL="285750" indent="-285750">
              <a:buFont typeface="Arial" panose="020B0604020202020204" pitchFamily="34" charset="0"/>
              <a:buChar char="•"/>
            </a:pPr>
            <a:r>
              <a:rPr lang="en-GB" dirty="0">
                <a:latin typeface="Trebuchet MS" panose="020B0603020202020204" pitchFamily="34" charset="0"/>
              </a:rPr>
              <a:t>Gender</a:t>
            </a:r>
          </a:p>
          <a:p>
            <a:pPr marL="285750" indent="-285750">
              <a:buFont typeface="Arial" panose="020B0604020202020204" pitchFamily="34" charset="0"/>
              <a:buChar char="•"/>
            </a:pPr>
            <a:r>
              <a:rPr lang="en-GB" dirty="0">
                <a:latin typeface="Trebuchet MS" panose="020B0603020202020204" pitchFamily="34" charset="0"/>
              </a:rPr>
              <a:t>Culture &amp; Ethnicity</a:t>
            </a:r>
          </a:p>
          <a:p>
            <a:pPr marL="285750" indent="-285750">
              <a:buFont typeface="Arial" panose="020B0604020202020204" pitchFamily="34" charset="0"/>
              <a:buChar char="•"/>
            </a:pPr>
            <a:r>
              <a:rPr lang="en-GB" dirty="0">
                <a:latin typeface="Trebuchet MS" panose="020B0603020202020204" pitchFamily="34" charset="0"/>
              </a:rPr>
              <a:t>What clues are there that this Pieta was made within the Western Christian tradition?</a:t>
            </a:r>
          </a:p>
          <a:p>
            <a:pPr algn="r"/>
            <a:r>
              <a:rPr lang="en-GB" b="1" u="sng" dirty="0">
                <a:latin typeface="Trebuchet MS" panose="020B0603020202020204" pitchFamily="34" charset="0"/>
              </a:rPr>
              <a:t>Talk with a partner about:</a:t>
            </a:r>
          </a:p>
          <a:p>
            <a:pPr algn="r"/>
            <a:r>
              <a:rPr lang="en-GB" dirty="0">
                <a:latin typeface="Trebuchet MS" panose="020B0603020202020204" pitchFamily="34" charset="0"/>
              </a:rPr>
              <a:t>Reflection, Symmetry &amp; Shape?</a:t>
            </a:r>
          </a:p>
          <a:p>
            <a:pPr algn="r"/>
            <a:r>
              <a:rPr lang="en-GB" dirty="0">
                <a:latin typeface="Trebuchet MS" panose="020B0603020202020204" pitchFamily="34" charset="0"/>
              </a:rPr>
              <a:t>Suffering or Serenity?</a:t>
            </a:r>
          </a:p>
          <a:p>
            <a:pPr algn="r"/>
            <a:r>
              <a:rPr lang="en-GB" dirty="0">
                <a:latin typeface="Trebuchet MS" panose="020B0603020202020204" pitchFamily="34" charset="0"/>
              </a:rPr>
              <a:t>Peace, Piety or Pity?</a:t>
            </a:r>
          </a:p>
          <a:p>
            <a:pPr algn="r"/>
            <a:r>
              <a:rPr lang="en-GB" dirty="0">
                <a:latin typeface="Trebuchet MS" panose="020B0603020202020204" pitchFamily="34" charset="0"/>
              </a:rPr>
              <a:t>Use of Time &amp; Space?</a:t>
            </a:r>
          </a:p>
          <a:p>
            <a:pPr algn="r"/>
            <a:r>
              <a:rPr lang="en-GB" dirty="0">
                <a:latin typeface="Trebuchet MS" panose="020B0603020202020204" pitchFamily="34" charset="0"/>
              </a:rPr>
              <a:t>Connection?</a:t>
            </a:r>
          </a:p>
        </p:txBody>
      </p:sp>
    </p:spTree>
    <p:extLst>
      <p:ext uri="{BB962C8B-B14F-4D97-AF65-F5344CB8AC3E}">
        <p14:creationId xmlns:p14="http://schemas.microsoft.com/office/powerpoint/2010/main" val="278991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descr="A baby in a crib&#10;&#10;Description automatically generated with low confidence">
            <a:extLst>
              <a:ext uri="{FF2B5EF4-FFF2-40B4-BE49-F238E27FC236}">
                <a16:creationId xmlns:a16="http://schemas.microsoft.com/office/drawing/2014/main" id="{532A886D-C33C-0468-1AB5-FEB15046C898}"/>
              </a:ext>
            </a:extLst>
          </p:cNvPr>
          <p:cNvPicPr>
            <a:picLocks noChangeAspect="1"/>
          </p:cNvPicPr>
          <p:nvPr/>
        </p:nvPicPr>
        <p:blipFill rotWithShape="1">
          <a:blip r:embed="rId3">
            <a:extLst>
              <a:ext uri="{28A0092B-C50C-407E-A947-70E740481C1C}">
                <a14:useLocalDpi xmlns:a14="http://schemas.microsoft.com/office/drawing/2010/main" val="0"/>
              </a:ext>
            </a:extLst>
          </a:blip>
          <a:srcRect t="21642" b="43864"/>
          <a:stretch/>
        </p:blipFill>
        <p:spPr>
          <a:xfrm>
            <a:off x="321730" y="321732"/>
            <a:ext cx="5674897" cy="3017405"/>
          </a:xfrm>
          <a:prstGeom prst="rect">
            <a:avLst/>
          </a:prstGeom>
        </p:spPr>
      </p:pic>
      <p:pic>
        <p:nvPicPr>
          <p:cNvPr id="10" name="Content Placeholder 9" descr="A statue of two people&#10;&#10;Description automatically generated with medium confidence">
            <a:extLst>
              <a:ext uri="{FF2B5EF4-FFF2-40B4-BE49-F238E27FC236}">
                <a16:creationId xmlns:a16="http://schemas.microsoft.com/office/drawing/2014/main" id="{04041467-8B72-5A77-08C1-24965CA0BA06}"/>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2843" r="-1" b="3408"/>
          <a:stretch/>
        </p:blipFill>
        <p:spPr>
          <a:xfrm>
            <a:off x="321730" y="3510853"/>
            <a:ext cx="5674897" cy="2789954"/>
          </a:xfrm>
          <a:prstGeom prst="rect">
            <a:avLst/>
          </a:prstGeom>
        </p:spPr>
      </p:pic>
      <p:pic>
        <p:nvPicPr>
          <p:cNvPr id="15" name="Picture 14" descr="A statue of a person&#10;&#10;Description automatically generated with medium confidence">
            <a:hlinkClick r:id="rId5"/>
            <a:extLst>
              <a:ext uri="{FF2B5EF4-FFF2-40B4-BE49-F238E27FC236}">
                <a16:creationId xmlns:a16="http://schemas.microsoft.com/office/drawing/2014/main" id="{D94772FB-BF5E-62CF-9C36-EE3D47DC4FBC}"/>
              </a:ext>
            </a:extLst>
          </p:cNvPr>
          <p:cNvPicPr>
            <a:picLocks noChangeAspect="1"/>
          </p:cNvPicPr>
          <p:nvPr/>
        </p:nvPicPr>
        <p:blipFill rotWithShape="1">
          <a:blip r:embed="rId6">
            <a:extLst>
              <a:ext uri="{28A0092B-C50C-407E-A947-70E740481C1C}">
                <a14:useLocalDpi xmlns:a14="http://schemas.microsoft.com/office/drawing/2010/main" val="0"/>
              </a:ext>
            </a:extLst>
          </a:blip>
          <a:srcRect l="5766" r="23141"/>
          <a:stretch/>
        </p:blipFill>
        <p:spPr>
          <a:xfrm>
            <a:off x="6566076" y="321732"/>
            <a:ext cx="4814497" cy="5072556"/>
          </a:xfrm>
          <a:prstGeom prst="rect">
            <a:avLst/>
          </a:prstGeom>
        </p:spPr>
      </p:pic>
      <p:sp>
        <p:nvSpPr>
          <p:cNvPr id="2" name="TextBox 1">
            <a:extLst>
              <a:ext uri="{FF2B5EF4-FFF2-40B4-BE49-F238E27FC236}">
                <a16:creationId xmlns:a16="http://schemas.microsoft.com/office/drawing/2014/main" id="{0DF6C38A-5E6F-EEBA-1038-F2E7CD5C16F5}"/>
              </a:ext>
            </a:extLst>
          </p:cNvPr>
          <p:cNvSpPr txBox="1"/>
          <p:nvPr/>
        </p:nvSpPr>
        <p:spPr>
          <a:xfrm>
            <a:off x="321729" y="6300807"/>
            <a:ext cx="5436519" cy="369332"/>
          </a:xfrm>
          <a:prstGeom prst="rect">
            <a:avLst/>
          </a:prstGeom>
          <a:noFill/>
        </p:spPr>
        <p:txBody>
          <a:bodyPr wrap="square" rtlCol="0">
            <a:spAutoFit/>
          </a:bodyPr>
          <a:lstStyle/>
          <a:p>
            <a:r>
              <a:rPr lang="en-GB" dirty="0">
                <a:latin typeface="Trebuchet MS" panose="020B0603020202020204" pitchFamily="34" charset="0"/>
              </a:rPr>
              <a:t>What do you notice about Mary and Jesus’ faces?</a:t>
            </a:r>
          </a:p>
        </p:txBody>
      </p:sp>
      <p:sp>
        <p:nvSpPr>
          <p:cNvPr id="4" name="TextBox 3">
            <a:extLst>
              <a:ext uri="{FF2B5EF4-FFF2-40B4-BE49-F238E27FC236}">
                <a16:creationId xmlns:a16="http://schemas.microsoft.com/office/drawing/2014/main" id="{8EFBB095-87CA-57A1-49B5-7B56C5F7F9C8}"/>
              </a:ext>
            </a:extLst>
          </p:cNvPr>
          <p:cNvSpPr txBox="1"/>
          <p:nvPr/>
        </p:nvSpPr>
        <p:spPr>
          <a:xfrm>
            <a:off x="7450103" y="5479812"/>
            <a:ext cx="3286897" cy="646331"/>
          </a:xfrm>
          <a:prstGeom prst="rect">
            <a:avLst/>
          </a:prstGeom>
          <a:noFill/>
        </p:spPr>
        <p:txBody>
          <a:bodyPr wrap="square" rtlCol="0">
            <a:spAutoFit/>
          </a:bodyPr>
          <a:lstStyle/>
          <a:p>
            <a:pPr algn="ctr"/>
            <a:r>
              <a:rPr lang="en-GB" dirty="0">
                <a:latin typeface="Trebuchet MS" panose="020B0603020202020204" pitchFamily="34" charset="0"/>
              </a:rPr>
              <a:t>Click on the image above to watch a short video analysis.</a:t>
            </a:r>
          </a:p>
        </p:txBody>
      </p:sp>
    </p:spTree>
    <p:extLst>
      <p:ext uri="{BB962C8B-B14F-4D97-AF65-F5344CB8AC3E}">
        <p14:creationId xmlns:p14="http://schemas.microsoft.com/office/powerpoint/2010/main" val="2721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person, outdoor, sculpture&#10;&#10;Description automatically generated">
            <a:extLst>
              <a:ext uri="{FF2B5EF4-FFF2-40B4-BE49-F238E27FC236}">
                <a16:creationId xmlns:a16="http://schemas.microsoft.com/office/drawing/2014/main" id="{7D084DF8-06FD-CF41-3E26-54129F1F9A32}"/>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7124" r="-1" b="10443"/>
          <a:stretch/>
        </p:blipFill>
        <p:spPr>
          <a:xfrm>
            <a:off x="20" y="10"/>
            <a:ext cx="8668492" cy="6857990"/>
          </a:xfrm>
          <a:prstGeom prst="rect">
            <a:avLst/>
          </a:prstGeom>
        </p:spPr>
      </p:pic>
      <p:sp>
        <p:nvSpPr>
          <p:cNvPr id="31" name="Rectangle 30">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5"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92932DBC-DF96-CA4F-922D-1DB0D93A0DB2}"/>
              </a:ext>
            </a:extLst>
          </p:cNvPr>
          <p:cNvSpPr>
            <a:spLocks noGrp="1"/>
          </p:cNvSpPr>
          <p:nvPr>
            <p:ph type="body" sz="half" idx="2"/>
          </p:nvPr>
        </p:nvSpPr>
        <p:spPr>
          <a:xfrm>
            <a:off x="7982465" y="2286000"/>
            <a:ext cx="3852309" cy="4349578"/>
          </a:xfrm>
        </p:spPr>
        <p:txBody>
          <a:bodyPr vert="horz" lIns="91440" tIns="45720" rIns="91440" bIns="45720" rtlCol="0" anchor="t">
            <a:normAutofit/>
          </a:bodyPr>
          <a:lstStyle/>
          <a:p>
            <a:pPr marL="0" indent="-228600">
              <a:spcBef>
                <a:spcPts val="0"/>
              </a:spcBef>
              <a:buFont typeface="Arial" panose="020B0604020202020204" pitchFamily="34" charset="0"/>
              <a:buChar char="•"/>
            </a:pPr>
            <a:endParaRPr lang="en-US" sz="1700" dirty="0">
              <a:effectLst/>
            </a:endParaRPr>
          </a:p>
          <a:p>
            <a:pPr>
              <a:spcBef>
                <a:spcPts val="0"/>
              </a:spcBef>
            </a:pPr>
            <a:r>
              <a:rPr lang="en-US" sz="2000" dirty="0">
                <a:effectLst/>
                <a:latin typeface="Trebuchet MS" panose="020B0603020202020204" pitchFamily="34" charset="0"/>
              </a:rPr>
              <a:t>There are many examples of Pieta images in all kinds of different styles, histories, media, and contexts. </a:t>
            </a:r>
          </a:p>
          <a:p>
            <a:pPr>
              <a:spcBef>
                <a:spcPts val="0"/>
              </a:spcBef>
            </a:pPr>
            <a:endParaRPr lang="en-US" sz="2000" dirty="0">
              <a:latin typeface="Trebuchet MS" panose="020B0603020202020204" pitchFamily="34" charset="0"/>
            </a:endParaRPr>
          </a:p>
          <a:p>
            <a:pPr>
              <a:spcBef>
                <a:spcPts val="0"/>
              </a:spcBef>
            </a:pPr>
            <a:r>
              <a:rPr lang="en-US" sz="2000" dirty="0">
                <a:effectLst/>
                <a:latin typeface="Trebuchet MS" panose="020B0603020202020204" pitchFamily="34" charset="0"/>
              </a:rPr>
              <a:t>The most famous Pieta is Michelangelo’s marble sculpture in Rome. However, a Pieta image can be in any medium, from paint and textiles to photography and stained glass. </a:t>
            </a:r>
          </a:p>
          <a:p>
            <a:pPr>
              <a:spcBef>
                <a:spcPts val="0"/>
              </a:spcBef>
            </a:pPr>
            <a:endParaRPr lang="en-US" sz="2000" dirty="0">
              <a:effectLst/>
              <a:latin typeface="Trebuchet MS" panose="020B0603020202020204" pitchFamily="34" charset="0"/>
            </a:endParaRPr>
          </a:p>
          <a:p>
            <a:pPr>
              <a:spcBef>
                <a:spcPts val="0"/>
              </a:spcBef>
            </a:pPr>
            <a:endParaRPr lang="en-US" sz="2000" dirty="0">
              <a:latin typeface="Trebuchet MS" panose="020B0603020202020204" pitchFamily="34" charset="0"/>
            </a:endParaRPr>
          </a:p>
          <a:p>
            <a:pPr>
              <a:spcBef>
                <a:spcPts val="0"/>
              </a:spcBef>
            </a:pPr>
            <a:r>
              <a:rPr lang="en-US" sz="2000" dirty="0">
                <a:effectLst/>
                <a:latin typeface="Trebuchet MS" panose="020B0603020202020204" pitchFamily="34" charset="0"/>
              </a:rPr>
              <a:t>Here are some examples:</a:t>
            </a:r>
          </a:p>
          <a:p>
            <a:pPr indent="-228600">
              <a:buFont typeface="Arial" panose="020B0604020202020204" pitchFamily="34" charset="0"/>
              <a:buChar char="•"/>
            </a:pPr>
            <a:endParaRPr lang="en-US" sz="1700" dirty="0"/>
          </a:p>
        </p:txBody>
      </p:sp>
    </p:spTree>
    <p:extLst>
      <p:ext uri="{BB962C8B-B14F-4D97-AF65-F5344CB8AC3E}">
        <p14:creationId xmlns:p14="http://schemas.microsoft.com/office/powerpoint/2010/main" val="327735950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person, outdoor, sculpture&#10;&#10;Description automatically generated">
            <a:extLst>
              <a:ext uri="{FF2B5EF4-FFF2-40B4-BE49-F238E27FC236}">
                <a16:creationId xmlns:a16="http://schemas.microsoft.com/office/drawing/2014/main" id="{7D084DF8-06FD-CF41-3E26-54129F1F9A32}"/>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16106" b="19425"/>
          <a:stretch/>
        </p:blipFill>
        <p:spPr>
          <a:xfrm>
            <a:off x="20" y="10"/>
            <a:ext cx="12191979" cy="6857990"/>
          </a:xfrm>
          <a:prstGeom prst="rect">
            <a:avLst/>
          </a:prstGeom>
        </p:spPr>
      </p:pic>
      <p:sp>
        <p:nvSpPr>
          <p:cNvPr id="2" name="Title 1">
            <a:extLst>
              <a:ext uri="{FF2B5EF4-FFF2-40B4-BE49-F238E27FC236}">
                <a16:creationId xmlns:a16="http://schemas.microsoft.com/office/drawing/2014/main" id="{B837611C-308C-0BE0-18DD-61561B89D7D5}"/>
              </a:ext>
            </a:extLst>
          </p:cNvPr>
          <p:cNvSpPr>
            <a:spLocks noGrp="1"/>
          </p:cNvSpPr>
          <p:nvPr>
            <p:ph type="title"/>
          </p:nvPr>
        </p:nvSpPr>
        <p:spPr>
          <a:xfrm>
            <a:off x="841248" y="819586"/>
            <a:ext cx="5695475" cy="898003"/>
          </a:xfrm>
        </p:spPr>
        <p:txBody>
          <a:bodyPr anchor="b">
            <a:noAutofit/>
          </a:bodyPr>
          <a:lstStyle/>
          <a:p>
            <a:r>
              <a:rPr lang="en-GB" sz="3200" dirty="0">
                <a:latin typeface="Trebuchet MS" panose="020B0603020202020204" pitchFamily="34" charset="0"/>
              </a:rPr>
              <a:t>Click on an image to find out more about the pieta…</a:t>
            </a:r>
          </a:p>
        </p:txBody>
      </p:sp>
      <p:sp>
        <p:nvSpPr>
          <p:cNvPr id="23"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4"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descr="A picture containing text, picture frame&#10;&#10;Description automatically generated">
            <a:hlinkClick r:id="rId4"/>
            <a:extLst>
              <a:ext uri="{FF2B5EF4-FFF2-40B4-BE49-F238E27FC236}">
                <a16:creationId xmlns:a16="http://schemas.microsoft.com/office/drawing/2014/main" id="{26821567-37FD-216D-2ACC-EEB9FCD2E90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708493" y="2135485"/>
            <a:ext cx="2169566" cy="2439904"/>
          </a:xfrm>
        </p:spPr>
      </p:pic>
      <p:pic>
        <p:nvPicPr>
          <p:cNvPr id="7" name="Picture 6" descr="A picture containing text&#10;&#10;Description automatically generated">
            <a:hlinkClick r:id="rId6"/>
            <a:extLst>
              <a:ext uri="{FF2B5EF4-FFF2-40B4-BE49-F238E27FC236}">
                <a16:creationId xmlns:a16="http://schemas.microsoft.com/office/drawing/2014/main" id="{F7B1C72D-4487-C6B3-21D2-109F0CF3D4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247" y="2149755"/>
            <a:ext cx="2400648" cy="2411365"/>
          </a:xfrm>
          <a:prstGeom prst="rect">
            <a:avLst/>
          </a:prstGeom>
        </p:spPr>
      </p:pic>
      <p:pic>
        <p:nvPicPr>
          <p:cNvPr id="10" name="Picture 9" descr="A picture containing text, book, painting, old&#10;&#10;Description automatically generated">
            <a:hlinkClick r:id="rId8"/>
            <a:extLst>
              <a:ext uri="{FF2B5EF4-FFF2-40B4-BE49-F238E27FC236}">
                <a16:creationId xmlns:a16="http://schemas.microsoft.com/office/drawing/2014/main" id="{E2C1CD12-844C-00E3-FB1E-71F2AEBF3C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9288" y="2121215"/>
            <a:ext cx="1757695" cy="2439905"/>
          </a:xfrm>
          <a:prstGeom prst="rect">
            <a:avLst/>
          </a:prstGeom>
        </p:spPr>
      </p:pic>
      <p:pic>
        <p:nvPicPr>
          <p:cNvPr id="19" name="Picture 18" descr="A picture containing building, window, colorful, several&#10;&#10;Description automatically generated">
            <a:hlinkClick r:id="rId10"/>
            <a:extLst>
              <a:ext uri="{FF2B5EF4-FFF2-40B4-BE49-F238E27FC236}">
                <a16:creationId xmlns:a16="http://schemas.microsoft.com/office/drawing/2014/main" id="{990F08B2-3F20-0749-089F-C75E8BAA2786}"/>
              </a:ext>
            </a:extLst>
          </p:cNvPr>
          <p:cNvPicPr>
            <a:picLocks noChangeAspect="1"/>
          </p:cNvPicPr>
          <p:nvPr/>
        </p:nvPicPr>
        <p:blipFill rotWithShape="1">
          <a:blip r:embed="rId11">
            <a:extLst>
              <a:ext uri="{28A0092B-C50C-407E-A947-70E740481C1C}">
                <a14:useLocalDpi xmlns:a14="http://schemas.microsoft.com/office/drawing/2010/main" val="0"/>
              </a:ext>
            </a:extLst>
          </a:blip>
          <a:srcRect l="46885"/>
          <a:stretch/>
        </p:blipFill>
        <p:spPr>
          <a:xfrm>
            <a:off x="9318212" y="2149755"/>
            <a:ext cx="1856074" cy="2421177"/>
          </a:xfrm>
          <a:prstGeom prst="rect">
            <a:avLst/>
          </a:prstGeom>
        </p:spPr>
      </p:pic>
    </p:spTree>
    <p:extLst>
      <p:ext uri="{BB962C8B-B14F-4D97-AF65-F5344CB8AC3E}">
        <p14:creationId xmlns:p14="http://schemas.microsoft.com/office/powerpoint/2010/main" val="172326657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12F383F-B981-4BC3-9E2B-7BE938CE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25"/>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AA485AD-076E-4077-A6E6-C3C9F0C39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D088DBDF-80D5-4FC0-8A54-9D660B728D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5" name="Content Placeholder 4" descr="A picture containing person, outdoor, sculpture&#10;&#10;Description automatically generated">
            <a:extLst>
              <a:ext uri="{FF2B5EF4-FFF2-40B4-BE49-F238E27FC236}">
                <a16:creationId xmlns:a16="http://schemas.microsoft.com/office/drawing/2014/main" id="{7D084DF8-06FD-CF41-3E26-54129F1F9A32}"/>
              </a:ext>
            </a:extLst>
          </p:cNvPr>
          <p:cNvPicPr>
            <a:picLocks noChangeAspect="1"/>
          </p:cNvPicPr>
          <p:nvPr/>
        </p:nvPicPr>
        <p:blipFill rotWithShape="1">
          <a:blip r:embed="rId4">
            <a:alphaModFix amt="80000"/>
            <a:extLst>
              <a:ext uri="{28A0092B-C50C-407E-A947-70E740481C1C}">
                <a14:useLocalDpi xmlns:a14="http://schemas.microsoft.com/office/drawing/2010/main" val="0"/>
              </a:ext>
            </a:extLst>
          </a:blip>
          <a:srcRect t="13239" r="-1" b="22274"/>
          <a:stretch/>
        </p:blipFill>
        <p:spPr>
          <a:xfrm>
            <a:off x="-2346" y="-8626"/>
            <a:ext cx="12188932" cy="6857990"/>
          </a:xfrm>
          <a:prstGeom prst="rect">
            <a:avLst/>
          </a:prstGeom>
        </p:spPr>
      </p:pic>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7" name="Picture 16" descr="A picture containing text&#10;&#10;Description automatically generated">
            <a:hlinkClick r:id="rId5"/>
            <a:extLst>
              <a:ext uri="{FF2B5EF4-FFF2-40B4-BE49-F238E27FC236}">
                <a16:creationId xmlns:a16="http://schemas.microsoft.com/office/drawing/2014/main" id="{40CC1088-F9CC-6C31-C52B-DD285C6413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931" y="2585402"/>
            <a:ext cx="2857750" cy="2424403"/>
          </a:xfrm>
          <a:prstGeom prst="rect">
            <a:avLst/>
          </a:prstGeom>
        </p:spPr>
      </p:pic>
      <p:pic>
        <p:nvPicPr>
          <p:cNvPr id="20" name="Picture 19" descr="A person sitting on a stone ledge in a city&#10;&#10;Description automatically generated with medium confidence">
            <a:hlinkClick r:id="rId7"/>
            <a:extLst>
              <a:ext uri="{FF2B5EF4-FFF2-40B4-BE49-F238E27FC236}">
                <a16:creationId xmlns:a16="http://schemas.microsoft.com/office/drawing/2014/main" id="{2678C1D5-F8D8-0CB3-18AD-AEF43CD0C1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8640" y="1531620"/>
            <a:ext cx="3171032" cy="4157666"/>
          </a:xfrm>
          <a:prstGeom prst="rect">
            <a:avLst/>
          </a:prstGeom>
        </p:spPr>
      </p:pic>
      <p:pic>
        <p:nvPicPr>
          <p:cNvPr id="25" name="Picture 24" descr="Map&#10;&#10;Description automatically generated">
            <a:extLst>
              <a:ext uri="{FF2B5EF4-FFF2-40B4-BE49-F238E27FC236}">
                <a16:creationId xmlns:a16="http://schemas.microsoft.com/office/drawing/2014/main" id="{7A86CC4C-D0D7-393D-A682-A43F5735EA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70789" y="237224"/>
            <a:ext cx="3330280" cy="6400800"/>
          </a:xfrm>
          <a:prstGeom prst="rect">
            <a:avLst/>
          </a:prstGeom>
        </p:spPr>
      </p:pic>
      <p:sp>
        <p:nvSpPr>
          <p:cNvPr id="2" name="Title 1">
            <a:extLst>
              <a:ext uri="{FF2B5EF4-FFF2-40B4-BE49-F238E27FC236}">
                <a16:creationId xmlns:a16="http://schemas.microsoft.com/office/drawing/2014/main" id="{621D4298-F39B-9216-F81E-52E2CB62480B}"/>
              </a:ext>
            </a:extLst>
          </p:cNvPr>
          <p:cNvSpPr>
            <a:spLocks noGrp="1"/>
          </p:cNvSpPr>
          <p:nvPr>
            <p:ph type="title"/>
          </p:nvPr>
        </p:nvSpPr>
        <p:spPr>
          <a:xfrm>
            <a:off x="185353" y="237224"/>
            <a:ext cx="4105783" cy="920777"/>
          </a:xfrm>
        </p:spPr>
        <p:txBody>
          <a:bodyPr anchor="b">
            <a:noAutofit/>
          </a:bodyPr>
          <a:lstStyle/>
          <a:p>
            <a:r>
              <a:rPr lang="en-GB" sz="2400" dirty="0">
                <a:solidFill>
                  <a:schemeClr val="bg1"/>
                </a:solidFill>
                <a:latin typeface="Trebuchet MS" panose="020B0603020202020204" pitchFamily="34" charset="0"/>
              </a:rPr>
              <a:t>Click on an image to find out more about these pietas</a:t>
            </a:r>
            <a:endParaRPr lang="en-GB" sz="2400" dirty="0">
              <a:latin typeface="Trebuchet MS" panose="020B0603020202020204" pitchFamily="34" charset="0"/>
            </a:endParaRPr>
          </a:p>
        </p:txBody>
      </p:sp>
      <p:sp>
        <p:nvSpPr>
          <p:cNvPr id="3" name="TextBox 2">
            <a:extLst>
              <a:ext uri="{FF2B5EF4-FFF2-40B4-BE49-F238E27FC236}">
                <a16:creationId xmlns:a16="http://schemas.microsoft.com/office/drawing/2014/main" id="{11680694-A29F-00AB-24D4-23D4EEF3BCEF}"/>
              </a:ext>
            </a:extLst>
          </p:cNvPr>
          <p:cNvSpPr txBox="1"/>
          <p:nvPr/>
        </p:nvSpPr>
        <p:spPr>
          <a:xfrm>
            <a:off x="185353" y="5789779"/>
            <a:ext cx="5910648" cy="830997"/>
          </a:xfrm>
          <a:prstGeom prst="rect">
            <a:avLst/>
          </a:prstGeom>
          <a:noFill/>
        </p:spPr>
        <p:txBody>
          <a:bodyPr wrap="square" rtlCol="0">
            <a:spAutoFit/>
          </a:bodyPr>
          <a:lstStyle/>
          <a:p>
            <a:r>
              <a:rPr lang="en-GB" sz="2400" dirty="0">
                <a:solidFill>
                  <a:schemeClr val="bg1"/>
                </a:solidFill>
                <a:latin typeface="Trebuchet MS" panose="020B0603020202020204" pitchFamily="34" charset="0"/>
              </a:rPr>
              <a:t>How might you name your pieta to make it stand out to the viewer or judge?</a:t>
            </a:r>
          </a:p>
        </p:txBody>
      </p:sp>
    </p:spTree>
    <p:extLst>
      <p:ext uri="{BB962C8B-B14F-4D97-AF65-F5344CB8AC3E}">
        <p14:creationId xmlns:p14="http://schemas.microsoft.com/office/powerpoint/2010/main" val="3131265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2BC5CC0DF68645A4345281D160AC72" ma:contentTypeVersion="18" ma:contentTypeDescription="Create a new document." ma:contentTypeScope="" ma:versionID="57b40194ecc482520958baa04b6a5e9b">
  <xsd:schema xmlns:xsd="http://www.w3.org/2001/XMLSchema" xmlns:xs="http://www.w3.org/2001/XMLSchema" xmlns:p="http://schemas.microsoft.com/office/2006/metadata/properties" xmlns:ns2="c3d8c3a8-26b4-41d5-bafd-06c97dc9376b" xmlns:ns3="653654fd-b7a0-4cee-9dfd-56493ee50a87" targetNamespace="http://schemas.microsoft.com/office/2006/metadata/properties" ma:root="true" ma:fieldsID="91280fd321bf48975f9ce8c2b333dddb" ns2:_="" ns3:_="">
    <xsd:import namespace="c3d8c3a8-26b4-41d5-bafd-06c97dc9376b"/>
    <xsd:import namespace="653654fd-b7a0-4cee-9dfd-56493ee50a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d8c3a8-26b4-41d5-bafd-06c97dc937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3654fd-b7a0-4cee-9dfd-56493ee50a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22fe05d-f906-4304-baa8-35017e631339}" ma:internalName="TaxCatchAll" ma:showField="CatchAllData" ma:web="653654fd-b7a0-4cee-9dfd-56493ee50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53654fd-b7a0-4cee-9dfd-56493ee50a87" xsi:nil="true"/>
    <lcf76f155ced4ddcb4097134ff3c332f xmlns="c3d8c3a8-26b4-41d5-bafd-06c97dc9376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66DDA5-4814-404E-BE74-333EEFDF4211}">
  <ds:schemaRefs>
    <ds:schemaRef ds:uri="http://schemas.microsoft.com/sharepoint/v3/contenttype/forms"/>
  </ds:schemaRefs>
</ds:datastoreItem>
</file>

<file path=customXml/itemProps2.xml><?xml version="1.0" encoding="utf-8"?>
<ds:datastoreItem xmlns:ds="http://schemas.openxmlformats.org/officeDocument/2006/customXml" ds:itemID="{5D00D834-8703-4476-A53B-0169F935FBD4}"/>
</file>

<file path=customXml/itemProps3.xml><?xml version="1.0" encoding="utf-8"?>
<ds:datastoreItem xmlns:ds="http://schemas.openxmlformats.org/officeDocument/2006/customXml" ds:itemID="{97AE767E-03FC-4CD9-B42B-E5C0AD537A0D}">
  <ds:schemaRefs>
    <ds:schemaRef ds:uri="http://schemas.microsoft.com/office/2006/metadata/properties"/>
    <ds:schemaRef ds:uri="http://schemas.microsoft.com/office/infopath/2007/PartnerControls"/>
    <ds:schemaRef ds:uri="653654fd-b7a0-4cee-9dfd-56493ee50a87"/>
    <ds:schemaRef ds:uri="c3d8c3a8-26b4-41d5-bafd-06c97dc9376b"/>
  </ds:schemaRefs>
</ds:datastoreItem>
</file>

<file path=docProps/app.xml><?xml version="1.0" encoding="utf-8"?>
<Properties xmlns="http://schemas.openxmlformats.org/officeDocument/2006/extended-properties" xmlns:vt="http://schemas.openxmlformats.org/officeDocument/2006/docPropsVTypes">
  <TotalTime>6157</TotalTime>
  <Words>2177</Words>
  <Application>Microsoft Office PowerPoint</Application>
  <PresentationFormat>Widescreen</PresentationFormat>
  <Paragraphs>157</Paragraphs>
  <Slides>13</Slides>
  <Notes>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Century Gothic</vt:lpstr>
      <vt:lpstr>Symbol</vt:lpstr>
      <vt:lpstr>Trebuchet MS</vt:lpstr>
      <vt:lpstr>Office Theme</vt:lpstr>
      <vt:lpstr>The Pieta Prayer Resource</vt:lpstr>
      <vt:lpstr>Copyright Disclaimer</vt:lpstr>
      <vt:lpstr>Learning Objectives</vt:lpstr>
      <vt:lpstr>Why are we doing this?</vt:lpstr>
      <vt:lpstr>PowerPoint Presentation</vt:lpstr>
      <vt:lpstr>PowerPoint Presentation</vt:lpstr>
      <vt:lpstr>PowerPoint Presentation</vt:lpstr>
      <vt:lpstr>Click on an image to find out more about the pieta…</vt:lpstr>
      <vt:lpstr>Click on an image to find out more about these pietas</vt:lpstr>
      <vt:lpstr>PowerPoint Presentation</vt:lpstr>
      <vt:lpstr>The London &amp; Southwark Dioceses’  Pieta Prayer Competition</vt:lpstr>
      <vt:lpstr>The London &amp; Southwark Dioceses’  Pieta Prayer Competition/ Commission</vt:lpstr>
      <vt:lpstr>The London &amp; Southwark Dioceses’  Pieta Competition/ Commission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Pieta Icon &amp; Prayer Resource</dc:title>
  <dc:creator>Natasha Beckles</dc:creator>
  <cp:lastModifiedBy>Alison Tsang</cp:lastModifiedBy>
  <cp:revision>4</cp:revision>
  <dcterms:created xsi:type="dcterms:W3CDTF">2022-11-28T17:19:25Z</dcterms:created>
  <dcterms:modified xsi:type="dcterms:W3CDTF">2023-05-18T06:38:53Z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0x0101007D2BC5CC0DF68645A4345281D160AC72</vt:lpwstr>
  </property>
  <property fmtid="{D5CDD505-2E9C-101B-9397-08002B2CF9AE}" pid="3" name="MediaServiceImageTags">
    <vt:lpwstr/>
  </property>
</Properties>
</file>